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972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2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3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8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5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4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6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380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7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8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16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D31D7-3814-4E9E-BD7A-ACEC2FA3B01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DA190-2860-45D0-9418-6CB3D8212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2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ru-RU" dirty="0" smtClean="0"/>
              <a:t>12</a:t>
            </a:r>
            <a:r>
              <a:rPr lang="en-US" baseline="30000" dirty="0" err="1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of December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Word formation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Phrasal verbs: BREAK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1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4108"/>
            <a:ext cx="10515600" cy="58428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Суффикс </a:t>
            </a: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</a:rPr>
              <a:t>ment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используется для образования существительных от глаголов. Он обозначает действие, состояние, результат действия.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73620"/>
              </p:ext>
            </p:extLst>
          </p:nvPr>
        </p:nvGraphicFramePr>
        <p:xfrm>
          <a:off x="838200" y="1509553"/>
          <a:ext cx="7681546" cy="1463040"/>
        </p:xfrm>
        <a:graphic>
          <a:graphicData uri="http://schemas.openxmlformats.org/drawingml/2006/table">
            <a:tbl>
              <a:tblPr/>
              <a:tblGrid>
                <a:gridCol w="7681546">
                  <a:extLst>
                    <a:ext uri="{9D8B030D-6E8A-4147-A177-3AD203B41FA5}">
                      <a16:colId xmlns:a16="http://schemas.microsoft.com/office/drawing/2014/main" val="3256086056"/>
                    </a:ext>
                  </a:extLst>
                </a:gridCol>
              </a:tblGrid>
              <a:tr h="1444661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2400" i="1" u="none" strike="noStrike" dirty="0">
                          <a:effectLst/>
                          <a:latin typeface="inherit"/>
                        </a:rPr>
                        <a:t>punish</a:t>
                      </a:r>
                      <a:r>
                        <a:rPr lang="en-US" sz="24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ment</a:t>
                      </a:r>
                      <a:r>
                        <a:rPr lang="en-US" sz="2400" i="1" dirty="0">
                          <a:effectLst/>
                          <a:latin typeface="inherit"/>
                        </a:rPr>
                        <a:t> – </a:t>
                      </a:r>
                      <a:r>
                        <a:rPr lang="ru-RU" sz="2400" i="1" dirty="0">
                          <a:effectLst/>
                          <a:latin typeface="inherit"/>
                        </a:rPr>
                        <a:t>наказание</a:t>
                      </a:r>
                      <a:endParaRPr lang="ru-RU" sz="24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2400" i="1" u="none" strike="noStrike" dirty="0">
                          <a:effectLst/>
                          <a:latin typeface="inherit"/>
                        </a:rPr>
                        <a:t>enjoy</a:t>
                      </a:r>
                      <a:r>
                        <a:rPr lang="en-US" sz="24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ment</a:t>
                      </a:r>
                      <a:r>
                        <a:rPr lang="en-US" sz="2400" i="1" dirty="0">
                          <a:effectLst/>
                          <a:latin typeface="inherit"/>
                        </a:rPr>
                        <a:t> – </a:t>
                      </a:r>
                      <a:r>
                        <a:rPr lang="ru-RU" sz="2400" i="1" dirty="0">
                          <a:effectLst/>
                          <a:latin typeface="inherit"/>
                        </a:rPr>
                        <a:t>наслаждение</a:t>
                      </a:r>
                      <a:endParaRPr lang="ru-RU" sz="24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2400" i="1" u="none" strike="noStrike" dirty="0">
                          <a:effectLst/>
                          <a:latin typeface="inherit"/>
                        </a:rPr>
                        <a:t>disappoint</a:t>
                      </a:r>
                      <a:r>
                        <a:rPr lang="en-US" sz="24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ment</a:t>
                      </a:r>
                      <a:r>
                        <a:rPr lang="en-US" sz="2400" i="1" dirty="0">
                          <a:effectLst/>
                          <a:latin typeface="inherit"/>
                        </a:rPr>
                        <a:t> – </a:t>
                      </a:r>
                      <a:r>
                        <a:rPr lang="ru-RU" sz="2400" i="1" dirty="0">
                          <a:effectLst/>
                          <a:latin typeface="inherit"/>
                        </a:rPr>
                        <a:t>разочарование</a:t>
                      </a:r>
                      <a:endParaRPr lang="ru-RU" sz="24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2400" i="1" u="none" strike="noStrike" dirty="0">
                          <a:effectLst/>
                          <a:latin typeface="inherit"/>
                        </a:rPr>
                        <a:t>argu</a:t>
                      </a:r>
                      <a:r>
                        <a:rPr lang="en-US" sz="24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ment</a:t>
                      </a:r>
                      <a:r>
                        <a:rPr lang="en-US" sz="2400" i="1" dirty="0">
                          <a:effectLst/>
                          <a:latin typeface="inherit"/>
                        </a:rPr>
                        <a:t> – </a:t>
                      </a:r>
                      <a:r>
                        <a:rPr lang="ru-RU" sz="2400" i="1" dirty="0">
                          <a:effectLst/>
                          <a:latin typeface="inherit"/>
                        </a:rPr>
                        <a:t>довод, спор, обсуждение</a:t>
                      </a:r>
                      <a:endParaRPr lang="ru-RU" sz="2400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8298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8200" y="3136567"/>
            <a:ext cx="10515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Суффикс </a:t>
            </a:r>
            <a:r>
              <a:rPr lang="ru-RU" sz="2800" b="1" dirty="0" smtClean="0">
                <a:solidFill>
                  <a:srgbClr val="002060"/>
                </a:solidFill>
              </a:rPr>
              <a:t>-</a:t>
            </a:r>
            <a:r>
              <a:rPr lang="ru-RU" sz="2800" b="1" dirty="0" err="1" smtClean="0">
                <a:solidFill>
                  <a:srgbClr val="002060"/>
                </a:solidFill>
              </a:rPr>
              <a:t>ing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/>
              <a:t>используется для образования существительных от глаголов. Обозначает действие, результат, процесс, материал, продукт. Этот суффикс не стоит путать с окончанием -</a:t>
            </a:r>
            <a:r>
              <a:rPr lang="ru-RU" sz="2800" dirty="0" err="1" smtClean="0"/>
              <a:t>ing</a:t>
            </a:r>
            <a:r>
              <a:rPr lang="ru-RU" sz="2800" dirty="0" smtClean="0"/>
              <a:t> для глаголов.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3015" y="4952449"/>
            <a:ext cx="71686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meet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ing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встреча, совещание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proceed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ing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акт, практика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build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ing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здание, строительство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wadd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ing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подкладка, набивка</a:t>
            </a:r>
            <a:endParaRPr lang="ru-RU" sz="2400" b="1" i="0" dirty="0">
              <a:solidFill>
                <a:srgbClr val="3A3F5D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5514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862" y="360485"/>
            <a:ext cx="10966938" cy="5816478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Суффикс </a:t>
            </a:r>
            <a:r>
              <a:rPr lang="ru-RU" b="1" dirty="0" smtClean="0">
                <a:solidFill>
                  <a:srgbClr val="002060"/>
                </a:solidFill>
              </a:rPr>
              <a:t>–</a:t>
            </a:r>
            <a:r>
              <a:rPr lang="ru-RU" b="1" dirty="0" err="1" smtClean="0">
                <a:solidFill>
                  <a:srgbClr val="002060"/>
                </a:solidFill>
              </a:rPr>
              <a:t>tion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прибавляются для указания на действие, состояние, абстрактные понятия. Эти суффиксы французского происхождения, поэтому они встречаются только в определенных словах.</a:t>
            </a:r>
          </a:p>
          <a:p>
            <a:pPr fontAlgn="base"/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solu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tion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решение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sta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tion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станция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divi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sion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деление, отдел, распределение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ru-RU" sz="2400" b="1" i="1" u="none" strike="noStrike" dirty="0" err="1" smtClean="0">
                <a:solidFill>
                  <a:srgbClr val="3A3F5D"/>
                </a:solidFill>
                <a:effectLst/>
                <a:latin typeface="inherit"/>
              </a:rPr>
              <a:t>suspi</a:t>
            </a:r>
            <a:r>
              <a:rPr lang="ru-RU" sz="2400" b="1" i="1" u="none" strike="noStrike" dirty="0" err="1" smtClean="0">
                <a:solidFill>
                  <a:srgbClr val="EB4E36"/>
                </a:solidFill>
                <a:effectLst/>
                <a:latin typeface="inherit"/>
              </a:rPr>
              <a:t>cion</a:t>
            </a:r>
            <a:r>
              <a:rPr lang="ru-RU" sz="2400" b="1" i="1" dirty="0" smtClean="0">
                <a:solidFill>
                  <a:srgbClr val="3A3F5D"/>
                </a:solidFill>
                <a:effectLst/>
                <a:latin typeface="inherit"/>
              </a:rPr>
              <a:t> – подозрение</a:t>
            </a:r>
            <a:endParaRPr lang="ru-RU" sz="2400" b="1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ru-RU" dirty="0" smtClean="0"/>
              <a:t> </a:t>
            </a:r>
            <a:r>
              <a:rPr lang="ru-RU" b="0" i="0" dirty="0" smtClean="0">
                <a:solidFill>
                  <a:srgbClr val="3A3F5D"/>
                </a:solidFill>
                <a:effectLst/>
                <a:latin typeface="Roboto"/>
              </a:rPr>
              <a:t>Суффикс -</a:t>
            </a:r>
            <a:r>
              <a:rPr lang="en-US" b="1" i="0" dirty="0" err="1" smtClean="0">
                <a:solidFill>
                  <a:srgbClr val="3A3F5D"/>
                </a:solidFill>
                <a:effectLst/>
                <a:latin typeface="inherit"/>
              </a:rPr>
              <a:t>sion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 </a:t>
            </a:r>
            <a:r>
              <a:rPr lang="ru-RU" b="0" i="0" dirty="0" smtClean="0">
                <a:solidFill>
                  <a:srgbClr val="3A3F5D"/>
                </a:solidFill>
                <a:effectLst/>
                <a:latin typeface="Roboto"/>
              </a:rPr>
              <a:t>присоединяется к словам с окончанием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de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d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se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err="1" smtClean="0">
                <a:solidFill>
                  <a:srgbClr val="3A3F5D"/>
                </a:solidFill>
                <a:effectLst/>
                <a:latin typeface="inherit"/>
              </a:rPr>
              <a:t>ss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err="1" smtClean="0">
                <a:solidFill>
                  <a:srgbClr val="3A3F5D"/>
                </a:solidFill>
                <a:effectLst/>
                <a:latin typeface="inherit"/>
              </a:rPr>
              <a:t>mit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 </a:t>
            </a:r>
            <a:r>
              <a:rPr lang="ru-RU" b="0" i="0" dirty="0" smtClean="0">
                <a:solidFill>
                  <a:srgbClr val="3A3F5D"/>
                </a:solidFill>
                <a:effectLst/>
                <a:latin typeface="Roboto"/>
              </a:rPr>
              <a:t>и после согласных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l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n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r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.</a:t>
            </a:r>
          </a:p>
          <a:p>
            <a:pPr fontAlgn="base"/>
            <a:r>
              <a:rPr lang="en-US" b="0" i="1" u="none" strike="noStrike" dirty="0" smtClean="0">
                <a:solidFill>
                  <a:srgbClr val="3BAFDA"/>
                </a:solidFill>
                <a:effectLst/>
                <a:latin typeface="inherit"/>
              </a:rPr>
              <a:t>explode → explo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sion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взрыв)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permit → permis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sion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разрешение)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confess → confes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sion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признание)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impress → impres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sion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впечатление)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81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354" y="281354"/>
            <a:ext cx="11072446" cy="58956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Суффикс </a:t>
            </a:r>
            <a:r>
              <a:rPr lang="ru-RU" b="1" dirty="0" smtClean="0">
                <a:solidFill>
                  <a:srgbClr val="002060"/>
                </a:solidFill>
              </a:rPr>
              <a:t>–</a:t>
            </a:r>
            <a:r>
              <a:rPr lang="ru-RU" b="1" dirty="0" err="1" smtClean="0">
                <a:solidFill>
                  <a:srgbClr val="002060"/>
                </a:solidFill>
              </a:rPr>
              <a:t>ery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указывает на род деятельности, занятие, место изготовления, продукцию, собирательное название предметов, а также действия, качества.</a:t>
            </a:r>
          </a:p>
          <a:p>
            <a:pPr fontAlgn="base"/>
            <a:r>
              <a:rPr lang="en-US" b="0" i="1" u="none" strike="noStrike" dirty="0" smtClean="0">
                <a:solidFill>
                  <a:srgbClr val="3BAFDA"/>
                </a:solidFill>
                <a:effectLst/>
                <a:latin typeface="inherit"/>
              </a:rPr>
              <a:t>bak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ery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– 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пекарня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ru-RU" b="0" i="0" dirty="0" smtClean="0">
                <a:solidFill>
                  <a:srgbClr val="3A3F5D"/>
                </a:solidFill>
                <a:effectLst/>
                <a:latin typeface="Roboto"/>
              </a:rPr>
              <a:t>Суффикс -</a:t>
            </a:r>
            <a:r>
              <a:rPr lang="en-US" b="1" i="0" dirty="0" err="1" smtClean="0">
                <a:solidFill>
                  <a:srgbClr val="3A3F5D"/>
                </a:solidFill>
                <a:effectLst/>
                <a:latin typeface="inherit"/>
              </a:rPr>
              <a:t>tion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 </a:t>
            </a:r>
            <a:r>
              <a:rPr lang="ru-RU" b="0" i="0" dirty="0" smtClean="0">
                <a:solidFill>
                  <a:srgbClr val="3A3F5D"/>
                </a:solidFill>
                <a:effectLst/>
                <a:latin typeface="Roboto"/>
              </a:rPr>
              <a:t>прибавляется к словам, которые оканчиваются на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t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ate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err="1" smtClean="0">
                <a:solidFill>
                  <a:srgbClr val="3A3F5D"/>
                </a:solidFill>
                <a:effectLst/>
                <a:latin typeface="inherit"/>
              </a:rPr>
              <a:t>tain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 </a:t>
            </a:r>
            <a:r>
              <a:rPr lang="ru-RU" b="0" i="0" dirty="0" smtClean="0">
                <a:solidFill>
                  <a:srgbClr val="3A3F5D"/>
                </a:solidFill>
                <a:effectLst/>
                <a:latin typeface="Roboto"/>
              </a:rPr>
              <a:t>и другие согласные, кроме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l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n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, -</a:t>
            </a:r>
            <a:r>
              <a:rPr lang="en-US" b="1" i="0" dirty="0" smtClean="0">
                <a:solidFill>
                  <a:srgbClr val="3A3F5D"/>
                </a:solidFill>
                <a:effectLst/>
                <a:latin typeface="inherit"/>
              </a:rPr>
              <a:t>r</a:t>
            </a:r>
            <a:r>
              <a:rPr lang="en-US" b="0" i="0" dirty="0" smtClean="0">
                <a:solidFill>
                  <a:srgbClr val="3A3F5D"/>
                </a:solidFill>
                <a:effectLst/>
                <a:latin typeface="Roboto"/>
              </a:rPr>
              <a:t>.</a:t>
            </a: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edi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</a:t>
            </a:r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 → edi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издание, вариант)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abs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tain </a:t>
            </a:r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→ absten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воздержание)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vac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ate</a:t>
            </a:r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 → vaca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отпуск)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fontAlgn="base"/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inven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</a:t>
            </a:r>
            <a:r>
              <a:rPr lang="en-US" b="0" i="1" u="none" strike="noStrike" dirty="0" smtClean="0">
                <a:solidFill>
                  <a:srgbClr val="3A3F5D"/>
                </a:solidFill>
                <a:effectLst/>
                <a:latin typeface="inherit"/>
              </a:rPr>
              <a:t> → inven</a:t>
            </a:r>
            <a:r>
              <a:rPr lang="en-US" b="0" i="1" u="none" strike="noStrike" dirty="0" smtClean="0">
                <a:solidFill>
                  <a:srgbClr val="EB4E36"/>
                </a:solidFill>
                <a:effectLst/>
                <a:latin typeface="inherit"/>
              </a:rPr>
              <a:t>tion</a:t>
            </a:r>
            <a:r>
              <a:rPr lang="en-US" b="0" i="1" dirty="0" smtClean="0">
                <a:solidFill>
                  <a:srgbClr val="3A3F5D"/>
                </a:solidFill>
                <a:effectLst/>
                <a:latin typeface="inherit"/>
              </a:rPr>
              <a:t> (</a:t>
            </a:r>
            <a:r>
              <a:rPr lang="ru-RU" b="0" i="1" dirty="0" smtClean="0">
                <a:solidFill>
                  <a:srgbClr val="3A3F5D"/>
                </a:solidFill>
                <a:effectLst/>
                <a:latin typeface="inherit"/>
              </a:rPr>
              <a:t>изобретение)</a:t>
            </a:r>
            <a:endParaRPr lang="ru-RU" b="0" i="0" dirty="0" smtClean="0">
              <a:solidFill>
                <a:srgbClr val="3A3F5D"/>
              </a:solidFill>
              <a:effectLst/>
              <a:latin typeface="Roboto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214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558" y="852853"/>
            <a:ext cx="9489457" cy="485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8663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119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inherit</vt:lpstr>
      <vt:lpstr>Roboto</vt:lpstr>
      <vt:lpstr>Тема Office</vt:lpstr>
      <vt:lpstr>The 12th of December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15th of December</dc:title>
  <dc:creator>User</dc:creator>
  <cp:lastModifiedBy>hp</cp:lastModifiedBy>
  <cp:revision>3</cp:revision>
  <dcterms:created xsi:type="dcterms:W3CDTF">2021-12-14T12:42:02Z</dcterms:created>
  <dcterms:modified xsi:type="dcterms:W3CDTF">2022-12-11T06:53:47Z</dcterms:modified>
</cp:coreProperties>
</file>