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2" r:id="rId3"/>
    <p:sldId id="293" r:id="rId4"/>
    <p:sldId id="294" r:id="rId5"/>
    <p:sldId id="295" r:id="rId6"/>
    <p:sldId id="296" r:id="rId7"/>
    <p:sldId id="260" r:id="rId8"/>
    <p:sldId id="261" r:id="rId9"/>
    <p:sldId id="262" r:id="rId10"/>
    <p:sldId id="264" r:id="rId11"/>
    <p:sldId id="263" r:id="rId12"/>
    <p:sldId id="259" r:id="rId13"/>
    <p:sldId id="268" r:id="rId14"/>
    <p:sldId id="277" r:id="rId15"/>
    <p:sldId id="297" r:id="rId16"/>
    <p:sldId id="28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6" autoAdjust="0"/>
    <p:restoredTop sz="94660"/>
  </p:normalViewPr>
  <p:slideViewPr>
    <p:cSldViewPr snapToGrid="0">
      <p:cViewPr>
        <p:scale>
          <a:sx n="72" d="100"/>
          <a:sy n="72" d="100"/>
        </p:scale>
        <p:origin x="-2070" y="-10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553989-B5C7-4F2C-8C09-3274320A6FA2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82ACFA-D5DE-42BC-9146-41463FAFE2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8000" y="4147930"/>
            <a:ext cx="11277600" cy="1364975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Родительское собрание</a:t>
            </a:r>
            <a:endParaRPr lang="ru-RU" sz="4800" dirty="0">
              <a:solidFill>
                <a:srgbClr val="0070C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8000" y="848140"/>
            <a:ext cx="11277600" cy="225287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 НАУЧИТЬ  РЕБЁНКА  УЧИТЬСЯ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513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1513" y="531229"/>
            <a:ext cx="10535478" cy="516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 выработать у ребёнка привычку быстро переключаться с одного дела на другое. Если ему сказали учить уроки, то он должен немедленно прекратить игру. Но если в вашей семье не существует такое правило, то его нужно ввести для всех членов семьи (но начните с того, что за несколько минут до изменения деятельности ребёнка нужно об этом предупредить). Недопустимо позволять ребёнку игнорировать родительское указание в чём бы то ни было. Необходимо приучать ребёнка отделять свободное время от времени, когда он занят чем-то серьёзным, не путать дело с игрой. Добивайтесь, чтобы всё необходимое ребёнок делал без напоминания, ни на что не отвлекаясь.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441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5617" y="421480"/>
            <a:ext cx="111517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Санитарно-гигиенические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нормы: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первом классе –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более 1 часа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втором классе –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 полутора часов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третьем-четвёртом –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 двух часов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если на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домашнего задания дети тратят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больше времени, чем положено?   В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чём причины? 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куда-то девался карандаш, то обнаружилось, что нет нужной записи в дневнике и надо срочно узнать у одноклассника, да и самого учебника может не оказаться на месте. А минуты бегут. Вдруг захотелось попить воды, а ещё через минуту выяснилось, что нужна бумага для черновика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329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05508"/>
            <a:ext cx="12292724" cy="6771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Как помочь ребенку стать более успешным в учебной деятельности.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1.</a:t>
            </a:r>
            <a:r>
              <a:rPr lang="ru-RU" sz="3200" dirty="0" smtClean="0"/>
              <a:t>Больше разговаривайте с детьми. Речь –основа всего. Умение </a:t>
            </a:r>
          </a:p>
          <a:p>
            <a:r>
              <a:rPr lang="ru-RU" sz="3200" dirty="0" smtClean="0"/>
              <a:t>правильно излагать свои мысли, выражать свою точку зрения и</a:t>
            </a:r>
          </a:p>
          <a:p>
            <a:r>
              <a:rPr lang="ru-RU" sz="3200" dirty="0" smtClean="0"/>
              <a:t> отстаивать её, - всё это важные умения, которые, если их развивать</a:t>
            </a:r>
          </a:p>
          <a:p>
            <a:r>
              <a:rPr lang="ru-RU" sz="3200" dirty="0" smtClean="0"/>
              <a:t> с малых лет, пригодятся в любой сфере жизнедеятельности.</a:t>
            </a:r>
          </a:p>
          <a:p>
            <a:r>
              <a:rPr lang="ru-RU" sz="3200" dirty="0" smtClean="0"/>
              <a:t>2. Обогащайте словарный запас и расширяйте кругозор школьника.</a:t>
            </a:r>
          </a:p>
          <a:p>
            <a:r>
              <a:rPr lang="ru-RU" sz="3200" dirty="0" smtClean="0"/>
              <a:t>3. Чаще узнавайте о школьных делах. Но не будьте надзирателем</a:t>
            </a:r>
          </a:p>
          <a:p>
            <a:r>
              <a:rPr lang="ru-RU" sz="3200" dirty="0"/>
              <a:t>и</a:t>
            </a:r>
            <a:r>
              <a:rPr lang="ru-RU" sz="3200" dirty="0" smtClean="0"/>
              <a:t> тираном. Будьте с ребенком в доверительных, тёплых отношениях,</a:t>
            </a:r>
          </a:p>
          <a:p>
            <a:r>
              <a:rPr lang="ru-RU" sz="3200" dirty="0"/>
              <a:t>п</a:t>
            </a:r>
            <a:r>
              <a:rPr lang="ru-RU" sz="3200" dirty="0" smtClean="0"/>
              <a:t>оддерживайте, а не попрекайте плохими отметками.</a:t>
            </a:r>
          </a:p>
          <a:p>
            <a:r>
              <a:rPr lang="ru-RU" sz="3200" dirty="0" smtClean="0"/>
              <a:t>4. Правильно распределите рабочее время  школьника.</a:t>
            </a:r>
          </a:p>
          <a:p>
            <a:r>
              <a:rPr lang="ru-RU" sz="3200" dirty="0" smtClean="0"/>
              <a:t>    Время на отдых необходимо.</a:t>
            </a:r>
          </a:p>
          <a:p>
            <a:r>
              <a:rPr lang="ru-RU" sz="3200" dirty="0" smtClean="0"/>
              <a:t>5.Правильное питание – залог успешного обучения.</a:t>
            </a:r>
          </a:p>
          <a:p>
            <a:r>
              <a:rPr lang="ru-RU" sz="3200" dirty="0" smtClean="0"/>
              <a:t>6</a:t>
            </a:r>
            <a:r>
              <a:rPr lang="ru-RU" sz="3200" dirty="0" smtClean="0">
                <a:solidFill>
                  <a:srgbClr val="FF0000"/>
                </a:solidFill>
              </a:rPr>
              <a:t>. Улучшать технику чтения!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53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0900" y="255969"/>
            <a:ext cx="6421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ЗАДАЧА . Поэтапная</a:t>
            </a:r>
            <a:r>
              <a:rPr lang="ru-RU" b="1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  работа  над  решением  текстовых задач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9234" y="-270876"/>
            <a:ext cx="1031681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algn="just"/>
            <a:endParaRPr lang="ru-RU" sz="2400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Понять</a:t>
            </a:r>
            <a:r>
              <a:rPr lang="ru-RU" sz="2400" dirty="0">
                <a:solidFill>
                  <a:srgbClr val="002060"/>
                </a:solidFill>
              </a:rPr>
              <a:t>  задачу,  т.е.  установить  смысл  каждого  слова,  словосочетания </a:t>
            </a:r>
            <a:r>
              <a:rPr lang="ru-RU" sz="2400" dirty="0" smtClean="0">
                <a:solidFill>
                  <a:srgbClr val="002060"/>
                </a:solidFill>
              </a:rPr>
              <a:t>Анализ текста.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Результатом</a:t>
            </a:r>
            <a:r>
              <a:rPr lang="ru-RU" sz="2400" dirty="0">
                <a:solidFill>
                  <a:srgbClr val="002060"/>
                </a:solidFill>
              </a:rPr>
              <a:t>  выполнения  этого  этапа  является  понимание  задачи.  Не  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</a:rPr>
              <a:t>поймешь</a:t>
            </a:r>
            <a:r>
              <a:rPr lang="ru-RU" sz="2400" dirty="0">
                <a:solidFill>
                  <a:srgbClr val="002060"/>
                </a:solidFill>
              </a:rPr>
              <a:t>  задачу -  не  решишь  ее.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7442" y="2114227"/>
            <a:ext cx="997226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1.Изобразить задачу: краткая запись,</a:t>
            </a:r>
          </a:p>
          <a:p>
            <a:r>
              <a:rPr lang="ru-RU" sz="32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схема,таблица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виде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2.Составить план решения.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3.Решить задачу.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4.Проверка. 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863213" y="3167270"/>
            <a:ext cx="484987" cy="41081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510539" y="3173895"/>
            <a:ext cx="523461" cy="4903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3261" y="2597425"/>
            <a:ext cx="3829004" cy="274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523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66120" y="489752"/>
            <a:ext cx="90379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1.</a:t>
            </a:r>
            <a:r>
              <a:rPr lang="ru-RU" sz="3600" dirty="0" smtClean="0">
                <a:solidFill>
                  <a:srgbClr val="002060"/>
                </a:solidFill>
              </a:rPr>
              <a:t>По условию задачи дано…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2.Спрашивается…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3.Для ответа на вопрос надо знать …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4.Нам </a:t>
            </a:r>
            <a:r>
              <a:rPr lang="ru-RU" sz="3600" dirty="0" err="1" smtClean="0">
                <a:solidFill>
                  <a:srgbClr val="002060"/>
                </a:solidFill>
              </a:rPr>
              <a:t>известно..,неизвестно</a:t>
            </a:r>
            <a:r>
              <a:rPr lang="ru-RU" sz="3600" dirty="0" smtClean="0">
                <a:solidFill>
                  <a:srgbClr val="002060"/>
                </a:solidFill>
              </a:rPr>
              <a:t> …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5.Сначала узнаем ,сколько…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6.Потом узнаем …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7.Решаю.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8.Проверяю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88957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техника чте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5435"/>
            <a:ext cx="12231755" cy="73816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95005"/>
            <a:ext cx="12192000" cy="497059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Памятка для родителей «Как помочь ребенку учиться»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I. 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Помните, что задача родителей заключается  не только в том, чтобы накормить и одеть ребенка.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II. 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Тот, кто пасует перед трудностями, никогда не победит.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Ваш долг, будучи родителями, дать понять детям, что их будущее зависит от того, что и как они делают сейчас.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Для родителей важно настойчиво требовать от своих детей того, чтобы они выполняли предписанные им дела вовремя и должным образом.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Помните: если ребенок обходит стороной ответственность с самого начала своей жизни, это становится естественной реакцией на препятствия в будущем.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III. 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Значимость развития у детей положительной самооценки.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Первое, что вы можете сделать для своих детей – это сказать, что вы их любите. Если родители не могут выражать положительного отношения в общении со своими детьми, их дети вырастут, обладая низкой самооценкой и неуверенностью в себе.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Родители могут и должны помочь почувствовать своим детям, каково это гордиться своими собственными достижениями и оставаться сильными и уверенными в себе, вступая на путь новых открытий.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Поддерживайте своих детей в любой момент, когда вы им понадобитесь. Но дайте возможность им допускать ошибки и не вмешивайтесь до тех пор, пока эти ошибки незначительны. Разум наиболее поддается обучению, когда вокруг создана атмосфера, благоприятствующая принятию разумных рисков.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IV. Мотивация – залог успеха вашего ребенка в обучении.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Закупите для дома различную литературу. На ребенка оказывает воздействие все, что его окружает. Читайте ему каждый день. Читайте сами. Когда дети в раннем возрасте видят своих родителей за чтением, это производит на них впечатление.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Поддержите ребенка в его стремлении определиться с собственными интересами. Например, если ваш сын очень любит животных, купите ему образовательные книги, журналы о животном мире, покажите сайты в Интернете, на которых представлена информация о животных. Проявление заинтересованности в том, чем занимается ваш ребенок, уже само по себе является мотивирующим фактором.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Играйте с ребенком в различные развивающие игры.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 самого начала, когда ребенок пойдет в школу, убедитесь, что он собран. Собранность в школьных делах способствует должному развитию мозга.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Отмечайте достижения ребенка. Поощряйте своего ребенка за большие и маленькие достижения, будь то прочтение книги или завершение важного школьного задания.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Воспринимайте любое повседневное событие как  возможность научиться чему-то новому. Постоянно задавайте вопросы своему ребенку и проводите различные аналогии, чтобы расширять его знания. Мозг лучше воспринимает информацию в виде различных ассоциаций.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Будучи примерами для подражания, родители несут ответственность за создание атмосферы, которая способствовала бы заинтересованности их ребенка в процессе обучения.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27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8184" y="1242646"/>
            <a:ext cx="1062258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     « Именно на начальном этапе обучения</a:t>
            </a:r>
          </a:p>
          <a:p>
            <a:r>
              <a:rPr lang="ru-RU" sz="4000" dirty="0" smtClean="0"/>
              <a:t>родители должны максимально опекать своё </a:t>
            </a:r>
          </a:p>
          <a:p>
            <a:r>
              <a:rPr lang="ru-RU" sz="4000" dirty="0" smtClean="0"/>
              <a:t>дитя. Их задача – научить правильно учиться…»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                                                            К.Д. Ушинский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73889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3046" y="1353961"/>
            <a:ext cx="969803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Помощь детям должна быть эффективной, </a:t>
            </a:r>
          </a:p>
          <a:p>
            <a:r>
              <a:rPr lang="ru-RU" sz="3600" dirty="0" smtClean="0"/>
              <a:t>грамотной и должна идти в трёх направлениях:</a:t>
            </a:r>
          </a:p>
          <a:p>
            <a:endParaRPr lang="ru-RU" sz="3600" dirty="0" smtClean="0"/>
          </a:p>
          <a:p>
            <a:pPr marL="285750" indent="-285750">
              <a:buFontTx/>
              <a:buChar char="-"/>
            </a:pPr>
            <a:r>
              <a:rPr lang="ru-RU" sz="3600" dirty="0"/>
              <a:t>о</a:t>
            </a:r>
            <a:r>
              <a:rPr lang="ru-RU" sz="3600" dirty="0" smtClean="0"/>
              <a:t>рганизация режима дня;</a:t>
            </a:r>
          </a:p>
          <a:p>
            <a:pPr marL="285750" indent="-285750">
              <a:buFontTx/>
              <a:buChar char="-"/>
            </a:pPr>
            <a:r>
              <a:rPr lang="ru-RU" sz="3600" dirty="0"/>
              <a:t>к</a:t>
            </a:r>
            <a:r>
              <a:rPr lang="ru-RU" sz="3600" dirty="0" smtClean="0"/>
              <a:t>онтроль за выполнением домашних заданий;</a:t>
            </a:r>
          </a:p>
          <a:p>
            <a:pPr marL="285750" indent="-285750">
              <a:buFontTx/>
              <a:buChar char="-"/>
            </a:pPr>
            <a:r>
              <a:rPr lang="ru-RU" sz="3600" dirty="0" smtClean="0"/>
              <a:t>приучение детей к самостоятельности.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5149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4431" y="926123"/>
            <a:ext cx="1108951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</a:rPr>
              <a:t>Организация режима дня </a:t>
            </a:r>
            <a:r>
              <a:rPr lang="ru-RU" sz="4000" dirty="0" smtClean="0"/>
              <a:t>позволяет ребёнку </a:t>
            </a:r>
          </a:p>
          <a:p>
            <a:r>
              <a:rPr lang="ru-RU" sz="4000" dirty="0" smtClean="0"/>
              <a:t>легче справляться с учебной нагрузкой </a:t>
            </a:r>
          </a:p>
          <a:p>
            <a:r>
              <a:rPr lang="ru-RU" sz="4000" dirty="0"/>
              <a:t>и</a:t>
            </a:r>
            <a:r>
              <a:rPr lang="ru-RU" sz="4000" dirty="0" smtClean="0"/>
              <a:t> защищает нервную систему ребенка от </a:t>
            </a:r>
          </a:p>
          <a:p>
            <a:r>
              <a:rPr lang="ru-RU" sz="4000" dirty="0" smtClean="0"/>
              <a:t>переутомлений.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08753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703" y="961292"/>
            <a:ext cx="1186485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 smtClean="0"/>
              <a:t>2. Направление помощи – 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Контроль за выполнением домашних заданий</a:t>
            </a:r>
            <a:r>
              <a:rPr lang="ru-RU" sz="4000" i="1" dirty="0" smtClean="0"/>
              <a:t>.</a:t>
            </a:r>
          </a:p>
          <a:p>
            <a:pPr marL="571500" indent="-571500">
              <a:buFontTx/>
              <a:buChar char="-"/>
            </a:pPr>
            <a:r>
              <a:rPr lang="ru-RU" sz="4000" i="1" dirty="0" smtClean="0"/>
              <a:t>Систематический контроль</a:t>
            </a:r>
          </a:p>
          <a:p>
            <a:pPr marL="571500" indent="-571500">
              <a:buFontTx/>
              <a:buChar char="-"/>
            </a:pPr>
            <a:r>
              <a:rPr lang="ru-RU" sz="4000" i="1" dirty="0" smtClean="0"/>
              <a:t>Своевременная помощь в устранении пробелов</a:t>
            </a:r>
          </a:p>
          <a:p>
            <a:pPr marL="571500" indent="-571500">
              <a:buFontTx/>
              <a:buChar char="-"/>
            </a:pPr>
            <a:r>
              <a:rPr lang="ru-RU" sz="4000" i="1" dirty="0" smtClean="0"/>
              <a:t>Учить размышлять самостоятельно,</a:t>
            </a:r>
          </a:p>
          <a:p>
            <a:r>
              <a:rPr lang="ru-RU" sz="4000" i="1" dirty="0" smtClean="0"/>
              <a:t> анализировать, делать выводы, доказывать</a:t>
            </a:r>
          </a:p>
          <a:p>
            <a:pPr marL="571500" indent="-571500">
              <a:buFontTx/>
              <a:buChar char="-"/>
            </a:pPr>
            <a:r>
              <a:rPr lang="ru-RU" sz="4000" i="1" dirty="0" smtClean="0"/>
              <a:t>Приучить ребенка к планированию работы</a:t>
            </a:r>
          </a:p>
          <a:p>
            <a:pPr marL="571500" indent="-571500">
              <a:buFontTx/>
              <a:buChar char="-"/>
            </a:pPr>
            <a:r>
              <a:rPr lang="ru-RU" sz="4000" i="1" dirty="0" smtClean="0"/>
              <a:t>Неукоснительное выполнение домашней работы 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xmlns="" val="172401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8410" y="987287"/>
            <a:ext cx="11261416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3.Направление помощи </a:t>
            </a:r>
            <a:r>
              <a:rPr lang="ru-RU" sz="4000" b="1" dirty="0" smtClean="0">
                <a:solidFill>
                  <a:srgbClr val="002060"/>
                </a:solidFill>
              </a:rPr>
              <a:t>– приучение к </a:t>
            </a:r>
          </a:p>
          <a:p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               самостоятельности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3600" dirty="0" smtClean="0"/>
              <a:t> </a:t>
            </a:r>
            <a:r>
              <a:rPr lang="ru-RU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Смысл домашней работы в ее самостоятельном </a:t>
            </a:r>
            <a:endParaRPr lang="ru-RU" sz="3600" dirty="0" smtClean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выполнении</a:t>
            </a:r>
            <a:r>
              <a:rPr lang="ru-RU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. Без этого однажды ребёнок окажется </a:t>
            </a:r>
            <a:r>
              <a:rPr lang="ru-RU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</a:t>
            </a:r>
          </a:p>
          <a:p>
            <a:r>
              <a:rPr lang="ru-RU" sz="3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3600" dirty="0">
                <a:latin typeface="Cambria Math" panose="02040503050406030204" pitchFamily="18" charset="0"/>
                <a:ea typeface="Cambria Math" panose="02040503050406030204" pitchFamily="18" charset="0"/>
              </a:rPr>
              <a:t>ситуации, когда он будет бессильным</a:t>
            </a:r>
            <a:r>
              <a:rPr lang="ru-RU" sz="3600" dirty="0">
                <a:solidFill>
                  <a:srgbClr val="00206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 </a:t>
            </a:r>
            <a:endParaRPr lang="ru-RU" sz="3600" dirty="0" smtClean="0">
              <a:solidFill>
                <a:srgbClr val="00206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ru-RU" sz="3600" dirty="0">
              <a:solidFill>
                <a:srgbClr val="002060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ru-RU" dirty="0" smtClean="0"/>
              <a:t>  -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3640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4764" y="171126"/>
            <a:ext cx="1056860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Надо 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помогать ребенку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самоорганизоваться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выполнять всё самому.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9478" y="1192868"/>
            <a:ext cx="11251096" cy="443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Приучите выполнять домашние задания в одно и то же время.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Спросите у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какое задание на дом он получил, как собирается его выполнять. Можно вместе обсудить, как лучше выполнить это задание.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забыл, что задано на дом, спокойно помогите ему вспомнить, что было задано (только в крайнем случае можно прибегнуть к чужой помощи, т. е. узнать о задании у одноклассника). Всем своим поведением старайтесь внушить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ребёнку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это прежде всего необходимо ему самому.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Обратите внимание, сколько времени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затрачивает на выполнение домашнего задания по одному предмету (по всем предметам).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торопитесь помогать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ребёнку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случае затруднения будет правильнее сказать: «Посиди, подумай, обратись к правилу, а если не выполнишь, могу помочь. Но все-таки лучше тебе обратиться завтра к учителю».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83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6103" y="321503"/>
            <a:ext cx="11039061" cy="3399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Ребёнок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часто обращается к вам с вопросом: как правильно писать то или иное слово? Чтобы получить ответ на этот вопрос, отсылайте ребенка к учебнику, правилу, памятке,</a:t>
            </a:r>
            <a:r>
              <a:rPr lang="ru-RU" sz="2800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словарю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Законченную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письменную работу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должен обязательно проверить сам. Главная задача просмотра письменного задания со стороны родителей – оценить усилия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ребёнка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отметить его старательное отношение к работе или высказать порицание.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078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209" y="481743"/>
            <a:ext cx="11025808" cy="4321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8.Вы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заметили ошибку. Как быть? Неверно записанное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одной чертой аккуратно зачеркивает простым карандашом. А сверху пишет правильно. Другие способы исправления ошибок недопустимы. Распоряжение переделать работу заново – очень серьезная мера наказания. </a:t>
            </a:r>
            <a:endParaRPr lang="en-US" sz="2800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9.Устное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(рассказать правило, запомнить правописание слов из словаря и т.  д.) не всегда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удаётся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проверить у каждого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классе. Поэтому старайтесь уделять больше внимания контролю за качеством выполнения устной части задания.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41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391</TotalTime>
  <Words>828</Words>
  <Application>Microsoft Office PowerPoint</Application>
  <PresentationFormat>Произвольный</PresentationFormat>
  <Paragraphs>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Родительское собрание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UserFX</dc:creator>
  <cp:lastModifiedBy>user</cp:lastModifiedBy>
  <cp:revision>38</cp:revision>
  <dcterms:created xsi:type="dcterms:W3CDTF">2019-02-17T16:15:56Z</dcterms:created>
  <dcterms:modified xsi:type="dcterms:W3CDTF">2022-04-05T06:55:12Z</dcterms:modified>
</cp:coreProperties>
</file>