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notesMasterIdLst>
    <p:notesMasterId r:id="rId16"/>
  </p:notesMasterIdLst>
  <p:sldIdLst>
    <p:sldId id="257" r:id="rId2"/>
    <p:sldId id="302" r:id="rId3"/>
    <p:sldId id="270" r:id="rId4"/>
    <p:sldId id="303" r:id="rId5"/>
    <p:sldId id="256" r:id="rId6"/>
    <p:sldId id="291" r:id="rId7"/>
    <p:sldId id="258" r:id="rId8"/>
    <p:sldId id="267" r:id="rId9"/>
    <p:sldId id="299" r:id="rId10"/>
    <p:sldId id="298" r:id="rId11"/>
    <p:sldId id="301" r:id="rId12"/>
    <p:sldId id="295" r:id="rId13"/>
    <p:sldId id="304" r:id="rId14"/>
    <p:sldId id="30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5401" autoAdjust="0"/>
  </p:normalViewPr>
  <p:slideViewPr>
    <p:cSldViewPr snapToGrid="0">
      <p:cViewPr varScale="1">
        <p:scale>
          <a:sx n="50" d="100"/>
          <a:sy n="50" d="100"/>
        </p:scale>
        <p:origin x="42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E64333-72E1-4467-8F37-990EC40C4BCC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1C5B39-68E7-4829-9068-9143A18A689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Поддерживает развитие речи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799C8B-0C73-4556-836F-5BD47B6503DF}" type="parTrans" cxnId="{F0CADF2C-85F6-4574-B413-CE68F0F7EBC1}">
      <dgm:prSet/>
      <dgm:spPr/>
      <dgm:t>
        <a:bodyPr/>
        <a:lstStyle/>
        <a:p>
          <a:endParaRPr lang="ru-RU"/>
        </a:p>
      </dgm:t>
    </dgm:pt>
    <dgm:pt modelId="{5619DA9F-4D83-4EDE-8910-DE864B237328}" type="sibTrans" cxnId="{F0CADF2C-85F6-4574-B413-CE68F0F7EBC1}">
      <dgm:prSet/>
      <dgm:spPr/>
      <dgm:t>
        <a:bodyPr/>
        <a:lstStyle/>
        <a:p>
          <a:endParaRPr lang="ru-RU"/>
        </a:p>
      </dgm:t>
    </dgm:pt>
    <dgm:pt modelId="{6E3A35ED-ED98-4627-AED9-6B7AA21C904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дополнительная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BCA169-DC95-4592-B384-12B110B266AF}" type="parTrans" cxnId="{2F9EB2F8-7BB8-47BF-9B8F-42743D6B10C9}">
      <dgm:prSet/>
      <dgm:spPr/>
      <dgm:t>
        <a:bodyPr/>
        <a:lstStyle/>
        <a:p>
          <a:endParaRPr lang="ru-RU"/>
        </a:p>
      </dgm:t>
    </dgm:pt>
    <dgm:pt modelId="{17C33A9F-A899-4777-9650-2B5DA5E11EF0}" type="sibTrans" cxnId="{2F9EB2F8-7BB8-47BF-9B8F-42743D6B10C9}">
      <dgm:prSet/>
      <dgm:spPr/>
      <dgm:t>
        <a:bodyPr/>
        <a:lstStyle/>
        <a:p>
          <a:endParaRPr lang="ru-RU"/>
        </a:p>
      </dgm:t>
    </dgm:pt>
    <dgm:pt modelId="{4A1FF4B5-09CD-4CFE-AE1E-9C9684F0A45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альтернативная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1AB9D-3EB8-4ACA-AFE5-A8472BED1AC8}" type="parTrans" cxnId="{9476F5DF-A65A-4646-811A-5FB1A0CA6822}">
      <dgm:prSet/>
      <dgm:spPr/>
      <dgm:t>
        <a:bodyPr/>
        <a:lstStyle/>
        <a:p>
          <a:endParaRPr lang="ru-RU"/>
        </a:p>
      </dgm:t>
    </dgm:pt>
    <dgm:pt modelId="{DBA25E92-FF21-4A73-B2FF-E65690F9040F}" type="sibTrans" cxnId="{9476F5DF-A65A-4646-811A-5FB1A0CA6822}">
      <dgm:prSet/>
      <dgm:spPr/>
      <dgm:t>
        <a:bodyPr/>
        <a:lstStyle/>
        <a:p>
          <a:endParaRPr lang="ru-RU"/>
        </a:p>
      </dgm:t>
    </dgm:pt>
    <dgm:pt modelId="{CD43627D-6D6A-4D04-ADC5-62B646B6387E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эффективность выбранной формы коммуникации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CE8085-AA89-4202-903E-1589D45D6F99}" type="parTrans" cxnId="{BDE0507A-EAC5-4481-87F6-7473B1B55D21}">
      <dgm:prSet/>
      <dgm:spPr/>
      <dgm:t>
        <a:bodyPr/>
        <a:lstStyle/>
        <a:p>
          <a:endParaRPr lang="ru-RU"/>
        </a:p>
      </dgm:t>
    </dgm:pt>
    <dgm:pt modelId="{198723A1-BE1F-4268-B194-F5271E87A372}" type="sibTrans" cxnId="{BDE0507A-EAC5-4481-87F6-7473B1B55D21}">
      <dgm:prSet/>
      <dgm:spPr/>
      <dgm:t>
        <a:bodyPr/>
        <a:lstStyle/>
        <a:p>
          <a:endParaRPr lang="ru-RU"/>
        </a:p>
      </dgm:t>
    </dgm:pt>
    <dgm:pt modelId="{293FE09C-670E-4E22-A7F6-77122C5533D7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Заменяет устную речь для человека, который не умеет говорить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A27BC6-F856-4421-942A-FAD7EEA2CD36}" type="parTrans" cxnId="{153202BE-06EC-460F-A561-DAFD7A51AC3C}">
      <dgm:prSet/>
      <dgm:spPr/>
      <dgm:t>
        <a:bodyPr/>
        <a:lstStyle/>
        <a:p>
          <a:endParaRPr lang="ru-RU"/>
        </a:p>
      </dgm:t>
    </dgm:pt>
    <dgm:pt modelId="{7F51DD39-1E6D-49D4-9D30-373ABD3B6E33}" type="sibTrans" cxnId="{153202BE-06EC-460F-A561-DAFD7A51AC3C}">
      <dgm:prSet/>
      <dgm:spPr/>
      <dgm:t>
        <a:bodyPr/>
        <a:lstStyle/>
        <a:p>
          <a:endParaRPr lang="ru-RU"/>
        </a:p>
      </dgm:t>
    </dgm:pt>
    <dgm:pt modelId="{165F0669-5679-49C5-8919-DD173C729203}" type="pres">
      <dgm:prSet presAssocID="{C8E64333-72E1-4467-8F37-990EC40C4BC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98E06D-2F17-4387-A7DD-D15C0B784009}" type="pres">
      <dgm:prSet presAssocID="{8D1C5B39-68E7-4829-9068-9143A18A6895}" presName="node" presStyleLbl="node1" presStyleIdx="0" presStyleCnt="5" custScaleX="95520" custScaleY="114386" custLinFactY="23884" custLinFactNeighborX="-34321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3C6109-33DE-41C0-B331-FD147A64A2C3}" type="pres">
      <dgm:prSet presAssocID="{5619DA9F-4D83-4EDE-8910-DE864B237328}" presName="sibTrans" presStyleCnt="0"/>
      <dgm:spPr/>
    </dgm:pt>
    <dgm:pt modelId="{8213DC69-F8B9-4A7E-AB01-C04E33B4336D}" type="pres">
      <dgm:prSet presAssocID="{6E3A35ED-ED98-4627-AED9-6B7AA21C9047}" presName="node" presStyleLbl="node1" presStyleIdx="1" presStyleCnt="5" custLinFactNeighborX="-92412" custLinFactNeighborY="-1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224AE-04BE-4EA1-8F8C-D4AA5EB84B4E}" type="pres">
      <dgm:prSet presAssocID="{17C33A9F-A899-4777-9650-2B5DA5E11EF0}" presName="sibTrans" presStyleCnt="0"/>
      <dgm:spPr/>
    </dgm:pt>
    <dgm:pt modelId="{B8FAA714-F8BA-4A2E-A1F5-8C10BA7506B6}" type="pres">
      <dgm:prSet presAssocID="{4A1FF4B5-09CD-4CFE-AE1E-9C9684F0A457}" presName="node" presStyleLbl="node1" presStyleIdx="2" presStyleCnt="5" custLinFactNeighborX="-15422" custLinFactNeighborY="-19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12A06E-705E-4B21-BDAD-B20BEC8E7CA0}" type="pres">
      <dgm:prSet presAssocID="{DBA25E92-FF21-4A73-B2FF-E65690F9040F}" presName="sibTrans" presStyleCnt="0"/>
      <dgm:spPr/>
    </dgm:pt>
    <dgm:pt modelId="{132FA00D-F6A4-4169-A1C4-F02FCAA6C55F}" type="pres">
      <dgm:prSet presAssocID="{CD43627D-6D6A-4D04-ADC5-62B646B6387E}" presName="node" presStyleLbl="node1" presStyleIdx="3" presStyleCnt="5" custScaleX="99985" custScaleY="117723" custLinFactNeighborX="14354" custLinFactNeighborY="-10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A4870B-4CD9-45C4-83C4-EE3CDE67CC80}" type="pres">
      <dgm:prSet presAssocID="{198723A1-BE1F-4268-B194-F5271E87A372}" presName="sibTrans" presStyleCnt="0"/>
      <dgm:spPr/>
    </dgm:pt>
    <dgm:pt modelId="{2C6DB08E-EE56-436E-A046-B54E5E419A37}" type="pres">
      <dgm:prSet presAssocID="{293FE09C-670E-4E22-A7F6-77122C5533D7}" presName="node" presStyleLbl="node1" presStyleIdx="4" presStyleCnt="5" custLinFactNeighborX="58966" custLinFactNeighborY="-10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3E8363-6416-4669-85CA-0FD2E698CF49}" type="presOf" srcId="{293FE09C-670E-4E22-A7F6-77122C5533D7}" destId="{2C6DB08E-EE56-436E-A046-B54E5E419A37}" srcOrd="0" destOrd="0" presId="urn:microsoft.com/office/officeart/2005/8/layout/default"/>
    <dgm:cxn modelId="{153202BE-06EC-460F-A561-DAFD7A51AC3C}" srcId="{C8E64333-72E1-4467-8F37-990EC40C4BCC}" destId="{293FE09C-670E-4E22-A7F6-77122C5533D7}" srcOrd="4" destOrd="0" parTransId="{77A27BC6-F856-4421-942A-FAD7EEA2CD36}" sibTransId="{7F51DD39-1E6D-49D4-9D30-373ABD3B6E33}"/>
    <dgm:cxn modelId="{27136ECD-038D-42B4-9659-A0A71CC8C587}" type="presOf" srcId="{6E3A35ED-ED98-4627-AED9-6B7AA21C9047}" destId="{8213DC69-F8B9-4A7E-AB01-C04E33B4336D}" srcOrd="0" destOrd="0" presId="urn:microsoft.com/office/officeart/2005/8/layout/default"/>
    <dgm:cxn modelId="{C3C843D6-E143-4AE0-B99A-CE731AE1DEDA}" type="presOf" srcId="{CD43627D-6D6A-4D04-ADC5-62B646B6387E}" destId="{132FA00D-F6A4-4169-A1C4-F02FCAA6C55F}" srcOrd="0" destOrd="0" presId="urn:microsoft.com/office/officeart/2005/8/layout/default"/>
    <dgm:cxn modelId="{E5D6FC1A-60A2-430E-906B-9940C18C43EE}" type="presOf" srcId="{8D1C5B39-68E7-4829-9068-9143A18A6895}" destId="{3098E06D-2F17-4387-A7DD-D15C0B784009}" srcOrd="0" destOrd="0" presId="urn:microsoft.com/office/officeart/2005/8/layout/default"/>
    <dgm:cxn modelId="{05750F7F-AE66-49B2-8A37-4D138F5CB47B}" type="presOf" srcId="{C8E64333-72E1-4467-8F37-990EC40C4BCC}" destId="{165F0669-5679-49C5-8919-DD173C729203}" srcOrd="0" destOrd="0" presId="urn:microsoft.com/office/officeart/2005/8/layout/default"/>
    <dgm:cxn modelId="{9476F5DF-A65A-4646-811A-5FB1A0CA6822}" srcId="{C8E64333-72E1-4467-8F37-990EC40C4BCC}" destId="{4A1FF4B5-09CD-4CFE-AE1E-9C9684F0A457}" srcOrd="2" destOrd="0" parTransId="{E0E1AB9D-3EB8-4ACA-AFE5-A8472BED1AC8}" sibTransId="{DBA25E92-FF21-4A73-B2FF-E65690F9040F}"/>
    <dgm:cxn modelId="{09960DC7-A4AB-436A-BFC7-5439E2BA9650}" type="presOf" srcId="{4A1FF4B5-09CD-4CFE-AE1E-9C9684F0A457}" destId="{B8FAA714-F8BA-4A2E-A1F5-8C10BA7506B6}" srcOrd="0" destOrd="0" presId="urn:microsoft.com/office/officeart/2005/8/layout/default"/>
    <dgm:cxn modelId="{2F9EB2F8-7BB8-47BF-9B8F-42743D6B10C9}" srcId="{C8E64333-72E1-4467-8F37-990EC40C4BCC}" destId="{6E3A35ED-ED98-4627-AED9-6B7AA21C9047}" srcOrd="1" destOrd="0" parTransId="{09BCA169-DC95-4592-B384-12B110B266AF}" sibTransId="{17C33A9F-A899-4777-9650-2B5DA5E11EF0}"/>
    <dgm:cxn modelId="{F0CADF2C-85F6-4574-B413-CE68F0F7EBC1}" srcId="{C8E64333-72E1-4467-8F37-990EC40C4BCC}" destId="{8D1C5B39-68E7-4829-9068-9143A18A6895}" srcOrd="0" destOrd="0" parTransId="{26799C8B-0C73-4556-836F-5BD47B6503DF}" sibTransId="{5619DA9F-4D83-4EDE-8910-DE864B237328}"/>
    <dgm:cxn modelId="{BDE0507A-EAC5-4481-87F6-7473B1B55D21}" srcId="{C8E64333-72E1-4467-8F37-990EC40C4BCC}" destId="{CD43627D-6D6A-4D04-ADC5-62B646B6387E}" srcOrd="3" destOrd="0" parTransId="{10CE8085-AA89-4202-903E-1589D45D6F99}" sibTransId="{198723A1-BE1F-4268-B194-F5271E87A372}"/>
    <dgm:cxn modelId="{0682E390-8400-4AA3-8711-68CFCE03B859}" type="presParOf" srcId="{165F0669-5679-49C5-8919-DD173C729203}" destId="{3098E06D-2F17-4387-A7DD-D15C0B784009}" srcOrd="0" destOrd="0" presId="urn:microsoft.com/office/officeart/2005/8/layout/default"/>
    <dgm:cxn modelId="{F5F41EA2-E2AF-4653-9F31-CE76E67D4C7A}" type="presParOf" srcId="{165F0669-5679-49C5-8919-DD173C729203}" destId="{C33C6109-33DE-41C0-B331-FD147A64A2C3}" srcOrd="1" destOrd="0" presId="urn:microsoft.com/office/officeart/2005/8/layout/default"/>
    <dgm:cxn modelId="{0D806F30-6CDC-4D32-AA15-3963C966FA21}" type="presParOf" srcId="{165F0669-5679-49C5-8919-DD173C729203}" destId="{8213DC69-F8B9-4A7E-AB01-C04E33B4336D}" srcOrd="2" destOrd="0" presId="urn:microsoft.com/office/officeart/2005/8/layout/default"/>
    <dgm:cxn modelId="{1F892972-5430-4B0E-ABE3-F275FE76F976}" type="presParOf" srcId="{165F0669-5679-49C5-8919-DD173C729203}" destId="{B20224AE-04BE-4EA1-8F8C-D4AA5EB84B4E}" srcOrd="3" destOrd="0" presId="urn:microsoft.com/office/officeart/2005/8/layout/default"/>
    <dgm:cxn modelId="{EB800E78-F57B-4617-9937-E014A2A3D305}" type="presParOf" srcId="{165F0669-5679-49C5-8919-DD173C729203}" destId="{B8FAA714-F8BA-4A2E-A1F5-8C10BA7506B6}" srcOrd="4" destOrd="0" presId="urn:microsoft.com/office/officeart/2005/8/layout/default"/>
    <dgm:cxn modelId="{0F148A56-ED04-4A3D-8566-B87EC841AA28}" type="presParOf" srcId="{165F0669-5679-49C5-8919-DD173C729203}" destId="{7112A06E-705E-4B21-BDAD-B20BEC8E7CA0}" srcOrd="5" destOrd="0" presId="urn:microsoft.com/office/officeart/2005/8/layout/default"/>
    <dgm:cxn modelId="{22CFB7B3-5DDE-4205-AC97-7D6EE52B1F24}" type="presParOf" srcId="{165F0669-5679-49C5-8919-DD173C729203}" destId="{132FA00D-F6A4-4169-A1C4-F02FCAA6C55F}" srcOrd="6" destOrd="0" presId="urn:microsoft.com/office/officeart/2005/8/layout/default"/>
    <dgm:cxn modelId="{FF84CF71-8184-4EF7-8BF1-BC2ABB4C851F}" type="presParOf" srcId="{165F0669-5679-49C5-8919-DD173C729203}" destId="{86A4870B-4CD9-45C4-83C4-EE3CDE67CC80}" srcOrd="7" destOrd="0" presId="urn:microsoft.com/office/officeart/2005/8/layout/default"/>
    <dgm:cxn modelId="{611D6FA8-3AB4-45DA-9BF6-B4430E4E99CB}" type="presParOf" srcId="{165F0669-5679-49C5-8919-DD173C729203}" destId="{2C6DB08E-EE56-436E-A046-B54E5E419A3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98E06D-2F17-4387-A7DD-D15C0B784009}">
      <dsp:nvSpPr>
        <dsp:cNvPr id="0" name=""/>
        <dsp:cNvSpPr/>
      </dsp:nvSpPr>
      <dsp:spPr>
        <a:xfrm>
          <a:off x="266496" y="1925208"/>
          <a:ext cx="2473703" cy="177736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Поддерживает развитие речи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6496" y="1925208"/>
        <a:ext cx="2473703" cy="1777368"/>
      </dsp:txXfrm>
    </dsp:sp>
    <dsp:sp modelId="{8213DC69-F8B9-4A7E-AB01-C04E33B4336D}">
      <dsp:nvSpPr>
        <dsp:cNvPr id="0" name=""/>
        <dsp:cNvSpPr/>
      </dsp:nvSpPr>
      <dsp:spPr>
        <a:xfrm>
          <a:off x="1494776" y="84365"/>
          <a:ext cx="2589723" cy="15538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дополнительная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94776" y="84365"/>
        <a:ext cx="2589723" cy="1553833"/>
      </dsp:txXfrm>
    </dsp:sp>
    <dsp:sp modelId="{B8FAA714-F8BA-4A2E-A1F5-8C10BA7506B6}">
      <dsp:nvSpPr>
        <dsp:cNvPr id="0" name=""/>
        <dsp:cNvSpPr/>
      </dsp:nvSpPr>
      <dsp:spPr>
        <a:xfrm>
          <a:off x="6337299" y="81025"/>
          <a:ext cx="2589723" cy="15538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альтернативная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37299" y="81025"/>
        <a:ext cx="2589723" cy="1553833"/>
      </dsp:txXfrm>
    </dsp:sp>
    <dsp:sp modelId="{132FA00D-F6A4-4169-A1C4-F02FCAA6C55F}">
      <dsp:nvSpPr>
        <dsp:cNvPr id="0" name=""/>
        <dsp:cNvSpPr/>
      </dsp:nvSpPr>
      <dsp:spPr>
        <a:xfrm>
          <a:off x="2893576" y="1868659"/>
          <a:ext cx="2589334" cy="18292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Обеспечивает эффективность выбранной формы коммуникации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93576" y="1868659"/>
        <a:ext cx="2589334" cy="1829219"/>
      </dsp:txXfrm>
    </dsp:sp>
    <dsp:sp modelId="{2C6DB08E-EE56-436E-A046-B54E5E419A37}">
      <dsp:nvSpPr>
        <dsp:cNvPr id="0" name=""/>
        <dsp:cNvSpPr/>
      </dsp:nvSpPr>
      <dsp:spPr>
        <a:xfrm>
          <a:off x="6897210" y="2015830"/>
          <a:ext cx="2589723" cy="15538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Заменяет устную речь для человека, который не умеет говорить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97210" y="2015830"/>
        <a:ext cx="2589723" cy="1553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DCF65-CEE3-47C9-956A-3FD0463C0355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F9473-8EE1-455B-86BF-991F22405F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615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Добрый день, уважаемые коллеги! Разрешите представить свою</a:t>
            </a:r>
            <a:r>
              <a:rPr lang="ru-RU" baseline="0" dirty="0" smtClean="0"/>
              <a:t> презентацию на тему </a:t>
            </a:r>
            <a:r>
              <a:rPr lang="ru-RU" sz="900" dirty="0" smtClean="0"/>
              <a:t>«</a:t>
            </a:r>
            <a:r>
              <a:rPr lang="ru-RU" dirty="0" smtClean="0"/>
              <a:t>Формирование навыков общения у детей с нарушениями аутистического спектра и тяжёлыми множественными нарушениями развития»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84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841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00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помощь детям не</a:t>
            </a:r>
            <a:r>
              <a:rPr lang="ru-RU" baseline="0" dirty="0" smtClean="0"/>
              <a:t> в</a:t>
            </a:r>
            <a:r>
              <a:rPr lang="ru-RU" dirty="0" smtClean="0"/>
              <a:t>ладеющим устной</a:t>
            </a:r>
            <a:r>
              <a:rPr lang="ru-RU" baseline="0" dirty="0" smtClean="0"/>
              <a:t> речью приходят способы альтернативной коммуникации. Это все способы коммуникации, дополняющие или заменяющие обычную речь людям, не способным удовлетворительно объясняться с помощью устной речи. В настоящее время получили распространение несколько форм альтернативной коммуникации.</a:t>
            </a:r>
          </a:p>
          <a:p>
            <a:r>
              <a:rPr lang="ru-RU" baseline="0" dirty="0" smtClean="0"/>
              <a:t>Жесты могут сопутствовать речи во время диалога или замещать речь, когда она не используется вообще. (Например, использование русского жестового языка людьми с нарушением слуха.) Многие родители и специалисты беспокоятся о том, что язык жестов может воспрепятствовать развитию речи. Однако мировой опыт показывает, что использование жестов не только не препятствует, но способствует развитию речи. Знаки, жесты – это лишь мостик к развитию коммуникативной речи, умение ребёнка общаться развивается , и жест заменяет слово.  </a:t>
            </a:r>
          </a:p>
          <a:p>
            <a:r>
              <a:rPr lang="ru-RU" baseline="0" dirty="0" smtClean="0"/>
              <a:t>Мы с вами в общении тоже часто употребляем жесты – н-р жесты «приветствия-прощания». «позвони»… Люди многих профессий используют специальную жестикуляцию.</a:t>
            </a:r>
          </a:p>
          <a:p>
            <a:r>
              <a:rPr lang="ru-RU" baseline="0" dirty="0" smtClean="0"/>
              <a:t>Дети часто сами изобретают жесты, далее Жест накладывается на слово</a:t>
            </a:r>
          </a:p>
          <a:p>
            <a:r>
              <a:rPr lang="ru-RU" baseline="0" dirty="0" smtClean="0"/>
              <a:t>Введение символа в естественной ситуации</a:t>
            </a:r>
          </a:p>
          <a:p>
            <a:r>
              <a:rPr lang="ru-RU" baseline="0" dirty="0" smtClean="0"/>
              <a:t>Желаемый предмет меняется на карточку, включается в папку активности, доску активности</a:t>
            </a:r>
          </a:p>
          <a:p>
            <a:r>
              <a:rPr lang="ru-RU" baseline="0" dirty="0" smtClean="0"/>
              <a:t>Переход от предметной коммуникации к символической пиктограммы</a:t>
            </a:r>
          </a:p>
          <a:p>
            <a:r>
              <a:rPr lang="ru-RU" baseline="0" dirty="0" smtClean="0"/>
              <a:t>Каким способом воспользуется ребёнок зависит от канала восприятия.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54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Система альтернативной коммуникации </a:t>
            </a:r>
            <a:r>
              <a:rPr lang="en-US" dirty="0" smtClean="0"/>
              <a:t>PEKS</a:t>
            </a:r>
            <a:r>
              <a:rPr lang="ru-RU" dirty="0" smtClean="0"/>
              <a:t>- как ответить на</a:t>
            </a:r>
            <a:r>
              <a:rPr lang="ru-RU" baseline="0" dirty="0" smtClean="0"/>
              <a:t> вопрос, и как </a:t>
            </a:r>
            <a:r>
              <a:rPr lang="ru-RU" dirty="0" smtClean="0"/>
              <a:t>это целая система обучения коммуникации. Когда ребёнка с социальными нарушениями учат выбирать и давать изображение желаемого объекта или занятия. Система состоит из нескольких</a:t>
            </a:r>
            <a:r>
              <a:rPr lang="ru-RU" baseline="0" dirty="0" smtClean="0"/>
              <a:t> фаз, во время которых ребёнка учат как вступить в коммуникацию, как выбрать нужное изображение, как составить предложение, как ответить на вопрос – и всё это с помощью изображений. Более того, сами родители могут освоить и использовать этот метод. СЕМИНАР РОСТОВСКИЙ Пиктограммы -</a:t>
            </a:r>
            <a:r>
              <a:rPr lang="ru-RU" baseline="0" dirty="0" err="1" smtClean="0"/>
              <a:t>социалицация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2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Более </a:t>
            </a:r>
            <a:r>
              <a:rPr lang="ru-RU" dirty="0" err="1" smtClean="0"/>
              <a:t>высокофункциональный</a:t>
            </a:r>
            <a:r>
              <a:rPr lang="ru-RU" dirty="0" smtClean="0"/>
              <a:t> способ альтернативной или дополнительной коммуникации это общение при помощи письменной речи, для овладения</a:t>
            </a:r>
            <a:r>
              <a:rPr lang="ru-RU" baseline="0" dirty="0" smtClean="0"/>
              <a:t> которым ребёнок должен не только различать и подбирать необходимые в данной ситуации жесты, символы или картинки, а различать слова, т.е. научиться читать, хотя бы глобально. Узнавая слово целиком.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 процессе знакомства с объектами и явлениями окружающего мира, ребёнок должен научиться узнавать написанные под соответствующими картинками  слова целиком, не вычленяя отдельных букв.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8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F9473-8EE1-455B-86BF-991F22405F9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148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Второе направление</a:t>
            </a:r>
            <a:r>
              <a:rPr lang="ru-RU" dirty="0" smtClean="0"/>
              <a:t> состоит в развитии у ребёнка способности воспринимать и использовать различные коммуникативные средства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FD69D-F42F-4805-BA01-74A2E8E7172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827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33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127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0303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15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5929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4758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619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889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771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8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897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34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392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2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6C517-D079-45B3-B78E-B2BA403409DF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BB816C1-F51F-4824-B3F4-09D007C6F6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8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457" y="443952"/>
            <a:ext cx="10279626" cy="26282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общеобразовательное учреждение </a:t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Таганрога «Детский сад №67»</a:t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АДК в процессе формирования продуктивного взаимодействия с неречевыми детьми дошкольного возраста с ОВЗ»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25886" y="4896465"/>
            <a:ext cx="6106331" cy="182979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 МБДОУ д/с №67 </a:t>
            </a:r>
          </a:p>
          <a:p>
            <a:pPr marL="0" indent="0" algn="r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Клеймёнова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Галина Дмитриевна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Таганрог, 2022г.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58" t="46269" r="5021" b="10852"/>
          <a:stretch/>
        </p:blipFill>
        <p:spPr>
          <a:xfrm>
            <a:off x="1522543" y="3853908"/>
            <a:ext cx="4242828" cy="2746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6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1382" y="278969"/>
            <a:ext cx="4649493" cy="6974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Визуальное расписание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18558" y="278969"/>
            <a:ext cx="5067841" cy="644826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– мои увлечения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91" y="1065918"/>
            <a:ext cx="3874172" cy="2908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078" y="1085090"/>
            <a:ext cx="2481349" cy="3304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527" y="3402495"/>
            <a:ext cx="2424323" cy="3228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293" y="1534333"/>
            <a:ext cx="2481349" cy="3304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Объект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59"/>
          <a:stretch/>
        </p:blipFill>
        <p:spPr>
          <a:xfrm>
            <a:off x="4686699" y="3974433"/>
            <a:ext cx="4185458" cy="2656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990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89057"/>
            <a:ext cx="9629039" cy="8028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Авторское пособие – « Волшебный кубик» 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 descr="C:\Users\User\Downloads\PHOTO-2019-06-11-13-14-30.jpg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51" r="-375" b="13409"/>
          <a:stretch/>
        </p:blipFill>
        <p:spPr bwMode="auto">
          <a:xfrm>
            <a:off x="852407" y="838918"/>
            <a:ext cx="2410769" cy="25862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ownloads\PHOTO-2019-06-11-13-14-34 (1)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1" t="1995" r="10686"/>
          <a:stretch/>
        </p:blipFill>
        <p:spPr bwMode="auto">
          <a:xfrm>
            <a:off x="3738503" y="966185"/>
            <a:ext cx="4975860" cy="3239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Объект 7" descr="C:\Users\User\AppData\Local\Temp\Rar$DIa3408.40267\PHOTO-2019-06-11-13-14-36.jpg"/>
          <p:cNvPicPr>
            <a:picLocks noGrp="1"/>
          </p:cNvPicPr>
          <p:nvPr>
            <p:ph sz="quarter" idx="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5" r="4275" b="18555"/>
          <a:stretch/>
        </p:blipFill>
        <p:spPr bwMode="auto">
          <a:xfrm rot="16200000">
            <a:off x="7786860" y="2566007"/>
            <a:ext cx="3737168" cy="4401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User\Downloads\PHOTO-2019-06-11-13-12-4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00" y="3719593"/>
            <a:ext cx="4835314" cy="2915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430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3852" y="0"/>
            <a:ext cx="8524067" cy="128635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для мобильных телефонов «</a:t>
            </a:r>
            <a:r>
              <a:rPr lang="ru-RU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АутизмОбщение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8" y="1792657"/>
            <a:ext cx="1547446" cy="3352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333" y="1545452"/>
            <a:ext cx="4307021" cy="2193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170" y="1545452"/>
            <a:ext cx="4053789" cy="2193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654" y="4126116"/>
            <a:ext cx="3914305" cy="24478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5"/>
          <a:stretch/>
        </p:blipFill>
        <p:spPr>
          <a:xfrm>
            <a:off x="2866434" y="4126116"/>
            <a:ext cx="4290921" cy="2566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441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2671" y="230909"/>
            <a:ext cx="5852055" cy="27755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Восприятие и использование различных коммуникативных средств: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224" y="156861"/>
            <a:ext cx="2376195" cy="3113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571" r="15500"/>
          <a:stretch/>
        </p:blipFill>
        <p:spPr>
          <a:xfrm>
            <a:off x="4367640" y="3252385"/>
            <a:ext cx="3625536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7" r="12416"/>
          <a:stretch/>
        </p:blipFill>
        <p:spPr>
          <a:xfrm>
            <a:off x="9424862" y="3515445"/>
            <a:ext cx="2536918" cy="3206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77334" y="3252385"/>
            <a:ext cx="8596668" cy="280568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" name="Picture 2" descr="D:\Downloads\PHOTO-2021-11-22-16-49-52.jpg"/>
          <p:cNvPicPr>
            <a:picLocks noChangeAspect="1" noChangeArrowheads="1"/>
          </p:cNvPicPr>
          <p:nvPr/>
        </p:nvPicPr>
        <p:blipFill rotWithShape="1">
          <a:blip r:embed="rId6"/>
          <a:srcRect t="11036"/>
          <a:stretch/>
        </p:blipFill>
        <p:spPr bwMode="auto">
          <a:xfrm>
            <a:off x="526474" y="228576"/>
            <a:ext cx="2473387" cy="2933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12" y="3544950"/>
            <a:ext cx="2721316" cy="3142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63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5192" y="635431"/>
            <a:ext cx="6391317" cy="960895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Спасибо за внимание!</a:t>
            </a:r>
            <a:endParaRPr lang="ru-RU" dirty="0">
              <a:solidFill>
                <a:schemeClr val="accent2"/>
              </a:solidFill>
            </a:endParaRPr>
          </a:p>
        </p:txBody>
      </p:sp>
      <p:pic>
        <p:nvPicPr>
          <p:cNvPr id="4" name="Содержимое 7" descr="d2fa3ae1-ae85-4131-b077-d1e259be9b7b.JPG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181" t="3298" r="16982" b="1"/>
          <a:stretch/>
        </p:blipFill>
        <p:spPr>
          <a:xfrm>
            <a:off x="610879" y="2424060"/>
            <a:ext cx="2271805" cy="38814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" t="278" r="66332" b="54624"/>
          <a:stretch/>
        </p:blipFill>
        <p:spPr>
          <a:xfrm>
            <a:off x="3960300" y="2009829"/>
            <a:ext cx="2571750" cy="2571750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67" y="2247253"/>
            <a:ext cx="2433235" cy="4155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525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63471"/>
            <a:ext cx="8596668" cy="134835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функция  - </a:t>
            </a:r>
            <a:b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 функция речи 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9784022" cy="4110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Ведущая роль в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нормотипичном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психическом развитии ребёнка принадлежит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ОБЩЕНИЮ.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способность человека взаимодействовать с другими людьми, адекватно интерпретируя полученную информацию, а также правильно её передавая.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1" t="64947" r="55908" b="2364"/>
          <a:stretch/>
        </p:blipFill>
        <p:spPr>
          <a:xfrm>
            <a:off x="3725796" y="4396409"/>
            <a:ext cx="3687097" cy="224175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54339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882" y="221226"/>
            <a:ext cx="7687159" cy="643029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</a:t>
            </a: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31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формированию коммуникативных навыков с неговорящими детьми </a:t>
            </a:r>
            <a:br>
              <a:rPr lang="ru-RU" sz="3100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*развитие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понимания обращённой речи через расширение и активизацию словарного запаса;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*создание мотивации к коммуникативной 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*развитие речевой инициативы;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*формирование у ребёнка способности к созданию внутреннего плана, программы высказывания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03342" y="6651522"/>
            <a:ext cx="2625214" cy="2433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Содержимое 5" descr="67d6469a-e053-4dc9-94c2-4a092d5a043c.JPG"/>
          <p:cNvPicPr>
            <a:picLocks noChangeAspect="1"/>
          </p:cNvPicPr>
          <p:nvPr/>
        </p:nvPicPr>
        <p:blipFill>
          <a:blip r:embed="rId3"/>
          <a:srcRect t="4651" b="6977"/>
          <a:stretch>
            <a:fillRect/>
          </a:stretch>
        </p:blipFill>
        <p:spPr>
          <a:xfrm>
            <a:off x="8772041" y="1972647"/>
            <a:ext cx="2810866" cy="3408015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427080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26224" y="185980"/>
            <a:ext cx="7423688" cy="17190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 – </a:t>
            </a:r>
            <a:br>
              <a:rPr lang="ru-RU" sz="44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восприятие, различение и передача информации</a:t>
            </a:r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8458057"/>
              </p:ext>
            </p:extLst>
          </p:nvPr>
        </p:nvGraphicFramePr>
        <p:xfrm>
          <a:off x="1022888" y="2045776"/>
          <a:ext cx="10481725" cy="3866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381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34930" y="480448"/>
            <a:ext cx="8569681" cy="51949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Альтернативная коммуникация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 flipV="1">
            <a:off x="1766807" y="2014458"/>
            <a:ext cx="1168123" cy="3363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592923" y="3097609"/>
            <a:ext cx="4574033" cy="345142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альтернативной коммуникации: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естовый язык;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 с помощью реальных предметов, фотографий, цветных и чёрно-белых пиктограмм,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картинок;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036950" y="1320032"/>
            <a:ext cx="6791256" cy="1388852"/>
          </a:xfrm>
        </p:spPr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«Человек должен иметь возможность сказать, что хочет, тем способом и с той скоростью, с которой может»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24" y="361870"/>
            <a:ext cx="2151132" cy="3305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448" r="-5970" b="13103"/>
          <a:stretch/>
        </p:blipFill>
        <p:spPr>
          <a:xfrm>
            <a:off x="7661989" y="3279362"/>
            <a:ext cx="2830363" cy="3269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541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0278" y="274443"/>
            <a:ext cx="4463512" cy="874715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 жестов</a:t>
            </a:r>
            <a:endParaRPr lang="ru-RU" sz="4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935" y="4936937"/>
            <a:ext cx="4183062" cy="1666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283" y="1369909"/>
            <a:ext cx="4675183" cy="3221233"/>
          </a:xfrm>
        </p:spPr>
      </p:pic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00" t="22757" r="3511" b="15695"/>
          <a:stretch/>
        </p:blipFill>
        <p:spPr>
          <a:xfrm>
            <a:off x="6680786" y="1307389"/>
            <a:ext cx="2949677" cy="3283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89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5920" y="637528"/>
            <a:ext cx="7116970" cy="125361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альтернативной коммуникации </a:t>
            </a:r>
            <a:r>
              <a:rPr lang="en-US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PEKS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21410" y="637529"/>
            <a:ext cx="4861396" cy="112331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пиктограмм </a:t>
            </a:r>
            <a:endParaRPr lang="ru-RU" sz="32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58" t="26531" r="6909" b="34316"/>
          <a:stretch/>
        </p:blipFill>
        <p:spPr>
          <a:xfrm rot="5400000">
            <a:off x="6047675" y="2094068"/>
            <a:ext cx="3347634" cy="34814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72" t="43244" r="9436" b="14565"/>
          <a:stretch/>
        </p:blipFill>
        <p:spPr>
          <a:xfrm>
            <a:off x="883418" y="1537986"/>
            <a:ext cx="3540125" cy="2654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Объект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63" t="18335" r="11741" b="64718"/>
          <a:stretch/>
        </p:blipFill>
        <p:spPr>
          <a:xfrm>
            <a:off x="883418" y="5473549"/>
            <a:ext cx="3770275" cy="113562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675745" y="4680487"/>
            <a:ext cx="46401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ru-RU" sz="2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Глена</a:t>
            </a: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Домана</a:t>
            </a:r>
            <a:r>
              <a:rPr lang="ru-RU" sz="2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5540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7291" y="139485"/>
            <a:ext cx="4746980" cy="8059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Письменная речь</a:t>
            </a:r>
            <a:endParaRPr lang="ru-RU" sz="4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518834" y="1100380"/>
            <a:ext cx="5906068" cy="4803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с тяжёлой умственной отсталостью и расстройствами аутистического спектра понимание речи, создавать условия для альтернативного общения, обогащать словарный запас, а также способствовать формированию активной речи.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52" y="3719590"/>
            <a:ext cx="3800020" cy="2962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5" b="7647"/>
          <a:stretch/>
        </p:blipFill>
        <p:spPr>
          <a:xfrm>
            <a:off x="668951" y="3984956"/>
            <a:ext cx="3802917" cy="2696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656" y="1100380"/>
            <a:ext cx="2648168" cy="39504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64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356462"/>
            <a:ext cx="8596668" cy="729746"/>
          </a:xfrm>
        </p:spPr>
        <p:txBody>
          <a:bodyPr/>
          <a:lstStyle/>
          <a:p>
            <a:r>
              <a:rPr lang="ru-RU" dirty="0" smtClean="0"/>
              <a:t>Использование АДК в МБДОУ д/с № 67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75745" y="1966228"/>
            <a:ext cx="4184650" cy="2807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1022888" y="1086208"/>
            <a:ext cx="8251113" cy="568076"/>
          </a:xfrm>
        </p:spPr>
        <p:txBody>
          <a:bodyPr/>
          <a:lstStyle/>
          <a:p>
            <a:r>
              <a:rPr lang="ru-RU" dirty="0" smtClean="0"/>
              <a:t>Индивидуальные альбомы-коммуникаторы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8" b="10022"/>
          <a:stretch/>
        </p:blipFill>
        <p:spPr>
          <a:xfrm>
            <a:off x="5498605" y="4442683"/>
            <a:ext cx="4185458" cy="1921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" t="21017" r="8531" b="22486"/>
          <a:stretch/>
        </p:blipFill>
        <p:spPr>
          <a:xfrm>
            <a:off x="5334812" y="2063299"/>
            <a:ext cx="4457400" cy="2067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Объект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" t="29669" b="26434"/>
          <a:stretch/>
        </p:blipFill>
        <p:spPr>
          <a:xfrm>
            <a:off x="727143" y="5213488"/>
            <a:ext cx="4081853" cy="1379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1130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2201</TotalTime>
  <Words>610</Words>
  <Application>Microsoft Office PowerPoint</Application>
  <PresentationFormat>Широкоэкранный</PresentationFormat>
  <Paragraphs>61</Paragraphs>
  <Slides>14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 3</vt:lpstr>
      <vt:lpstr>Аспект</vt:lpstr>
      <vt:lpstr>муниципальное бюджетное дошкольное общеобразовательное учреждение  г. Таганрога «Детский сад №67»     «Использование АДК в процессе формирования продуктивного взаимодействия с неречевыми детьми дошкольного возраста с ОВЗ»</vt:lpstr>
      <vt:lpstr>Коммуникативная функция  -  центральная функция речи </vt:lpstr>
      <vt:lpstr>Основные направления работы по формированию коммуникативных навыков с неговорящими детьми   *развитие понимания обращённой речи через расширение и активизацию словарного запаса; *создание мотивации к коммуникативной   деятельности; *развитие речевой инициативы; *формирование у ребёнка способности к созданию внутреннего плана, программы высказывания.</vt:lpstr>
      <vt:lpstr>Коммуникация –  восприятие, различение и передача информации</vt:lpstr>
      <vt:lpstr>Альтернативная коммуникация</vt:lpstr>
      <vt:lpstr>      Язык жестов</vt:lpstr>
      <vt:lpstr>Система альтернативной коммуникации PEKS</vt:lpstr>
      <vt:lpstr>Письменная речь</vt:lpstr>
      <vt:lpstr>Использование АДК в МБДОУ д/с № 67</vt:lpstr>
      <vt:lpstr>Визуальное расписание</vt:lpstr>
      <vt:lpstr>Авторское пособие – « Волшебный кубик» </vt:lpstr>
      <vt:lpstr>Приложение для мобильных телефонов «АутизмОбщение»</vt:lpstr>
      <vt:lpstr>Восприятие и использование различных коммуникативных средств: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навыков общения у детей с нарушениями аутистического спектра</dc:title>
  <dc:creator>Galusik</dc:creator>
  <cp:lastModifiedBy>gorpynilva@gmail.com</cp:lastModifiedBy>
  <cp:revision>197</cp:revision>
  <dcterms:created xsi:type="dcterms:W3CDTF">2018-02-02T09:25:26Z</dcterms:created>
  <dcterms:modified xsi:type="dcterms:W3CDTF">2022-12-11T19:27:12Z</dcterms:modified>
</cp:coreProperties>
</file>