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375701-89EE-4EFB-A67A-C6468823043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D437F4-5F49-47F8-9ED4-9E79A3C2B2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vi-VN" sz="2400" dirty="0">
                <a:solidFill>
                  <a:srgbClr val="FF0000"/>
                </a:solidFill>
              </a:rPr>
              <a:t>Планеты </a:t>
            </a:r>
            <a:r>
              <a:rPr lang="vi-VN" sz="2400" dirty="0" smtClean="0">
                <a:solidFill>
                  <a:srgbClr val="FF0000"/>
                </a:solidFill>
              </a:rPr>
              <a:t>земной группы</a:t>
            </a:r>
            <a:r>
              <a:rPr lang="ru-RU" sz="2400" dirty="0" smtClean="0">
                <a:solidFill>
                  <a:srgbClr val="FF0000"/>
                </a:solidFill>
              </a:rPr>
              <a:t> Солнечной системы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( учитель астрономии </a:t>
            </a:r>
            <a:r>
              <a:rPr lang="ru-RU" dirty="0" err="1" smtClean="0"/>
              <a:t>Свирин</a:t>
            </a:r>
            <a:r>
              <a:rPr lang="ru-RU" dirty="0" smtClean="0"/>
              <a:t> А.А.)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Астрономия 11 класс</a:t>
            </a:r>
            <a:endParaRPr lang="ru-RU" dirty="0"/>
          </a:p>
        </p:txBody>
      </p:sp>
      <p:pic>
        <p:nvPicPr>
          <p:cNvPr id="4" name="Рисунок 3" descr="soobschenie-o-planetah-solnechnoy-sistemy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7488832" cy="2972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330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soobschenie-o-planetah-solnechnoy-sistemy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7488832" cy="29725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501009"/>
            <a:ext cx="5637010" cy="243365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accent6"/>
                </a:solidFill>
              </a:rPr>
              <a:t>Планеты земной группы — четыре планеты Солнечной системы: Меркурий, Венера, Земля и Марс</a:t>
            </a:r>
            <a:r>
              <a:rPr lang="ru-RU" sz="1600" dirty="0"/>
              <a:t>.</a:t>
            </a:r>
            <a:r>
              <a:rPr lang="ru-RU" sz="1200" dirty="0"/>
              <a:t> </a:t>
            </a:r>
            <a:endParaRPr lang="ru-RU" sz="1200" dirty="0" smtClean="0"/>
          </a:p>
          <a:p>
            <a:r>
              <a:rPr lang="ru-RU" sz="1200" dirty="0" smtClean="0"/>
              <a:t>Расположены </a:t>
            </a:r>
            <a:r>
              <a:rPr lang="ru-RU" sz="1200" dirty="0"/>
              <a:t>во внутренней области Солнечной системы, в отличие от планет-гигантов, расположенных во внешней области Внешнюю и внутреннюю часть Солнечной системы разделяет пояс астероидов. Согласно ряду космогонических теорий, в значительной части внесолнечных планетных систем </a:t>
            </a:r>
            <a:r>
              <a:rPr lang="ru-RU" sz="1200" dirty="0" err="1"/>
              <a:t>экзопланеты</a:t>
            </a:r>
            <a:r>
              <a:rPr lang="ru-RU" sz="1200" dirty="0"/>
              <a:t> тоже делятся на твердотельные планеты во внутренних областях и планеты-гиганты — во внешних. По строению и составу к планетам земной группы близки некоторые каменные астероиды, например, Веста.</a:t>
            </a:r>
          </a:p>
        </p:txBody>
      </p:sp>
    </p:spTree>
    <p:extLst>
      <p:ext uri="{BB962C8B-B14F-4D97-AF65-F5344CB8AC3E}">
        <p14:creationId xmlns:p14="http://schemas.microsoft.com/office/powerpoint/2010/main" val="183169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192688" cy="2880320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accent6"/>
                </a:solidFill>
              </a:rPr>
              <a:t>Основные </a:t>
            </a:r>
            <a:r>
              <a:rPr lang="ru-RU" sz="1400" b="1" dirty="0" smtClean="0">
                <a:solidFill>
                  <a:schemeClr val="accent6"/>
                </a:solidFill>
              </a:rPr>
              <a:t>характеристики:</a:t>
            </a:r>
            <a:endParaRPr lang="ru-RU" sz="1400" b="1" dirty="0">
              <a:solidFill>
                <a:schemeClr val="accent6"/>
              </a:solidFill>
            </a:endParaRPr>
          </a:p>
          <a:p>
            <a:r>
              <a:rPr lang="ru-RU" sz="1000" b="1" dirty="0"/>
              <a:t>Планеты земной группы обладают высокой плотностью и состоят преимущественно из силикатов (мантия) и железа (ядро) (в отличие от планет-гигантов и каменно-ледяных карликовых планет, объектов пояса </a:t>
            </a:r>
            <a:r>
              <a:rPr lang="ru-RU" sz="1000" b="1" dirty="0" err="1"/>
              <a:t>Койпера</a:t>
            </a:r>
            <a:r>
              <a:rPr lang="ru-RU" sz="1000" b="1" dirty="0"/>
              <a:t> и облака </a:t>
            </a:r>
            <a:r>
              <a:rPr lang="ru-RU" sz="1000" b="1" dirty="0" err="1"/>
              <a:t>Оорта</a:t>
            </a:r>
            <a:r>
              <a:rPr lang="ru-RU" sz="1000" b="1" dirty="0"/>
              <a:t>). Луна имеет похожее строение, но с </a:t>
            </a:r>
            <a:r>
              <a:rPr lang="ru-RU" sz="1000" b="1" dirty="0" err="1"/>
              <a:t>ме́ньшим</a:t>
            </a:r>
            <a:r>
              <a:rPr lang="ru-RU" sz="1000" b="1" dirty="0"/>
              <a:t> ядром. Наибольшая планета земной группы — Земля — более чем в 14 раз уступает по массе наименее массивной газовой планете — Урану, но при этом примерно в 400 раз массивнее наибольшего известного объекта пояса </a:t>
            </a:r>
            <a:r>
              <a:rPr lang="ru-RU" sz="1000" b="1" dirty="0" err="1"/>
              <a:t>Койпера</a:t>
            </a:r>
            <a:r>
              <a:rPr lang="ru-RU" sz="1000" b="1" dirty="0"/>
              <a:t>.</a:t>
            </a:r>
          </a:p>
          <a:p>
            <a:r>
              <a:rPr lang="ru-RU" sz="1000" b="1" dirty="0" smtClean="0"/>
              <a:t>Планеты </a:t>
            </a:r>
            <a:r>
              <a:rPr lang="ru-RU" sz="1000" b="1" dirty="0"/>
              <a:t>земной группы состоят главным образом из кислорода, кремния, железа, магния, алюминия и других тяжёлых элементов.</a:t>
            </a:r>
          </a:p>
          <a:p>
            <a:endParaRPr lang="ru-RU" sz="1000" b="1" dirty="0"/>
          </a:p>
          <a:p>
            <a:r>
              <a:rPr lang="ru-RU" sz="1000" b="1" dirty="0"/>
              <a:t>Все планеты земной группы имеют следующее строение:</a:t>
            </a:r>
          </a:p>
          <a:p>
            <a:endParaRPr lang="ru-RU" sz="1000" b="1" dirty="0"/>
          </a:p>
          <a:p>
            <a:r>
              <a:rPr lang="ru-RU" sz="1000" b="1" dirty="0"/>
              <a:t>В центре ядро из железа с примесью никеля.</a:t>
            </a:r>
          </a:p>
          <a:p>
            <a:r>
              <a:rPr lang="ru-RU" sz="1000" b="1" dirty="0"/>
              <a:t>Мантия состоит из силикатов.</a:t>
            </a:r>
          </a:p>
          <a:p>
            <a:r>
              <a:rPr lang="ru-RU" sz="1000" b="1" dirty="0"/>
              <a:t>Кора, образовавшаяся в результате частичного плавления мантии и состоящая также из силикатных пород, но обогащённая несовместимыми элементами. Из планет земной группы коры нет у Меркурия, что объясняют её разрушением в результате метеоритной бомбардировки. Земля отличается от других планет земной группы высокой степенью химической дифференциации вещества и широким распространением гранитов в коре.</a:t>
            </a:r>
          </a:p>
        </p:txBody>
      </p:sp>
      <p:pic>
        <p:nvPicPr>
          <p:cNvPr id="1026" name="Picture 2" descr="C:\Users\.Юля\Desktop\Новая папка (2)\Terrestial_Planets_internal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84642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459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192688" cy="3024336"/>
          </a:xfrm>
        </p:spPr>
        <p:txBody>
          <a:bodyPr>
            <a:noAutofit/>
          </a:bodyPr>
          <a:lstStyle/>
          <a:p>
            <a:endParaRPr lang="ru-RU" sz="1000" b="1" dirty="0"/>
          </a:p>
          <a:p>
            <a:r>
              <a:rPr lang="ru-RU" sz="1600" b="1" dirty="0">
                <a:solidFill>
                  <a:schemeClr val="accent6"/>
                </a:solidFill>
              </a:rPr>
              <a:t>Все планеты земной группы имеют следующее строение:</a:t>
            </a:r>
          </a:p>
          <a:p>
            <a:endParaRPr lang="ru-RU" sz="1000" b="1" dirty="0"/>
          </a:p>
          <a:p>
            <a:pPr marL="171450" indent="-171450">
              <a:buFont typeface="Arial" pitchFamily="34" charset="0"/>
              <a:buChar char="•"/>
            </a:pPr>
            <a:r>
              <a:rPr lang="ru-RU" sz="1400" b="1" dirty="0"/>
              <a:t>В центре ядро из железа с примесью никеля.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b="1" dirty="0"/>
              <a:t>Мантия состоит из силикатов.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b="1" dirty="0"/>
              <a:t>Кора, образовавшаяся в результате частичного плавления мантии и состоящая также из силикатных пород, но обогащённая несовместимыми элементами. Из планет земной группы коры нет у Меркурия, что объясняют её разрушением в результате метеоритной бомбардировки. Земля отличается от других планет земной группы высокой степенью химической дифференциации вещества и широким распространением гранитов в коре</a:t>
            </a:r>
            <a:r>
              <a:rPr lang="ru-RU" sz="1000" b="1" dirty="0"/>
              <a:t>.</a:t>
            </a:r>
          </a:p>
        </p:txBody>
      </p:sp>
      <p:pic>
        <p:nvPicPr>
          <p:cNvPr id="1026" name="Picture 2" descr="C:\Users\.Юля\Desktop\Новая папка (2)\Terrestial_Planets_internal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84642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67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737" y="4941168"/>
            <a:ext cx="6512511" cy="1512168"/>
          </a:xfrm>
        </p:spPr>
        <p:txBody>
          <a:bodyPr/>
          <a:lstStyle/>
          <a:p>
            <a:pPr marL="182880" indent="0" algn="l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i="1" dirty="0"/>
              <a:t>Объём ( V)	6,083⋅1010 км3 </a:t>
            </a:r>
            <a:r>
              <a:rPr lang="ru-RU" sz="1400" i="1" dirty="0" smtClean="0"/>
              <a:t> ( 0,056 земного)</a:t>
            </a: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Масса ( m)	3,33022⋅1023 кг </a:t>
            </a:r>
            <a:r>
              <a:rPr lang="ru-RU" sz="1400" i="1" dirty="0" smtClean="0"/>
              <a:t> (0,055274 земной)</a:t>
            </a: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Средняя плотность ( ρ)	5,427 г/см3 </a:t>
            </a:r>
            <a:r>
              <a:rPr lang="ru-RU" sz="1400" i="1" dirty="0" smtClean="0"/>
              <a:t>(0,984 земной)</a:t>
            </a: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Ускорение свободного падения на экваторе ( g)	3,7 м/с2 0,377 g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245704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2400" b="1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Меркурий</a:t>
            </a:r>
          </a:p>
          <a:p>
            <a:pPr marL="45720" indent="0">
              <a:buNone/>
            </a:pPr>
            <a:endParaRPr lang="ru-RU" sz="2400" b="1" dirty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1200" b="1" dirty="0" smtClean="0"/>
              <a:t>наименьшая планета Солнечной системы и самая </a:t>
            </a:r>
            <a:r>
              <a:rPr lang="ru-RU" sz="1200" b="1" dirty="0"/>
              <a:t>близкая к Солнцу. Названа в честь древнеримского бога торговли — быстрого Меркурия, поскольку она движется по небу быстрее других планет. Её период обращения вокруг Солнца составляет всего 87,97 земных суток — самый короткий среди всех планет Солнечной системы</a:t>
            </a:r>
            <a:r>
              <a:rPr lang="ru-RU" sz="1200" b="1" dirty="0" smtClean="0"/>
              <a:t>.</a:t>
            </a:r>
          </a:p>
          <a:p>
            <a:pPr marL="45720" indent="0">
              <a:buNone/>
            </a:pPr>
            <a:endParaRPr lang="ru-RU" sz="1800" b="1" dirty="0" smtClean="0"/>
          </a:p>
          <a:p>
            <a:pPr marL="45720" indent="0">
              <a:buNone/>
            </a:pPr>
            <a:r>
              <a:rPr lang="ru-RU" sz="1800" b="1" dirty="0" smtClean="0"/>
              <a:t>Основные характеристики:</a:t>
            </a:r>
          </a:p>
          <a:p>
            <a:endParaRPr lang="ru-RU" sz="1000" b="1" dirty="0"/>
          </a:p>
        </p:txBody>
      </p:sp>
      <p:pic>
        <p:nvPicPr>
          <p:cNvPr id="2050" name="Picture 2" descr="C:\Users\.Юля\Desktop\Новая папка (2)\280px-Mercury_in_color_-_Prockter07_cente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744416" cy="37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333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737" y="5157192"/>
            <a:ext cx="6512511" cy="1512168"/>
          </a:xfrm>
        </p:spPr>
        <p:txBody>
          <a:bodyPr/>
          <a:lstStyle/>
          <a:p>
            <a:pPr marL="182880" indent="0" algn="l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i="1" dirty="0"/>
              <a:t>Р</a:t>
            </a:r>
            <a:r>
              <a:rPr lang="ru-RU" sz="1400" i="1" dirty="0" smtClean="0"/>
              <a:t>адиус </a:t>
            </a:r>
            <a:r>
              <a:rPr lang="ru-RU" sz="1400" i="1" dirty="0"/>
              <a:t>планеты равен 6051,8 км (95 % земного),</a:t>
            </a:r>
            <a:br>
              <a:rPr lang="ru-RU" sz="1400" i="1" dirty="0"/>
            </a:br>
            <a:r>
              <a:rPr lang="ru-RU" sz="1400" i="1" dirty="0" smtClean="0"/>
              <a:t>Масса                              4,87</a:t>
            </a:r>
            <a:r>
              <a:rPr lang="ru-RU" sz="1400" i="1" dirty="0"/>
              <a:t>⋅1024 кг (81,5 % земной), </a:t>
            </a:r>
            <a:br>
              <a:rPr lang="ru-RU" sz="1400" i="1" dirty="0"/>
            </a:br>
            <a:r>
              <a:rPr lang="ru-RU" sz="1400" i="1" dirty="0" smtClean="0"/>
              <a:t>Средняя </a:t>
            </a:r>
            <a:r>
              <a:rPr lang="ru-RU" sz="1400" i="1" dirty="0"/>
              <a:t>плотность  </a:t>
            </a:r>
            <a:r>
              <a:rPr lang="ru-RU" sz="1400" i="1" dirty="0" smtClean="0"/>
              <a:t>     5,24 </a:t>
            </a:r>
            <a:r>
              <a:rPr lang="ru-RU" sz="1400" i="1" dirty="0"/>
              <a:t>г/см³. </a:t>
            </a:r>
            <a:br>
              <a:rPr lang="ru-RU" sz="1400" i="1" dirty="0"/>
            </a:br>
            <a:r>
              <a:rPr lang="ru-RU" sz="1400" i="1" dirty="0"/>
              <a:t>У</a:t>
            </a:r>
            <a:r>
              <a:rPr lang="ru-RU" sz="1400" i="1" dirty="0" smtClean="0"/>
              <a:t>скорение </a:t>
            </a:r>
            <a:r>
              <a:rPr lang="ru-RU" sz="1400" i="1" dirty="0"/>
              <a:t>свободного падения равно 8,87 м/с²,</a:t>
            </a:r>
            <a:br>
              <a:rPr lang="ru-RU" sz="1400" i="1" dirty="0"/>
            </a:br>
            <a:r>
              <a:rPr lang="ru-RU" sz="1400" i="1" dirty="0"/>
              <a:t>Объём ( </a:t>
            </a:r>
            <a:r>
              <a:rPr lang="en-US" sz="1400" i="1" dirty="0"/>
              <a:t>V)	</a:t>
            </a:r>
            <a:r>
              <a:rPr lang="ru-RU" sz="1400" i="1" dirty="0" smtClean="0"/>
              <a:t>                         </a:t>
            </a:r>
            <a:r>
              <a:rPr lang="en-US" sz="1400" i="1" dirty="0" smtClean="0"/>
              <a:t>9,38</a:t>
            </a:r>
            <a:r>
              <a:rPr lang="en-US" sz="1400" i="1" dirty="0"/>
              <a:t>⋅1011 </a:t>
            </a:r>
            <a:r>
              <a:rPr lang="ru-RU" sz="1400" i="1" dirty="0"/>
              <a:t>км³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>
          <a:xfrm>
            <a:off x="1142999" y="188640"/>
            <a:ext cx="3346704" cy="3788583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2400" b="1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Венера</a:t>
            </a:r>
          </a:p>
          <a:p>
            <a:pPr marL="45720" indent="0">
              <a:buNone/>
            </a:pPr>
            <a:r>
              <a:rPr lang="ru-RU" sz="1200" b="1" dirty="0" smtClean="0"/>
              <a:t>— </a:t>
            </a:r>
            <a:r>
              <a:rPr lang="ru-RU" sz="1200" b="1" dirty="0"/>
              <a:t>вторая по удалённости от Солнца и шестая по размеру планета Солнечной системы, наряду с Меркурием, Землёй и Марсом принадлежащая к семейству планет земной группы. Названа в честь древнеримской богини любви </a:t>
            </a:r>
            <a:r>
              <a:rPr lang="ru-RU" sz="1200" b="1" dirty="0" smtClean="0"/>
              <a:t>Венеры. </a:t>
            </a:r>
            <a:r>
              <a:rPr lang="ru-RU" sz="1200" b="1" dirty="0"/>
              <a:t>По ряду характеристик — например, по массе и размерам — Венера считается «сестрой» </a:t>
            </a:r>
            <a:r>
              <a:rPr lang="ru-RU" sz="1200" b="1" dirty="0" smtClean="0"/>
              <a:t>Земли. </a:t>
            </a:r>
            <a:r>
              <a:rPr lang="ru-RU" sz="1200" b="1" dirty="0"/>
              <a:t>Венерианский год составляет 224,7 земных суток. Она имеет самый длинный период вращения вокруг своей оси (около 243 земных суток, в среднем 243,0212 ± 0,00006 </a:t>
            </a:r>
            <a:r>
              <a:rPr lang="ru-RU" sz="1200" b="1" dirty="0" err="1" smtClean="0"/>
              <a:t>сут</a:t>
            </a:r>
            <a:r>
              <a:rPr lang="ru-RU" sz="1200" b="1" dirty="0" smtClean="0"/>
              <a:t>) </a:t>
            </a:r>
            <a:r>
              <a:rPr lang="ru-RU" sz="1200" b="1" dirty="0"/>
              <a:t>среди всех планет Солнечной системы и вращается в направлении, противоположном направлению вращения большинства планет</a:t>
            </a:r>
            <a:endParaRPr lang="ru-RU" sz="1200" b="1" dirty="0" smtClean="0"/>
          </a:p>
          <a:p>
            <a:pPr marL="45720" indent="0">
              <a:buNone/>
            </a:pPr>
            <a:endParaRPr lang="ru-RU" sz="1800" b="1" dirty="0" smtClean="0"/>
          </a:p>
          <a:p>
            <a:pPr marL="45720" indent="0">
              <a:buNone/>
            </a:pPr>
            <a:r>
              <a:rPr lang="ru-RU" sz="1800" b="1" dirty="0" smtClean="0"/>
              <a:t>Основные характеристики:</a:t>
            </a:r>
          </a:p>
          <a:p>
            <a:pPr marL="45720" indent="0">
              <a:buNone/>
            </a:pPr>
            <a:endParaRPr lang="ru-RU" sz="1800" b="1" dirty="0" smtClean="0"/>
          </a:p>
          <a:p>
            <a:endParaRPr lang="ru-RU" sz="1000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.Юля\Desktop\Новая папка (2)\Venus_from_Mariner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2000"/>
            <a:ext cx="3315072" cy="331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90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737" y="4797152"/>
            <a:ext cx="6512511" cy="1728192"/>
          </a:xfrm>
        </p:spPr>
        <p:txBody>
          <a:bodyPr/>
          <a:lstStyle/>
          <a:p>
            <a:pPr marL="182880" indent="0" algn="l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i="1" dirty="0"/>
              <a:t>Площадь поверхности </a:t>
            </a:r>
            <a:r>
              <a:rPr lang="en-US" sz="1400" i="1" dirty="0" smtClean="0"/>
              <a:t>(S)</a:t>
            </a:r>
            <a:r>
              <a:rPr lang="ru-RU" sz="1400" i="1" dirty="0" smtClean="0"/>
              <a:t> </a:t>
            </a:r>
            <a:r>
              <a:rPr lang="en-US" sz="1400" i="1" dirty="0" smtClean="0"/>
              <a:t>           </a:t>
            </a:r>
            <a:r>
              <a:rPr lang="ru-RU" sz="1400" i="1" dirty="0" smtClean="0"/>
              <a:t>510,072  мил.км³</a:t>
            </a:r>
            <a:r>
              <a:rPr lang="ru-RU" sz="1400" i="1" dirty="0"/>
              <a:t/>
            </a:r>
            <a:br>
              <a:rPr lang="ru-RU" sz="1400" i="1" dirty="0"/>
            </a:br>
            <a:r>
              <a:rPr lang="ru-RU" sz="1400" i="1" dirty="0"/>
              <a:t>Средняя плотность </a:t>
            </a:r>
            <a:r>
              <a:rPr lang="en-US" sz="1400" i="1" dirty="0" smtClean="0"/>
              <a:t> </a:t>
            </a:r>
            <a:r>
              <a:rPr lang="ru-RU" sz="1400" i="1" dirty="0" smtClean="0"/>
              <a:t>( </a:t>
            </a:r>
            <a:r>
              <a:rPr lang="ru-RU" sz="1400" i="1" dirty="0"/>
              <a:t>ρ)</a:t>
            </a:r>
            <a:r>
              <a:rPr lang="ru-RU" sz="1400" i="1" dirty="0" smtClean="0"/>
              <a:t> </a:t>
            </a:r>
            <a:r>
              <a:rPr lang="en-US" sz="1400" i="1" dirty="0" smtClean="0"/>
              <a:t>            </a:t>
            </a:r>
            <a:r>
              <a:rPr lang="ru-RU" sz="1400" i="1" dirty="0" smtClean="0"/>
              <a:t> </a:t>
            </a:r>
            <a:r>
              <a:rPr lang="ru-RU" sz="1400" i="1" dirty="0"/>
              <a:t>5,5153 г/см³</a:t>
            </a:r>
            <a:br>
              <a:rPr lang="ru-RU" sz="1400" i="1" dirty="0"/>
            </a:br>
            <a:r>
              <a:rPr lang="ru-RU" sz="1400" i="1" dirty="0"/>
              <a:t>Ускорение свободного падения на Земле равно  0,99732g. </a:t>
            </a:r>
            <a:br>
              <a:rPr lang="ru-RU" sz="1400" i="1" dirty="0"/>
            </a:br>
            <a:r>
              <a:rPr lang="ru-RU" sz="1400" i="1" dirty="0"/>
              <a:t>Масса </a:t>
            </a:r>
            <a:r>
              <a:rPr lang="ru-RU" sz="1400" i="1" dirty="0" smtClean="0"/>
              <a:t>Земли (</a:t>
            </a:r>
            <a:r>
              <a:rPr lang="en-US" sz="1400" i="1" dirty="0" smtClean="0"/>
              <a:t>m)</a:t>
            </a:r>
            <a:r>
              <a:rPr lang="ru-RU" sz="1400" i="1" dirty="0" smtClean="0"/>
              <a:t> </a:t>
            </a:r>
            <a:r>
              <a:rPr lang="ru-RU" sz="1400" i="1" dirty="0"/>
              <a:t>равна 5,9726 х 1024 </a:t>
            </a:r>
            <a:r>
              <a:rPr lang="ru-RU" sz="1400" i="1" dirty="0" smtClean="0"/>
              <a:t>кг.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>
          <a:xfrm>
            <a:off x="1142999" y="188640"/>
            <a:ext cx="3346704" cy="4176464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2400" b="1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Земля</a:t>
            </a:r>
          </a:p>
          <a:p>
            <a:pPr marL="45720" indent="0">
              <a:buNone/>
            </a:pPr>
            <a:r>
              <a:rPr lang="ru-RU" sz="1200" b="1" dirty="0" smtClean="0"/>
              <a:t>-третья </a:t>
            </a:r>
            <a:r>
              <a:rPr lang="ru-RU" sz="1200" b="1" dirty="0"/>
              <a:t>по удалённости от Солнца планета Солнечной системы. Самая плотная, пятая по диаметру и массе среди всех планет Солнечной системы и крупнейшая среди планет земной группы, в которую входят также Меркурий, Венера и Марс. Единственное известное человеку в настоящее время тело во Вселенной, населённое живыми организмами</a:t>
            </a:r>
            <a:r>
              <a:rPr lang="ru-RU" sz="1200" b="1" dirty="0" smtClean="0"/>
              <a:t>.</a:t>
            </a:r>
            <a:endParaRPr lang="ru-RU" sz="1200" b="1" dirty="0"/>
          </a:p>
          <a:p>
            <a:pPr marL="45720" indent="0">
              <a:buNone/>
            </a:pPr>
            <a:r>
              <a:rPr lang="ru-RU" sz="1200" b="1" dirty="0"/>
              <a:t>В публицистике и научно-популярной литературе могут использоваться синонимические термины — мир, голубая </a:t>
            </a:r>
            <a:r>
              <a:rPr lang="ru-RU" sz="1200" b="1" dirty="0" smtClean="0"/>
              <a:t>планета </a:t>
            </a:r>
            <a:r>
              <a:rPr lang="ru-RU" sz="1200" b="1" dirty="0"/>
              <a:t>Терра (от лат. </a:t>
            </a:r>
            <a:r>
              <a:rPr lang="ru-RU" sz="1200" b="1" dirty="0" err="1"/>
              <a:t>Terra</a:t>
            </a:r>
            <a:r>
              <a:rPr lang="ru-RU" sz="1200" b="1" dirty="0"/>
              <a:t>)</a:t>
            </a:r>
          </a:p>
          <a:p>
            <a:pPr marL="45720" indent="0">
              <a:buNone/>
            </a:pPr>
            <a:r>
              <a:rPr lang="ru-RU" sz="1200" b="1" dirty="0"/>
              <a:t> </a:t>
            </a:r>
          </a:p>
          <a:p>
            <a:pPr marL="45720" indent="0">
              <a:buNone/>
            </a:pPr>
            <a:r>
              <a:rPr lang="ru-RU" sz="1200" b="1" dirty="0"/>
              <a:t> </a:t>
            </a:r>
            <a:endParaRPr lang="ru-RU" sz="1200" b="1" dirty="0" smtClean="0"/>
          </a:p>
          <a:p>
            <a:pPr marL="45720" indent="0">
              <a:buNone/>
            </a:pPr>
            <a:r>
              <a:rPr lang="ru-RU" sz="1800" b="1" dirty="0" smtClean="0"/>
              <a:t>Основные характеристики:</a:t>
            </a:r>
          </a:p>
          <a:p>
            <a:pPr marL="45720" indent="0">
              <a:buNone/>
            </a:pPr>
            <a:endParaRPr lang="ru-RU" sz="1800" b="1" dirty="0" smtClean="0"/>
          </a:p>
          <a:p>
            <a:endParaRPr lang="ru-RU" sz="1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807570"/>
            <a:ext cx="3346450" cy="3323573"/>
          </a:xfrm>
        </p:spPr>
      </p:pic>
    </p:spTree>
    <p:extLst>
      <p:ext uri="{BB962C8B-B14F-4D97-AF65-F5344CB8AC3E}">
        <p14:creationId xmlns:p14="http://schemas.microsoft.com/office/powerpoint/2010/main" val="2381866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737" y="4797152"/>
            <a:ext cx="6512511" cy="1728192"/>
          </a:xfrm>
        </p:spPr>
        <p:txBody>
          <a:bodyPr/>
          <a:lstStyle/>
          <a:p>
            <a:pPr marL="182880" indent="0" algn="l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Площадь поверхности (S)	</a:t>
            </a:r>
            <a:r>
              <a:rPr lang="ru-RU" sz="1400" dirty="0" smtClean="0"/>
              <a:t>                            1,4437</a:t>
            </a:r>
            <a:r>
              <a:rPr lang="ru-RU" sz="1400" dirty="0"/>
              <a:t>⋅108 км²</a:t>
            </a:r>
            <a:br>
              <a:rPr lang="ru-RU" sz="1400" dirty="0"/>
            </a:br>
            <a:r>
              <a:rPr lang="ru-RU" sz="1400" dirty="0"/>
              <a:t>Масса (m) </a:t>
            </a:r>
            <a:r>
              <a:rPr lang="ru-RU" sz="1400" dirty="0" smtClean="0"/>
              <a:t>                                                           6,4171</a:t>
            </a:r>
            <a:r>
              <a:rPr lang="ru-RU" sz="1400" dirty="0"/>
              <a:t>⋅1023 кг</a:t>
            </a:r>
            <a:br>
              <a:rPr lang="ru-RU" sz="1400" dirty="0"/>
            </a:br>
            <a:r>
              <a:rPr lang="ru-RU" sz="1400" dirty="0" err="1"/>
              <a:t>Укорение</a:t>
            </a:r>
            <a:r>
              <a:rPr lang="ru-RU" sz="1400" dirty="0"/>
              <a:t> свободного падения на экваторе </a:t>
            </a:r>
            <a:r>
              <a:rPr lang="ru-RU" sz="1400" dirty="0" smtClean="0"/>
              <a:t>      0,378 </a:t>
            </a:r>
            <a:r>
              <a:rPr lang="ru-RU" sz="1400" dirty="0"/>
              <a:t>g</a:t>
            </a:r>
            <a:br>
              <a:rPr lang="ru-RU" sz="1400" dirty="0"/>
            </a:br>
            <a:r>
              <a:rPr lang="ru-RU" sz="1400" dirty="0"/>
              <a:t>Средний </a:t>
            </a:r>
            <a:r>
              <a:rPr lang="ru-RU" sz="1400" dirty="0" smtClean="0"/>
              <a:t>радиус ( на экваторе)</a:t>
            </a:r>
            <a:r>
              <a:rPr lang="ru-RU" sz="1400" dirty="0"/>
              <a:t>	</a:t>
            </a:r>
            <a:r>
              <a:rPr lang="ru-RU" sz="1400" dirty="0" smtClean="0"/>
              <a:t>            3389,5 </a:t>
            </a:r>
            <a:r>
              <a:rPr lang="ru-RU" sz="1400" dirty="0"/>
              <a:t>± 0,2 км</a:t>
            </a:r>
            <a:br>
              <a:rPr lang="ru-RU" sz="1400" dirty="0"/>
            </a:br>
            <a:r>
              <a:rPr lang="ru-RU" sz="1400" dirty="0"/>
              <a:t>Объём (</a:t>
            </a:r>
            <a:r>
              <a:rPr lang="en-US" sz="1400" dirty="0"/>
              <a:t>V)	</a:t>
            </a:r>
            <a:r>
              <a:rPr lang="ru-RU" sz="1400" dirty="0" smtClean="0"/>
              <a:t>                                              </a:t>
            </a:r>
            <a:r>
              <a:rPr lang="en-US" sz="1400" dirty="0" smtClean="0"/>
              <a:t>1,6318</a:t>
            </a:r>
            <a:r>
              <a:rPr lang="en-US" sz="1400" dirty="0"/>
              <a:t>⋅1011 </a:t>
            </a:r>
            <a:r>
              <a:rPr lang="ru-RU" sz="1400" dirty="0"/>
              <a:t>км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>
          <a:xfrm>
            <a:off x="1187624" y="188640"/>
            <a:ext cx="3346704" cy="4176464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2400" b="1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Марс</a:t>
            </a:r>
          </a:p>
          <a:p>
            <a:pPr marL="45720" indent="0">
              <a:buNone/>
            </a:pPr>
            <a:r>
              <a:rPr lang="ru-RU" sz="1200" b="1" dirty="0" smtClean="0"/>
              <a:t>— </a:t>
            </a:r>
            <a:r>
              <a:rPr lang="ru-RU" sz="1200" b="1" dirty="0"/>
              <a:t>четвёртая по удалённости от Солнца и седьмая по размеру планета Солнечной системы; масса планеты составляет 10,7 % массы </a:t>
            </a:r>
            <a:r>
              <a:rPr lang="ru-RU" sz="1200" b="1" dirty="0" smtClean="0"/>
              <a:t> Названа </a:t>
            </a:r>
            <a:r>
              <a:rPr lang="ru-RU" sz="1200" b="1" dirty="0"/>
              <a:t>в честь Марса — древнеримского бога войны, соответствующего древнегреческому </a:t>
            </a:r>
            <a:r>
              <a:rPr lang="ru-RU" sz="1200" b="1" dirty="0" smtClean="0"/>
              <a:t> Также </a:t>
            </a:r>
            <a:r>
              <a:rPr lang="ru-RU" sz="1200" b="1" dirty="0"/>
              <a:t>Марс называют «красной планетой» из-за красноватого оттенка поверхности, придаваемого ей минералом </a:t>
            </a:r>
            <a:r>
              <a:rPr lang="ru-RU" sz="1200" b="1" dirty="0" err="1"/>
              <a:t>маггемитом</a:t>
            </a:r>
            <a:r>
              <a:rPr lang="ru-RU" sz="1200" b="1" dirty="0"/>
              <a:t> — γ-оксидом железа </a:t>
            </a:r>
          </a:p>
          <a:p>
            <a:pPr marL="45720" indent="0">
              <a:buNone/>
            </a:pPr>
            <a:r>
              <a:rPr lang="ru-RU" sz="1200" b="1" dirty="0"/>
              <a:t> </a:t>
            </a:r>
            <a:endParaRPr lang="ru-RU" sz="1200" b="1" dirty="0" smtClean="0"/>
          </a:p>
          <a:p>
            <a:pPr marL="45720" indent="0">
              <a:buNone/>
            </a:pPr>
            <a:r>
              <a:rPr lang="ru-RU" sz="1800" b="1" dirty="0" smtClean="0"/>
              <a:t> </a:t>
            </a:r>
          </a:p>
          <a:p>
            <a:pPr marL="45720" indent="0">
              <a:buNone/>
            </a:pPr>
            <a:endParaRPr lang="ru-RU" sz="1800" b="1" dirty="0"/>
          </a:p>
          <a:p>
            <a:pPr marL="45720" indent="0">
              <a:buNone/>
            </a:pPr>
            <a:r>
              <a:rPr lang="ru-RU" sz="1800" b="1" dirty="0" smtClean="0"/>
              <a:t>Основные характеристики:</a:t>
            </a:r>
          </a:p>
          <a:p>
            <a:pPr marL="45720" indent="0">
              <a:buNone/>
            </a:pPr>
            <a:endParaRPr lang="ru-RU" sz="1800" b="1" dirty="0" smtClean="0"/>
          </a:p>
          <a:p>
            <a:endParaRPr lang="ru-RU" sz="1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796131"/>
            <a:ext cx="3346450" cy="3346450"/>
          </a:xfrm>
        </p:spPr>
      </p:pic>
    </p:spTree>
    <p:extLst>
      <p:ext uri="{BB962C8B-B14F-4D97-AF65-F5344CB8AC3E}">
        <p14:creationId xmlns:p14="http://schemas.microsoft.com/office/powerpoint/2010/main" val="293919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6840760" cy="1224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/>
                </a:solidFill>
              </a:rPr>
              <a:t>Основные отличия планет земной группы   от планет гигантов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8"/>
            <a:ext cx="4089929" cy="266429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2132856"/>
            <a:ext cx="4608512" cy="4032448"/>
          </a:xfrm>
        </p:spPr>
        <p:txBody>
          <a:bodyPr>
            <a:normAutofit fontScale="92500"/>
          </a:bodyPr>
          <a:lstStyle/>
          <a:p>
            <a:r>
              <a:rPr lang="ru-RU" sz="1500" u="sng" dirty="0">
                <a:solidFill>
                  <a:schemeClr val="bg2">
                    <a:lumMod val="25000"/>
                  </a:schemeClr>
                </a:solidFill>
              </a:rPr>
              <a:t>Основные отличия</a:t>
            </a:r>
            <a:r>
              <a:rPr lang="ru-RU" sz="1500" u="sng" dirty="0"/>
              <a:t>: </a:t>
            </a:r>
            <a:r>
              <a:rPr lang="ru-RU" sz="1500" dirty="0"/>
              <a:t>размеры, плотность, атмосфера, химический состав, скорость вращения вокруг оси, характер поверхности, наличие спутников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Земная группа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Меркурий, Венера, Земля, Марс</a:t>
            </a:r>
            <a:r>
              <a:rPr lang="ru-RU" dirty="0"/>
              <a:t>. Наибольший диаметр у Земли (12756 км). Плотность больше, чем у воды. Разреженная атмосфера. В составе много тугоплавких элементов (</a:t>
            </a:r>
            <a:r>
              <a:rPr lang="ru-RU" dirty="0" err="1"/>
              <a:t>Fe</a:t>
            </a:r>
            <a:r>
              <a:rPr lang="ru-RU" dirty="0"/>
              <a:t>, </a:t>
            </a:r>
            <a:r>
              <a:rPr lang="ru-RU" dirty="0" err="1"/>
              <a:t>Mg</a:t>
            </a:r>
            <a:r>
              <a:rPr lang="ru-RU" dirty="0"/>
              <a:t>, </a:t>
            </a:r>
            <a:r>
              <a:rPr lang="ru-RU" dirty="0" err="1"/>
              <a:t>Si</a:t>
            </a:r>
            <a:r>
              <a:rPr lang="ru-RU" dirty="0"/>
              <a:t>). Вращение вокруг оси медленное. Имеют твердую поверхность. Спутников мало. У Земли – один, у Марса – два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Гиганты</a:t>
            </a:r>
            <a:r>
              <a:rPr lang="ru-RU" dirty="0"/>
              <a:t>: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Юпитер, Сатурн, Уран, Нептун</a:t>
            </a:r>
            <a:r>
              <a:rPr lang="ru-RU" dirty="0"/>
              <a:t>. Наименьший диаметр у Нептуна (49500 км). Плотность мала (у Сатурна - меньше плотности воды). Атмосфера плотная. Состоят из легких элементов, газов (H2, </a:t>
            </a:r>
            <a:r>
              <a:rPr lang="ru-RU" dirty="0" err="1"/>
              <a:t>He</a:t>
            </a:r>
            <a:r>
              <a:rPr lang="ru-RU" dirty="0"/>
              <a:t>). Вращение вокруг оси быстрое. Нет твердой поверхности. Спутников много. У Юпитера – 14, у Сатурна – 15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64044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813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Астрономия 11 класс</vt:lpstr>
      <vt:lpstr> </vt:lpstr>
      <vt:lpstr> </vt:lpstr>
      <vt:lpstr> </vt:lpstr>
      <vt:lpstr> Объём ( V) 6,083⋅1010 км3  ( 0,056 земного) Масса ( m) 3,33022⋅1023 кг  (0,055274 земной) Средняя плотность ( ρ) 5,427 г/см3 (0,984 земной) Ускорение свободного падения на экваторе ( g) 3,7 м/с2 0,377 g</vt:lpstr>
      <vt:lpstr> Радиус планеты равен 6051,8 км (95 % земного), Масса                              4,87⋅1024 кг (81,5 % земной),  Средняя плотность       5,24 г/см³.  Ускорение свободного падения равно 8,87 м/с², Объём ( V)                          9,38⋅1011 км³</vt:lpstr>
      <vt:lpstr> Площадь поверхности (S)            510,072  мил.км³ Средняя плотность  ( ρ)              5,5153 г/см³ Ускорение свободного падения на Земле равно  0,99732g.  Масса Земли (m) равна 5,9726 х 1024 кг.</vt:lpstr>
      <vt:lpstr> Площадь поверхности (S)                             1,4437⋅108 км² Масса (m)                                                            6,4171⋅1023 кг Укорение свободного падения на экваторе       0,378 g Средний радиус ( на экваторе)             3389,5 ± 0,2 км Объём (V)                                               1,6318⋅1011 км</vt:lpstr>
      <vt:lpstr>Основные отличия планет земной группы   от планет гигантов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Астрономия 11 класс</dc:title>
  <dc:creator>.Юля</dc:creator>
  <cp:lastModifiedBy>.Юля</cp:lastModifiedBy>
  <cp:revision>7</cp:revision>
  <dcterms:created xsi:type="dcterms:W3CDTF">2022-12-11T16:24:36Z</dcterms:created>
  <dcterms:modified xsi:type="dcterms:W3CDTF">2022-12-11T17:30:04Z</dcterms:modified>
</cp:coreProperties>
</file>