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68" r:id="rId4"/>
    <p:sldId id="269" r:id="rId5"/>
    <p:sldId id="270" r:id="rId6"/>
    <p:sldId id="272" r:id="rId7"/>
    <p:sldId id="273" r:id="rId8"/>
    <p:sldId id="274" r:id="rId9"/>
    <p:sldId id="275" r:id="rId10"/>
    <p:sldId id="27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29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14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82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851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86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59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24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13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52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45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871B-E1C0-4687-A987-566EEE50B290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A7FC4-430E-4AAD-819E-FE3093E64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59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vsegda-pomnim.com/uploads/posts/2022-04/1649560062_1-vsegda-pomnim-com-p-karlikovaya-iva-v-tundre-foto-1.jpg" TargetMode="External"/><Relationship Id="rId13" Type="http://schemas.openxmlformats.org/officeDocument/2006/relationships/hyperlink" Target="https://usadba-dzr.ru/wp-content/uploads/1/b/e/1be78c2fa5eb7840beae6e8ca2d9b8db.jpeg" TargetMode="External"/><Relationship Id="rId18" Type="http://schemas.openxmlformats.org/officeDocument/2006/relationships/hyperlink" Target="https://img0.liveinternet.ru/images/attach/d/1/132/590/132590390_2627134_0_1927b_7b5e1396_XL.jpg" TargetMode="External"/><Relationship Id="rId3" Type="http://schemas.openxmlformats.org/officeDocument/2006/relationships/hyperlink" Target="https://oir.mobi/681043-tundra-respubliki-komi.html" TargetMode="External"/><Relationship Id="rId21" Type="http://schemas.openxmlformats.org/officeDocument/2006/relationships/hyperlink" Target="https://mediaex.ru/wp-content/uploads/1/2/e/12e7b1274f2e63935e131f6aeb47706b.jpeg" TargetMode="External"/><Relationship Id="rId7" Type="http://schemas.openxmlformats.org/officeDocument/2006/relationships/hyperlink" Target="https://im3.turbina.ru/photos.4/0/9/5/9/5/2459590/big.photo/Karlikovaya-bereza.jpg" TargetMode="External"/><Relationship Id="rId12" Type="http://schemas.openxmlformats.org/officeDocument/2006/relationships/hyperlink" Target="https://sun9-70.userapi.com/impg/EcgNTfyjO5QDO8CcpLQKr4mH9SGt9iSHU8QBCA/Ij_eCGmJl80.jpg?size=604x453&amp;quality=96&amp;sign=26f2609a1402bd6fd1c0ea2678bb3aa5&amp;type=album" TargetMode="External"/><Relationship Id="rId17" Type="http://schemas.openxmlformats.org/officeDocument/2006/relationships/hyperlink" Target="https://i.servimg.com/u/f73/19/64/09/39/trava-10.jpg" TargetMode="External"/><Relationship Id="rId2" Type="http://schemas.openxmlformats.org/officeDocument/2006/relationships/image" Target="../media/image2.jpeg"/><Relationship Id="rId16" Type="http://schemas.openxmlformats.org/officeDocument/2006/relationships/hyperlink" Target="https://karatu.ru/wp-content/uploads/2019/09/20091916.jpg" TargetMode="External"/><Relationship Id="rId20" Type="http://schemas.openxmlformats.org/officeDocument/2006/relationships/hyperlink" Target="https://infourok.ru/issledovatelskaya-rabota-uchenicy-8-klassa-mou-sosh-34-g-vorkuty-na-temu-lekarstvennye-rasteniya-v-zhizni-nencev-4177603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ro-dachnikov.com/uploads/posts/2021-11/1637833213_15-pro-dachnikov-com-p-toloknyanka-foto-16.jpg" TargetMode="External"/><Relationship Id="rId11" Type="http://schemas.openxmlformats.org/officeDocument/2006/relationships/hyperlink" Target="https://celes.club/uploads/posts/2022-09/1662144730_1-celes-club-p-klyukva-na-bolote-pinterest-1.jpg" TargetMode="External"/><Relationship Id="rId5" Type="http://schemas.openxmlformats.org/officeDocument/2006/relationships/hyperlink" Target="https://cdn.botanichka.ru/wp-content/uploads/2010/02/Ledum-decumbens.jpg" TargetMode="External"/><Relationship Id="rId15" Type="http://schemas.openxmlformats.org/officeDocument/2006/relationships/hyperlink" Target="https://priroda.club/uploads/posts/2022-02/1643674681_47-priroda-club-p-gribi-respubliki-komi-priroda-krasivo-foto-52.jpg" TargetMode="External"/><Relationship Id="rId10" Type="http://schemas.openxmlformats.org/officeDocument/2006/relationships/hyperlink" Target="https://st.club-lexus.ru/attach/t/18492dcb.jpg" TargetMode="External"/><Relationship Id="rId19" Type="http://schemas.openxmlformats.org/officeDocument/2006/relationships/hyperlink" Target="https://ooptpfo.files.wordpress.com/2012/12/d180d0bed0b4d0b8d0bed0bbd0b0-d180d0bed0b7d0bed0b2d0b0d18f-d0b7d0bed0bbd0bed182d0bed0b9-d0bad0bed180d0b5d0bdd18c-d0b2d0b8d0b4-d0b8d0b7.jpg" TargetMode="External"/><Relationship Id="rId4" Type="http://schemas.openxmlformats.org/officeDocument/2006/relationships/hyperlink" Target="https://hcvf.ru/sites/default/files/photogallery/11_yagel_oleniy_moh_-_lishaynik_yavlyayushchiysya_vazhnoy_sostavnoy_chastyu_kormovoy_bazy_severnyh_oleney.jpg" TargetMode="External"/><Relationship Id="rId9" Type="http://schemas.openxmlformats.org/officeDocument/2006/relationships/hyperlink" Target="https://www.hww.ca/assets/images/where-they-live/tundra/cloudberry.jpg" TargetMode="External"/><Relationship Id="rId14" Type="http://schemas.openxmlformats.org/officeDocument/2006/relationships/hyperlink" Target="https://prezentacii.org/upload/cloud/19/05/144729/images/screen25.jpg" TargetMode="External"/><Relationship Id="rId22" Type="http://schemas.openxmlformats.org/officeDocument/2006/relationships/hyperlink" Target="https://edaplus.info/produce/cranberry.html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5.jpg"/><Relationship Id="rId12" Type="http://schemas.openxmlformats.org/officeDocument/2006/relationships/slide" Target="slide8.xml"/><Relationship Id="rId2" Type="http://schemas.openxmlformats.org/officeDocument/2006/relationships/image" Target="../media/image2.jpeg"/><Relationship Id="rId16" Type="http://schemas.openxmlformats.org/officeDocument/2006/relationships/slide" Target="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slide" Target="slide3.xml"/><Relationship Id="rId4" Type="http://schemas.openxmlformats.org/officeDocument/2006/relationships/slide" Target="slide9.xml"/><Relationship Id="rId9" Type="http://schemas.openxmlformats.org/officeDocument/2006/relationships/image" Target="../media/image6.jpeg"/><Relationship Id="rId1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116632"/>
            <a:ext cx="6400800" cy="1752600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Презентацию подготовила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МАОУ «СОШ» с. Летка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</a:rPr>
              <a:t>Кислицина</a:t>
            </a:r>
            <a:r>
              <a:rPr lang="ru-RU" sz="2000" dirty="0" smtClean="0">
                <a:solidFill>
                  <a:schemeClr val="tx1"/>
                </a:solidFill>
              </a:rPr>
              <a:t> Анна Васильевна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2022 год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827584" y="220486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Богатства тундры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29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138907" y="1412776"/>
            <a:ext cx="7479088" cy="2016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000" dirty="0" smtClean="0">
                <a:solidFill>
                  <a:srgbClr val="0070C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Какие ягоды и грибы запасает на зиму твоя семья?</a:t>
            </a:r>
          </a:p>
          <a:p>
            <a:pPr marL="0" indent="0" algn="ctr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Принимаешь ли ты участие в сборе лесных даров?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4653136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Домашнее задание:</a:t>
            </a:r>
          </a:p>
          <a:p>
            <a:pPr algn="just"/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Подготовь вместе с родителями сообщение (презентацию, сочинение или фотоотчет) на эту тему.</a:t>
            </a:r>
            <a:endParaRPr lang="ru-RU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076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6672"/>
            <a:ext cx="8352928" cy="5112568"/>
          </a:xfrm>
        </p:spPr>
        <p:txBody>
          <a:bodyPr>
            <a:normAutofit fontScale="85000" lnSpcReduction="20000"/>
          </a:bodyPr>
          <a:lstStyle/>
          <a:p>
            <a:r>
              <a:rPr lang="ru-RU" sz="1200" b="1" dirty="0">
                <a:solidFill>
                  <a:srgbClr val="002060"/>
                </a:solidFill>
              </a:rPr>
              <a:t>Используемая литература:</a:t>
            </a:r>
          </a:p>
          <a:p>
            <a:pPr marL="228600" indent="-228600">
              <a:buAutoNum type="arabicPeriod"/>
            </a:pPr>
            <a:r>
              <a:rPr lang="ru-RU" sz="1200" dirty="0">
                <a:solidFill>
                  <a:srgbClr val="002060"/>
                </a:solidFill>
              </a:rPr>
              <a:t>Поляков Е. В. Край, в котором я живу. 2 класс: Учебное пособие для общеобразовательных организаций. – Сыктывкар: ООО «</a:t>
            </a:r>
            <a:r>
              <a:rPr lang="ru-RU" sz="1200" dirty="0" err="1">
                <a:solidFill>
                  <a:srgbClr val="002060"/>
                </a:solidFill>
              </a:rPr>
              <a:t>Анбур</a:t>
            </a:r>
            <a:r>
              <a:rPr lang="ru-RU" sz="1200" dirty="0">
                <a:solidFill>
                  <a:srgbClr val="002060"/>
                </a:solidFill>
              </a:rPr>
              <a:t>», 2018.</a:t>
            </a:r>
          </a:p>
          <a:p>
            <a:endParaRPr lang="ru-RU" sz="1200" b="1" dirty="0">
              <a:solidFill>
                <a:srgbClr val="002060"/>
              </a:solidFill>
            </a:endParaRPr>
          </a:p>
          <a:p>
            <a:endParaRPr lang="ru-RU" sz="1200" b="1" dirty="0">
              <a:solidFill>
                <a:srgbClr val="002060"/>
              </a:solidFill>
            </a:endParaRPr>
          </a:p>
          <a:p>
            <a:r>
              <a:rPr lang="ru-RU" sz="1200" b="1" dirty="0">
                <a:solidFill>
                  <a:srgbClr val="002060"/>
                </a:solidFill>
              </a:rPr>
              <a:t>Используемые источники:</a:t>
            </a:r>
          </a:p>
          <a:p>
            <a:pPr algn="l"/>
            <a:endParaRPr lang="ru-RU" sz="1200" dirty="0">
              <a:solidFill>
                <a:srgbClr val="002060"/>
              </a:solidFill>
              <a:hlinkClick r:id="rId3"/>
            </a:endParaRPr>
          </a:p>
          <a:p>
            <a:pPr marL="342900" indent="-342900" algn="l">
              <a:buAutoNum type="arabicPeriod"/>
            </a:pPr>
            <a:endParaRPr lang="ru-RU" sz="1200" dirty="0" smtClean="0">
              <a:solidFill>
                <a:srgbClr val="002060"/>
              </a:solidFill>
              <a:hlinkClick r:id="rId3"/>
            </a:endParaRPr>
          </a:p>
          <a:p>
            <a:pPr marL="342900" indent="-342900" algn="l"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3"/>
              </a:rPr>
              <a:t>https://oir.mobi/681043-tundra-respubliki-komi.html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4"/>
              </a:rPr>
              <a:t>https://hcvf.ru/sites/default/files/photogallery/11_yagel_oleniy_moh_-_lishaynik_yavlyayushchiysya_vazhnoy_sostavnoy_chastyu_kormovoy_bazy_severnyh_oleney.jpg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5"/>
              </a:rPr>
              <a:t>https://cdn.botanichka.ru/wp-content/uploads/2010/02/Ledum-decumbens.jpg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6"/>
              </a:rPr>
              <a:t>https://pro-dachnikov.com/uploads/posts/2021-11/1637833213_15-pro-dachnikov-com-p-toloknyanka-foto-16.jpg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7"/>
              </a:rPr>
              <a:t>https://im3.turbina.ru/photos.4/0/9/5/9/5/2459590/big.photo/Karlikovaya-bereza.jpg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8"/>
              </a:rPr>
              <a:t>https://vsegda-pomnim.com/uploads/posts/2022-04/1649560062_1-vsegda-pomnim-com-p-karlikovaya-iva-v-tundre-foto-1.jpg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9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9"/>
              </a:rPr>
              <a:t>www.hww.ca/assets/images/where-they-live/tundra/cloudberry.jpg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10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10"/>
              </a:rPr>
              <a:t>st.club-lexus.ru/attach/t/18492dcb.jpg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11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11"/>
              </a:rPr>
              <a:t>celes.club/uploads/posts/2022-09/1662144730_1-celes-club-p-klyukva-na-bolote-pinterest-1.jpg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12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12"/>
              </a:rPr>
              <a:t>sun9-70.userapi.com/impg/EcgNTfyjO5QDO8CcpLQKr4mH9SGt9iSHU8QBCA/Ij_eCGmJl80.jpg?size=604x453&amp;quality=96&amp;sign=26f2609a1402bd6fd1c0ea2678bb3aa5&amp;type=album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13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13"/>
              </a:rPr>
              <a:t>usadba-dzr.ru/wp-content/uploads/1/b/e/1be78c2fa5eb7840beae6e8ca2d9b8db.jpeg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14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14"/>
              </a:rPr>
              <a:t>prezentacii.org/upload/cloud/19/05/144729/images/screen25.jpg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15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15"/>
              </a:rPr>
              <a:t>priroda.club/uploads/posts/2022-02/1643674681_47-priroda-club-p-gribi-respubliki-komi-priroda-krasivo-foto-52.jpg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16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16"/>
              </a:rPr>
              <a:t>karatu.ru/wp-content/uploads/2019/09/20091916.jpg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17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17"/>
              </a:rPr>
              <a:t>i.servimg.com/u/f73/19/64/09/39/trava-10.jpg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hlinkClick r:id="rId18"/>
              </a:rPr>
              <a:t>https</a:t>
            </a:r>
            <a:r>
              <a:rPr lang="en-US" sz="1200" dirty="0">
                <a:solidFill>
                  <a:srgbClr val="002060"/>
                </a:solidFill>
                <a:hlinkClick r:id="rId18"/>
              </a:rPr>
              <a:t>://</a:t>
            </a:r>
            <a:r>
              <a:rPr lang="en-US" sz="1200" dirty="0" smtClean="0">
                <a:solidFill>
                  <a:srgbClr val="002060"/>
                </a:solidFill>
                <a:hlinkClick r:id="rId18"/>
              </a:rPr>
              <a:t>img0.liveinternet.ru/images/attach/d/1/132/590/132590390_2627134_0_1927b_7b5e1396_XL.jpg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19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19"/>
              </a:rPr>
              <a:t>ooptpfo.files.wordpress.com/2012/12/d180d0bed0b4d0b8d0bed0bbd0b0-d180d0bed0b7d0bed0b2d0b0d18f-d0b7d0bed0bbd0bed182d0bed0b9-d0bad0bed180d0b5d0bdd18c-d0b2d0b8d0b4-d0b8d0b7.jpg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20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20"/>
              </a:rPr>
              <a:t>infourok.ru/issledovatelskaya-rabota-uchenicy-8-klassa-mou-sosh-34-g-vorkuty-na-temu-lekarstvennye-rasteniya-v-zhizni-nencev-4177603.html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21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21"/>
              </a:rPr>
              <a:t>mediaex.ru/wp-content/uploads/1/2/e/12e7b1274f2e63935e131f6aeb47706b.jpeg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r>
              <a:rPr lang="en-US" sz="1200" dirty="0">
                <a:solidFill>
                  <a:srgbClr val="002060"/>
                </a:solidFill>
                <a:hlinkClick r:id="rId22"/>
              </a:rPr>
              <a:t>https://</a:t>
            </a:r>
            <a:r>
              <a:rPr lang="en-US" sz="1200" dirty="0" smtClean="0">
                <a:solidFill>
                  <a:srgbClr val="002060"/>
                </a:solidFill>
                <a:hlinkClick r:id="rId22"/>
              </a:rPr>
              <a:t>edaplus.info/produce/cranberry.html</a:t>
            </a: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en-US" sz="1200" dirty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2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600" dirty="0" smtClean="0">
              <a:solidFill>
                <a:srgbClr val="002060"/>
              </a:solidFill>
            </a:endParaRPr>
          </a:p>
          <a:p>
            <a:pPr marL="342900" indent="-342900" algn="l">
              <a:buAutoNum type="arabicPeriod"/>
            </a:pP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08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192"/>
            <a:ext cx="9144000" cy="6888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0969" y="199030"/>
            <a:ext cx="4362061" cy="7920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Лекарственные растения тундры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355" y="3615737"/>
            <a:ext cx="1968500" cy="146314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9526" y="5174005"/>
            <a:ext cx="788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hlinkClick r:id="rId4" action="ppaction://hlinksldjump"/>
              </a:rPr>
              <a:t>Ягель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5577" y="3634944"/>
            <a:ext cx="2171128" cy="1452846"/>
          </a:xfrm>
          <a:prstGeom prst="rect">
            <a:avLst/>
          </a:prstGeom>
        </p:spPr>
      </p:pic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3780327" y="2969164"/>
            <a:ext cx="18979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hlinkClick r:id="rId6" action="ppaction://hlinksldjump"/>
              </a:rPr>
              <a:t>Золотой корень</a:t>
            </a: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95" y="3615737"/>
            <a:ext cx="2229107" cy="148235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93637" y="5229200"/>
            <a:ext cx="12340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hlinkClick r:id="rId8" action="ppaction://hlinksldjump"/>
              </a:rPr>
              <a:t>Морошка</a:t>
            </a:r>
            <a:endParaRPr lang="ru-RU" sz="20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90620"/>
            <a:ext cx="2562697" cy="192202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162118" y="2969164"/>
            <a:ext cx="12301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hlinkClick r:id="rId10" action="ppaction://hlinksldjump"/>
              </a:rPr>
              <a:t>Водяника</a:t>
            </a:r>
            <a:endParaRPr lang="ru-RU" sz="2000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34944"/>
            <a:ext cx="1937127" cy="145284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291622" y="5172413"/>
            <a:ext cx="11926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hlinkClick r:id="rId12" action="ppaction://hlinksldjump"/>
              </a:rPr>
              <a:t>Брусника</a:t>
            </a:r>
            <a:endParaRPr lang="ru-RU" sz="2000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156" y="978771"/>
            <a:ext cx="2520685" cy="1890515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061806" y="2969164"/>
            <a:ext cx="10470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hlinkClick r:id="rId14" action="ppaction://hlinksldjump"/>
              </a:rPr>
              <a:t>Пушица</a:t>
            </a:r>
            <a:endParaRPr lang="ru-RU" sz="2000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450" y="978771"/>
            <a:ext cx="2566976" cy="1922023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3277625" y="5174005"/>
            <a:ext cx="1005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hlinkClick r:id="rId16" action="ppaction://hlinksldjump"/>
              </a:rPr>
              <a:t>Клюква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2881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192"/>
            <a:ext cx="9144000" cy="6888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0969" y="188640"/>
            <a:ext cx="4362061" cy="7920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Водяника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500" y="1024610"/>
            <a:ext cx="5468767" cy="41015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5157192"/>
            <a:ext cx="8550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solidFill>
                <a:srgbClr val="002060"/>
              </a:solidFill>
            </a:endParaRPr>
          </a:p>
          <a:p>
            <a:pPr algn="just"/>
            <a:r>
              <a:rPr lang="ru-RU" dirty="0">
                <a:solidFill>
                  <a:srgbClr val="002060"/>
                </a:solidFill>
              </a:rPr>
              <a:t>Сок ягод водяники успокаивает нервную систему, снимает головную боль, улучшает обмен веществ и избавляет от цинги. У ягод сильное мочегонное действие. Настой из травы помогает от диареи и других проблем желудочно-кишечного тракта.</a:t>
            </a: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532440" y="188640"/>
            <a:ext cx="36004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981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192"/>
            <a:ext cx="9144000" cy="6888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104783"/>
            <a:ext cx="4362061" cy="7920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Радиола или Золотой корень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980728"/>
            <a:ext cx="5184576" cy="388195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2656" y="5013176"/>
            <a:ext cx="84786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Радиолу применяют </a:t>
            </a:r>
            <a:r>
              <a:rPr lang="ru-RU" dirty="0">
                <a:solidFill>
                  <a:srgbClr val="002060"/>
                </a:solidFill>
              </a:rPr>
              <a:t>как общеукрепляющее и тонизирующее средство при заболеваниях сердца и нервной системы, астеническом состоянии. Настойка </a:t>
            </a:r>
            <a:r>
              <a:rPr lang="ru-RU" dirty="0" smtClean="0">
                <a:solidFill>
                  <a:srgbClr val="002060"/>
                </a:solidFill>
              </a:rPr>
              <a:t>радиолы улучшает </a:t>
            </a:r>
            <a:r>
              <a:rPr lang="ru-RU" dirty="0">
                <a:solidFill>
                  <a:srgbClr val="002060"/>
                </a:solidFill>
              </a:rPr>
              <a:t>сон, повышает аппетит, вызывает повышение сопротивляемости организма неблагоприятным воздействиям, повышает умственную и физическую работоспособность, улучшает память, внимание. </a:t>
            </a:r>
          </a:p>
        </p:txBody>
      </p:sp>
      <p:sp>
        <p:nvSpPr>
          <p:cNvPr id="17" name="Управляющая кнопка: домой 16">
            <a:hlinkClick r:id="rId4" action="ppaction://hlinksldjump" highlightClick="1"/>
          </p:cNvPr>
          <p:cNvSpPr/>
          <p:nvPr/>
        </p:nvSpPr>
        <p:spPr>
          <a:xfrm>
            <a:off x="8604448" y="188640"/>
            <a:ext cx="36004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13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192"/>
            <a:ext cx="9144000" cy="6888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0969" y="199030"/>
            <a:ext cx="4362061" cy="7920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Пушица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304" y="980728"/>
            <a:ext cx="4867392" cy="36505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4941168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</a:rPr>
              <a:t>Многолетняя трава, растет в тундре на болотах и по краю водоемов. Участвует в образовании торфа. Цветет ранней весной. Отвары используются для лечения желудочно-кишечных заболеваний, болей при ревматизме, а также как противосудорожное и седативное средство.</a:t>
            </a:r>
          </a:p>
        </p:txBody>
      </p:sp>
      <p:sp>
        <p:nvSpPr>
          <p:cNvPr id="17" name="Управляющая кнопка: домой 16">
            <a:hlinkClick r:id="rId4" action="ppaction://hlinksldjump" highlightClick="1"/>
          </p:cNvPr>
          <p:cNvSpPr/>
          <p:nvPr/>
        </p:nvSpPr>
        <p:spPr>
          <a:xfrm>
            <a:off x="8532440" y="188640"/>
            <a:ext cx="360040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653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192"/>
            <a:ext cx="9144000" cy="6888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33365"/>
            <a:ext cx="4362061" cy="7920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Морошка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112" y="692696"/>
            <a:ext cx="4738548" cy="31511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2656" y="3933056"/>
            <a:ext cx="847868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Морошку </a:t>
            </a:r>
            <a:r>
              <a:rPr lang="ru-RU" sz="1600" dirty="0">
                <a:solidFill>
                  <a:srgbClr val="002060"/>
                </a:solidFill>
              </a:rPr>
              <a:t>используют в диетическом и лечебном питании  для лечения сердечно-сосудистых, желудочно-кишечных заболеваний, болезней почек, ожогах и кожных болезнях, при отравлении тяжёлыми металлами, как противолихорадочное средство при простудах. Ягоды и листья этого целебного растения действуют как общеукрепляющее средство на весь организм в целом. Применяют морошку и в косметической промышленности – она незаменима в приготовлении кремов по борьбе со старением кожи. Стебли, листья и чашелистики морошки также обладают лечебными свойствами. 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</a:rPr>
              <a:t>Особенно </a:t>
            </a:r>
            <a:r>
              <a:rPr lang="ru-RU" sz="1600" dirty="0">
                <a:solidFill>
                  <a:srgbClr val="002060"/>
                </a:solidFill>
              </a:rPr>
              <a:t>морошка полезна в зимние и весенние дни, когда в северном полушарии заканчиваются заготовленные ранее витамины. Ягода является ценнейшим сырьем в плане витаминных заготовок. Морошку морозят, варят из нее морсы, компоты, варенья. Также используют в свежем виде.</a:t>
            </a:r>
          </a:p>
        </p:txBody>
      </p:sp>
      <p:sp>
        <p:nvSpPr>
          <p:cNvPr id="17" name="Управляющая кнопка: домой 16">
            <a:hlinkClick r:id="rId4" action="ppaction://hlinksldjump" highlightClick="1"/>
          </p:cNvPr>
          <p:cNvSpPr/>
          <p:nvPr/>
        </p:nvSpPr>
        <p:spPr>
          <a:xfrm>
            <a:off x="8532440" y="188640"/>
            <a:ext cx="36004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86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192"/>
            <a:ext cx="9144000" cy="6888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0969" y="44624"/>
            <a:ext cx="4362061" cy="7920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Клюква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787" y="692696"/>
            <a:ext cx="5380426" cy="36004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6540" y="4460861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</a:rPr>
              <a:t>Сок клюквы обладает жаропонижающими, бактерицидными, жаждоутоляющими свойствами, очищает раны и ожоги и ускоряет их заживление, лечит кашель. Содержащиеся в клюкве </a:t>
            </a:r>
            <a:r>
              <a:rPr lang="ru-RU" dirty="0" err="1">
                <a:solidFill>
                  <a:srgbClr val="002060"/>
                </a:solidFill>
              </a:rPr>
              <a:t>проантоцианидины</a:t>
            </a:r>
            <a:r>
              <a:rPr lang="ru-RU" dirty="0">
                <a:solidFill>
                  <a:srgbClr val="002060"/>
                </a:solidFill>
              </a:rPr>
              <a:t> не дают развиваться болезням дёсен и кариесу. Клюквенный сок понижает уровень холестерина, снижает риск мочеполовых инфекций и повышает эффективность антибиотиков при совместном приёме. Сердечные и онкологические болезни, лечение гастритов, стимуляция поджелудочной железы, повышение физической и мозговой активности – это всё полезные свойства клюквы. </a:t>
            </a:r>
          </a:p>
        </p:txBody>
      </p:sp>
      <p:sp>
        <p:nvSpPr>
          <p:cNvPr id="20" name="Управляющая кнопка: домой 19">
            <a:hlinkClick r:id="rId4" action="ppaction://hlinksldjump" highlightClick="1"/>
          </p:cNvPr>
          <p:cNvSpPr/>
          <p:nvPr/>
        </p:nvSpPr>
        <p:spPr>
          <a:xfrm>
            <a:off x="8604448" y="188640"/>
            <a:ext cx="288032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98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792" y="6771"/>
            <a:ext cx="9144000" cy="6888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0969" y="44624"/>
            <a:ext cx="4362061" cy="7920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Брусника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724" y="836712"/>
            <a:ext cx="4968552" cy="37264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5704" y="4797152"/>
            <a:ext cx="833259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Ягоды </a:t>
            </a:r>
            <a:r>
              <a:rPr lang="ru-RU" dirty="0">
                <a:solidFill>
                  <a:srgbClr val="002060"/>
                </a:solidFill>
              </a:rPr>
              <a:t>терпкие и горьковатые, поэтому их замораживают и замачивают, тогда они становятся сладкими. Бруснику используют как лекарственное растение. Многим знакомы мочегонные свойства листьев, кроме того, брусника обладает противовоспалительными, тонизирующим, ранозаживляющим, жаропонижающим, противоцинготным, антигельминтным свойствами.</a:t>
            </a:r>
          </a:p>
        </p:txBody>
      </p:sp>
      <p:sp>
        <p:nvSpPr>
          <p:cNvPr id="17" name="Управляющая кнопка: домой 16">
            <a:hlinkClick r:id="rId4" action="ppaction://hlinksldjump" highlightClick="1"/>
          </p:cNvPr>
          <p:cNvSpPr/>
          <p:nvPr/>
        </p:nvSpPr>
        <p:spPr>
          <a:xfrm>
            <a:off x="8460432" y="260648"/>
            <a:ext cx="277863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831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30192"/>
            <a:ext cx="9429775" cy="68881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95939" y="188640"/>
            <a:ext cx="4362061" cy="7920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Ягель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869160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600" dirty="0">
              <a:solidFill>
                <a:srgbClr val="002060"/>
              </a:solidFill>
            </a:endParaRPr>
          </a:p>
          <a:p>
            <a:pPr algn="just"/>
            <a:r>
              <a:rPr lang="ru-RU" sz="1600" dirty="0">
                <a:solidFill>
                  <a:srgbClr val="002060"/>
                </a:solidFill>
              </a:rPr>
              <a:t>В ягеле достаточно полезных веществ и углеводов, поэтому он и является источником энергии для домашних животных тундры. Ягель – ценнейшее лекарственное растение. В народной медицине его применяют при заболеваниях дыхательных путей и при язвенных болезнях ЖКТ. Ему посильно вылечить бронхиальную астму, туберкулез и простуду. Отвар из ягеля укрепляет организм, очищает печень и нормализует артериальное давление.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792265"/>
            <a:ext cx="4896544" cy="3672406"/>
          </a:xfrm>
          <a:prstGeom prst="rect">
            <a:avLst/>
          </a:prstGeom>
        </p:spPr>
      </p:pic>
      <p:sp>
        <p:nvSpPr>
          <p:cNvPr id="20" name="Управляющая кнопка: домой 19">
            <a:hlinkClick r:id="rId4" action="ppaction://hlinksldjump" highlightClick="1"/>
          </p:cNvPr>
          <p:cNvSpPr/>
          <p:nvPr/>
        </p:nvSpPr>
        <p:spPr>
          <a:xfrm>
            <a:off x="8532440" y="260648"/>
            <a:ext cx="360040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6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609</Words>
  <Application>Microsoft Office PowerPoint</Application>
  <PresentationFormat>Экран (4:3)</PresentationFormat>
  <Paragraphs>78</Paragraphs>
  <Slides>11</Slides>
  <Notes>0</Notes>
  <HiddenSlides>7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Богатства тундры</vt:lpstr>
      <vt:lpstr>Лекарственные растения тундры</vt:lpstr>
      <vt:lpstr>Водяника</vt:lpstr>
      <vt:lpstr>Радиола или Золотой корень</vt:lpstr>
      <vt:lpstr>Пушица</vt:lpstr>
      <vt:lpstr>Морошка</vt:lpstr>
      <vt:lpstr>Клюква</vt:lpstr>
      <vt:lpstr>Брусника</vt:lpstr>
      <vt:lpstr>Ягель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Богатства тундры</dc:title>
  <dc:creator>Анна</dc:creator>
  <cp:lastModifiedBy>Анна</cp:lastModifiedBy>
  <cp:revision>32</cp:revision>
  <dcterms:created xsi:type="dcterms:W3CDTF">2022-12-05T12:34:20Z</dcterms:created>
  <dcterms:modified xsi:type="dcterms:W3CDTF">2022-12-11T13:08:10Z</dcterms:modified>
</cp:coreProperties>
</file>