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360" r:id="rId2"/>
    <p:sldId id="366" r:id="rId3"/>
    <p:sldId id="371" r:id="rId4"/>
    <p:sldId id="372" r:id="rId5"/>
    <p:sldId id="280" r:id="rId6"/>
    <p:sldId id="281" r:id="rId7"/>
    <p:sldId id="367" r:id="rId8"/>
    <p:sldId id="365" r:id="rId9"/>
    <p:sldId id="373" r:id="rId10"/>
    <p:sldId id="369" r:id="rId11"/>
    <p:sldId id="370" r:id="rId12"/>
    <p:sldId id="3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2" autoAdjust="0"/>
  </p:normalViewPr>
  <p:slideViewPr>
    <p:cSldViewPr>
      <p:cViewPr varScale="1">
        <p:scale>
          <a:sx n="71" d="100"/>
          <a:sy n="71" d="100"/>
        </p:scale>
        <p:origin x="-112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352967-C660-4C5B-8EFA-2AD2EA5CEFDC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94C01B-DC9E-4DFA-9A6E-BB66C7CE08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742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Дополнительное образование в системе дошкольного образования</a:t>
            </a:r>
            <a:endParaRPr lang="ru-RU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Малина Т.В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332656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Государственное бюджетное образовательное учреждение дополнительного педагогического профессионального образования Центр повышения квалификации специалистов </a:t>
            </a:r>
          </a:p>
          <a:p>
            <a:pPr algn="ctr"/>
            <a:r>
              <a:rPr lang="ru-RU" dirty="0"/>
              <a:t>«Информационно-методический Центр» Кировского района </a:t>
            </a:r>
          </a:p>
        </p:txBody>
      </p:sp>
    </p:spTree>
    <p:extLst>
      <p:ext uri="{BB962C8B-B14F-4D97-AF65-F5344CB8AC3E}">
        <p14:creationId xmlns:p14="http://schemas.microsoft.com/office/powerpoint/2010/main" val="761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2520280"/>
          </a:xfrm>
        </p:spPr>
        <p:txBody>
          <a:bodyPr>
            <a:normAutofit fontScale="40000" lnSpcReduction="20000"/>
          </a:bodyPr>
          <a:lstStyle/>
          <a:p>
            <a:pPr marL="0" indent="0" algn="just">
              <a:buNone/>
            </a:pPr>
            <a:r>
              <a:rPr lang="ru-RU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организации дополнительного образования</a:t>
            </a:r>
          </a:p>
          <a:p>
            <a:pPr marL="0" indent="0" algn="just">
              <a:buNone/>
            </a:pP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данном этапе работы мы ориентируемся на Санитарные правила СП 2.4.3648-20 «Санитарно-эпидемиологические требования к организациям воспитания и обучения, отдыха и оздоровления детей и молодежи», а также санитарные правила и нормы СанПиН 1.2.3685-21 «Гигиенические нормативы и требования к обеспечению безопасности и(или) безвредности для человека факторов среды обитания»: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29230">
            <a:off x="419774" y="4060350"/>
            <a:ext cx="3163710" cy="2001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74486">
            <a:off x="5734534" y="3748403"/>
            <a:ext cx="3017388" cy="2625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130860"/>
            <a:ext cx="1926182" cy="2472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398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Кадровое обеспечение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92895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Подбирая кандидатуры педагогов дополнительного образования, следует ориентироваться на Приказ Минтруда и социальной защиты населения РФ от 05.05.2018 года № 298н «Об утверждении профессионального стандарта «Педагог дополнительного образования детей и взрослых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just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Курсы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повышения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квалификации;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договора ГПХ или срочного договора на определенный срок;</a:t>
            </a:r>
          </a:p>
          <a:p>
            <a:endParaRPr lang="ru-RU" dirty="0"/>
          </a:p>
        </p:txBody>
      </p:sp>
      <p:pic>
        <p:nvPicPr>
          <p:cNvPr id="2050" name="Picture 2" descr="D:\Downloads\podbor-personala-moskv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4084880"/>
            <a:ext cx="5113820" cy="2692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699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997" y="-14998"/>
            <a:ext cx="9163997" cy="687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77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Зачем?</a:t>
            </a:r>
            <a:endParaRPr lang="ru-RU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родителей (законных представителей)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ДОУ 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8276" y="1211267"/>
            <a:ext cx="1956362" cy="29368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685" y="4763865"/>
            <a:ext cx="3479708" cy="19555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598079"/>
            <a:ext cx="2842105" cy="2074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562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Постановление Правительства РФ от 15 сентября 2020 г. N 1441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«Об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утверждении Правил оказания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платных образовательных услуг»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просвещения РФ от 9 ноября 2018 г. N 196 "Об утверждении Порядка организации и осуществления образовательной деятельности по дополнительным общеобразовательным программам" (зарегистрирован Министерством юстиции Российской Федерации 29 ноября 2018 г., регистрационный N 52831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просвещения РФ от 27 июля 2022 г. N 629 “Об утверждении Порядка организации и осуществления образовательной деятельности по дополнительным общеобразовательным программам”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324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Алгоритм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нормативно-правовой базы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Программное и методическое обеспечение образовательного процесса по дополнительному образованию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Кадровое обеспечение</a:t>
            </a:r>
            <a:endParaRPr lang="ru-RU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08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928992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  <a:t/>
            </a:r>
            <a:b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anose="02040604050505020304" pitchFamily="18" charset="0"/>
              </a:rPr>
            </a:b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Century Schoolbook" panose="02040604050505020304" pitchFamily="18" charset="0"/>
              </a:rPr>
              <a:t/>
            </a:r>
            <a:b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Century Schoolbook" panose="02040604050505020304" pitchFamily="18" charset="0"/>
              </a:rPr>
            </a:b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Century Schoolbook" panose="02040604050505020304" pitchFamily="18" charset="0"/>
              </a:rPr>
              <a:t>ЧТО ВЫБРАТЬ?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Century Schoolbook" panose="020406040505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44256" y="1447848"/>
            <a:ext cx="78488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Дополнительные общеразвивающие программы могут быть разной направленности: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технической;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естественнонаучной</a:t>
            </a:r>
            <a:r>
              <a:rPr lang="ru-RU" dirty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физкультурно-спортивной;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художественной;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туристско-краеведческой;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социально-педагогической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75530" y="5349841"/>
            <a:ext cx="6792939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ЛУЧШЕ ВСЕХ!!!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37456" y="3737854"/>
            <a:ext cx="151836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РППС</a:t>
            </a:r>
            <a:endParaRPr lang="ru-RU" sz="3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75656" y="4574096"/>
            <a:ext cx="271978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</a:t>
            </a:r>
            <a:endParaRPr lang="ru-RU" sz="3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436096" y="4553368"/>
            <a:ext cx="276415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</a:t>
            </a:r>
            <a:endParaRPr lang="ru-RU" sz="3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971600" y="3756172"/>
            <a:ext cx="7632848" cy="204909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733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-1208677" y="253682"/>
            <a:ext cx="6576734" cy="2975081"/>
            <a:chOff x="-1208677" y="253682"/>
            <a:chExt cx="6576734" cy="2975081"/>
          </a:xfrm>
        </p:grpSpPr>
        <p:sp>
          <p:nvSpPr>
            <p:cNvPr id="4" name="Прямоугольник 3"/>
            <p:cNvSpPr/>
            <p:nvPr/>
          </p:nvSpPr>
          <p:spPr>
            <a:xfrm rot="21338636">
              <a:off x="-44492" y="253682"/>
              <a:ext cx="3813903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4000" b="1" dirty="0" err="1"/>
                <a:t>Монтессори</a:t>
              </a:r>
              <a:endParaRPr lang="ru-RU" sz="4000" dirty="0"/>
            </a:p>
          </p:txBody>
        </p:sp>
        <p:sp>
          <p:nvSpPr>
            <p:cNvPr id="5" name="Прямоугольник 4"/>
            <p:cNvSpPr/>
            <p:nvPr/>
          </p:nvSpPr>
          <p:spPr>
            <a:xfrm rot="398623">
              <a:off x="709826" y="1129057"/>
              <a:ext cx="4375678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4000" b="1" dirty="0" smtClean="0"/>
                <a:t>Робототехника</a:t>
              </a:r>
              <a:endParaRPr lang="ru-RU" sz="4000" dirty="0"/>
            </a:p>
          </p:txBody>
        </p:sp>
        <p:sp>
          <p:nvSpPr>
            <p:cNvPr id="6" name="Прямоугольник 5"/>
            <p:cNvSpPr/>
            <p:nvPr/>
          </p:nvSpPr>
          <p:spPr>
            <a:xfrm rot="21230945">
              <a:off x="-1208677" y="1905324"/>
              <a:ext cx="6576734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4000" b="1" dirty="0" smtClean="0"/>
                <a:t>Ментальная </a:t>
              </a:r>
            </a:p>
            <a:p>
              <a:pPr algn="ctr"/>
              <a:r>
                <a:rPr lang="ru-RU" sz="4000" b="1" dirty="0" err="1" smtClean="0"/>
                <a:t>арифиметика</a:t>
              </a:r>
              <a:endParaRPr lang="ru-RU" sz="4000" dirty="0"/>
            </a:p>
          </p:txBody>
        </p:sp>
      </p:grpSp>
      <p:sp>
        <p:nvSpPr>
          <p:cNvPr id="10" name="AutoShape 2" descr="http://school41-tmn.org.ru/upload/information_system_108/1/0/9/item_10907/item_10907.jpg"/>
          <p:cNvSpPr>
            <a:spLocks noChangeAspect="1" noChangeArrowheads="1"/>
          </p:cNvSpPr>
          <p:nvPr/>
        </p:nvSpPr>
        <p:spPr bwMode="auto">
          <a:xfrm>
            <a:off x="282318" y="3127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4" descr="http://school41-tmn.org.ru/upload/information_system_108/1/0/9/item_10907/item_10907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116" y="199684"/>
            <a:ext cx="3946834" cy="59248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pSp>
        <p:nvGrpSpPr>
          <p:cNvPr id="14" name="Группа 13"/>
          <p:cNvGrpSpPr/>
          <p:nvPr/>
        </p:nvGrpSpPr>
        <p:grpSpPr>
          <a:xfrm>
            <a:off x="-1194328" y="3307393"/>
            <a:ext cx="7172953" cy="3498274"/>
            <a:chOff x="-1385090" y="3633708"/>
            <a:chExt cx="7172953" cy="3498274"/>
          </a:xfrm>
        </p:grpSpPr>
        <p:sp>
          <p:nvSpPr>
            <p:cNvPr id="7" name="Прямоугольник 6"/>
            <p:cNvSpPr/>
            <p:nvPr/>
          </p:nvSpPr>
          <p:spPr>
            <a:xfrm rot="417448">
              <a:off x="1112566" y="4411878"/>
              <a:ext cx="4375678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4800" b="1" dirty="0" smtClean="0">
                  <a:solidFill>
                    <a:schemeClr val="accent3">
                      <a:lumMod val="75000"/>
                    </a:schemeClr>
                  </a:solidFill>
                </a:rPr>
                <a:t>РЕДЖИО</a:t>
              </a:r>
              <a:endParaRPr lang="ru-RU" sz="480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 rot="21338318">
              <a:off x="-1385090" y="3633708"/>
              <a:ext cx="4375678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4800" b="1" dirty="0" smtClean="0"/>
                <a:t>ТРИЗ</a:t>
              </a:r>
              <a:endParaRPr lang="ru-RU" sz="4800" dirty="0"/>
            </a:p>
          </p:txBody>
        </p:sp>
        <p:sp>
          <p:nvSpPr>
            <p:cNvPr id="9" name="Прямоугольник 8"/>
            <p:cNvSpPr/>
            <p:nvPr/>
          </p:nvSpPr>
          <p:spPr>
            <a:xfrm rot="21432685">
              <a:off x="-469636" y="4823658"/>
              <a:ext cx="4375678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4800" b="1" dirty="0" smtClean="0">
                  <a:solidFill>
                    <a:srgbClr val="00B0F0"/>
                  </a:solidFill>
                </a:rPr>
                <a:t>НЕЙРО-технологии</a:t>
              </a:r>
            </a:p>
            <a:p>
              <a:pPr algn="ctr"/>
              <a:r>
                <a:rPr lang="ru-RU" sz="4800" b="1" dirty="0" err="1" smtClean="0">
                  <a:solidFill>
                    <a:srgbClr val="FF0000"/>
                  </a:solidFill>
                </a:rPr>
                <a:t>финграм</a:t>
              </a:r>
              <a:endParaRPr lang="ru-RU" sz="4800" dirty="0">
                <a:solidFill>
                  <a:srgbClr val="FF0000"/>
                </a:solidFill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 rot="623276">
              <a:off x="1412185" y="3851247"/>
              <a:ext cx="4375678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4800" b="1" dirty="0" smtClean="0">
                  <a:solidFill>
                    <a:schemeClr val="accent4">
                      <a:lumMod val="75000"/>
                    </a:schemeClr>
                  </a:solidFill>
                </a:rPr>
                <a:t>STEM</a:t>
              </a:r>
              <a:endParaRPr lang="ru-RU" sz="4800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22158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46072">
            <a:off x="247855" y="4169481"/>
            <a:ext cx="3024336" cy="2183192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66942">
            <a:off x="116043" y="932447"/>
            <a:ext cx="2986577" cy="259069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66163">
            <a:off x="5593724" y="3749233"/>
            <a:ext cx="3186587" cy="254927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996" r="21329"/>
          <a:stretch/>
        </p:blipFill>
        <p:spPr>
          <a:xfrm>
            <a:off x="3116434" y="2793986"/>
            <a:ext cx="2904042" cy="191928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8604" y="4787239"/>
            <a:ext cx="3286411" cy="218546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4210" y="733530"/>
            <a:ext cx="3048000" cy="20330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3959">
            <a:off x="5867128" y="1009621"/>
            <a:ext cx="3632767" cy="248166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420" y="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Формы организации</a:t>
            </a:r>
            <a:endParaRPr lang="ru-RU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01760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нормативно-правовой базы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6120680"/>
          </a:xfrm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20000"/>
              </a:lnSpc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Лицензия</a:t>
            </a:r>
          </a:p>
          <a:p>
            <a:pPr algn="just">
              <a:lnSpc>
                <a:spcPct val="120000"/>
              </a:lnSpc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 организации дополнительных 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услуг 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контроле за качеством предоставляемых организацией дополнительных платных услуг </a:t>
            </a:r>
          </a:p>
          <a:p>
            <a:pPr algn="just">
              <a:lnSpc>
                <a:spcPct val="120000"/>
              </a:lnSpc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программе дополнительного образования в организации </a:t>
            </a:r>
          </a:p>
          <a:p>
            <a:pPr algn="just">
              <a:lnSpc>
                <a:spcPct val="120000"/>
              </a:lnSpc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привлечении и расходовании средств </a:t>
            </a:r>
          </a:p>
          <a:p>
            <a:pPr algn="just">
              <a:lnSpc>
                <a:spcPct val="120000"/>
              </a:lnSpc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прекращения отношений при оказании дополнительных платных услуг в организации </a:t>
            </a:r>
          </a:p>
          <a:p>
            <a:pPr algn="just">
              <a:lnSpc>
                <a:spcPct val="120000"/>
              </a:lnSpc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  детского сада и заказчика платных образовательных услуг при обнаружении заказчиком недостатка или существенного недостатка платных образовательных услуг </a:t>
            </a:r>
          </a:p>
          <a:p>
            <a:pPr algn="just">
              <a:lnSpc>
                <a:spcPct val="120000"/>
              </a:lnSpc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определения цен (тарифов) на платные образовательные услуги, оказываемые  детским садом  </a:t>
            </a:r>
          </a:p>
          <a:p>
            <a:pPr algn="just">
              <a:lnSpc>
                <a:spcPct val="120000"/>
              </a:lnSpc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режиме занятий </a:t>
            </a:r>
          </a:p>
          <a:p>
            <a:pPr algn="just">
              <a:lnSpc>
                <a:spcPct val="120000"/>
              </a:lnSpc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Положение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рабочей программе педагога дополнительного образования </a:t>
            </a:r>
          </a:p>
          <a:p>
            <a:pPr algn="just">
              <a:lnSpc>
                <a:spcPct val="120000"/>
              </a:lnSpc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основаниях приема, перевода, отчисления и восстановления обучающихся, осваивающих дополнительные образовательные (общеразвивающие) программы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653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Программное и методическое обеспечение образовательного процесса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материалы к программам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Графики работы специалистов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Расписание занятий</a:t>
            </a:r>
          </a:p>
          <a:p>
            <a:pPr marL="0" indent="0">
              <a:buNone/>
            </a:pP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етодические рекомендации по проектированию дополнительных общеразвивающих программ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Распоряжение 1676-р от 25.08.2022 «Об утверждении критериев оценки качества дополнительных общеразвивающих программ, реализуемых организациями, осуществляющими образовательную деятельность, и индивидуальными предпринимателями Санкт-Петербурга»</a:t>
            </a:r>
          </a:p>
        </p:txBody>
      </p:sp>
    </p:spTree>
    <p:extLst>
      <p:ext uri="{BB962C8B-B14F-4D97-AF65-F5344CB8AC3E}">
        <p14:creationId xmlns:p14="http://schemas.microsoft.com/office/powerpoint/2010/main" val="393966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2948</TotalTime>
  <Words>368</Words>
  <Application>Microsoft Office PowerPoint</Application>
  <PresentationFormat>Экран (4:3)</PresentationFormat>
  <Paragraphs>75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Дополнительное образование в системе дошкольного образования</vt:lpstr>
      <vt:lpstr>Зачем?</vt:lpstr>
      <vt:lpstr>Презентация PowerPoint</vt:lpstr>
      <vt:lpstr>Алгоритм</vt:lpstr>
      <vt:lpstr>  ЧТО ВЫБРАТЬ?</vt:lpstr>
      <vt:lpstr>Презентация PowerPoint</vt:lpstr>
      <vt:lpstr>Формы организации</vt:lpstr>
      <vt:lpstr>Оформление нормативно-правовой базы</vt:lpstr>
      <vt:lpstr>Программное и методическое обеспечение образовательного процесса</vt:lpstr>
      <vt:lpstr>Создание условий</vt:lpstr>
      <vt:lpstr>Кадровое обеспечение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ИНТЕГРАЦИЯ ДОШКОЛЬНОГО И ДОПОЛНИТЕЛЬНОГО ОБРАЗОВАНИЯ ДЕТЕЙ</dc:title>
  <dc:creator>Anna Shmyr</dc:creator>
  <cp:lastModifiedBy>Вова</cp:lastModifiedBy>
  <cp:revision>124</cp:revision>
  <dcterms:created xsi:type="dcterms:W3CDTF">2022-09-17T05:00:28Z</dcterms:created>
  <dcterms:modified xsi:type="dcterms:W3CDTF">2022-12-11T20:10:58Z</dcterms:modified>
</cp:coreProperties>
</file>