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4" r:id="rId12"/>
    <p:sldId id="275" r:id="rId13"/>
    <p:sldId id="276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7B4"/>
    <a:srgbClr val="0066FF"/>
    <a:srgbClr val="00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57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040C2-EF9F-42CF-B065-56FA0C488813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B6B61-D4B3-4984-8B87-64A25D69A4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454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836712"/>
            <a:ext cx="7992888" cy="511256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rgbClr val="0070C0"/>
                </a:solidFill>
                <a:latin typeface="Fira Sans Black" pitchFamily="34" charset="0"/>
              </a:rPr>
              <a:t>Математическая игра</a:t>
            </a:r>
            <a:br>
              <a:rPr lang="ru-RU" sz="4800" dirty="0" smtClean="0">
                <a:solidFill>
                  <a:srgbClr val="0070C0"/>
                </a:solidFill>
                <a:latin typeface="Fira Sans Black" pitchFamily="34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Fira Sans Black" pitchFamily="34" charset="0"/>
              </a:rPr>
              <a:t>«Битва умов»</a:t>
            </a:r>
            <a:endParaRPr lang="ru-RU" sz="4800" dirty="0">
              <a:solidFill>
                <a:srgbClr val="0070C0"/>
              </a:solidFill>
              <a:latin typeface="Fira Sans Black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55576" y="4335239"/>
            <a:ext cx="756084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rgbClr val="0070C0"/>
                </a:solidFill>
                <a:latin typeface="Fira Sans Black" pitchFamily="34" charset="0"/>
              </a:rPr>
              <a:t>для </a:t>
            </a:r>
            <a:r>
              <a:rPr lang="ru-RU" sz="2800" dirty="0" smtClean="0">
                <a:solidFill>
                  <a:srgbClr val="0070C0"/>
                </a:solidFill>
                <a:latin typeface="Fira Sans Black" pitchFamily="34" charset="0"/>
              </a:rPr>
              <a:t>5-6 х классов</a:t>
            </a:r>
            <a:endParaRPr lang="ru-RU" sz="2800" dirty="0">
              <a:solidFill>
                <a:srgbClr val="0070C0"/>
              </a:solidFill>
              <a:latin typeface="Fira Sans Black" pitchFamily="34" charset="0"/>
            </a:endParaRPr>
          </a:p>
          <a:p>
            <a:pPr algn="r">
              <a:lnSpc>
                <a:spcPct val="150000"/>
              </a:lnSpc>
            </a:pPr>
            <a:r>
              <a:rPr lang="ru-RU" sz="1400" dirty="0" smtClean="0">
                <a:solidFill>
                  <a:srgbClr val="0070C0"/>
                </a:solidFill>
                <a:latin typeface="Fira Sans Black" pitchFamily="34" charset="0"/>
              </a:rPr>
              <a:t>Составила: </a:t>
            </a:r>
            <a:r>
              <a:rPr lang="ru-RU" sz="1400" dirty="0" err="1" smtClean="0">
                <a:solidFill>
                  <a:srgbClr val="0070C0"/>
                </a:solidFill>
                <a:latin typeface="Fira Sans Black" pitchFamily="34" charset="0"/>
              </a:rPr>
              <a:t>Крикунова</a:t>
            </a:r>
            <a:r>
              <a:rPr lang="ru-RU" sz="1400" dirty="0" smtClean="0">
                <a:solidFill>
                  <a:srgbClr val="0070C0"/>
                </a:solidFill>
                <a:latin typeface="Fira Sans Black" pitchFamily="34" charset="0"/>
              </a:rPr>
              <a:t> Л.С.  </a:t>
            </a:r>
          </a:p>
          <a:p>
            <a:pPr algn="r">
              <a:lnSpc>
                <a:spcPct val="150000"/>
              </a:lnSpc>
            </a:pPr>
            <a:r>
              <a:rPr lang="ru-RU" sz="1200" dirty="0" smtClean="0">
                <a:solidFill>
                  <a:srgbClr val="0070C0"/>
                </a:solidFill>
                <a:latin typeface="Fira Sans Black" pitchFamily="34" charset="0"/>
              </a:rPr>
              <a:t>МБОУ СОШ №81 г. Новокузнецк</a:t>
            </a:r>
            <a:endParaRPr lang="ru-RU" sz="1200" dirty="0">
              <a:solidFill>
                <a:srgbClr val="0070C0"/>
              </a:solidFill>
              <a:latin typeface="Fira Sans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1681" y="2636911"/>
            <a:ext cx="3769545" cy="376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947712" y="584684"/>
            <a:ext cx="7248576" cy="3348372"/>
            <a:chOff x="947712" y="1304764"/>
            <a:chExt cx="7248576" cy="334837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947712" y="2527005"/>
              <a:ext cx="7248576" cy="212613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275856" y="1304764"/>
              <a:ext cx="2592288" cy="2933379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221850" y="2445522"/>
              <a:ext cx="2700300" cy="187410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2758" y="962726"/>
            <a:ext cx="4378484" cy="1470025"/>
          </a:xfrm>
        </p:spPr>
        <p:txBody>
          <a:bodyPr>
            <a:noAutofit/>
          </a:bodyPr>
          <a:lstStyle/>
          <a:p>
            <a:r>
              <a:rPr lang="ru-RU" sz="12000" dirty="0" smtClean="0">
                <a:solidFill>
                  <a:srgbClr val="0070C0"/>
                </a:solidFill>
                <a:latin typeface="Fira Sans Black" pitchFamily="34" charset="0"/>
              </a:rPr>
              <a:t>3</a:t>
            </a:r>
            <a:endParaRPr lang="ru-RU" sz="12000" dirty="0">
              <a:solidFill>
                <a:srgbClr val="0070C0"/>
              </a:solidFill>
              <a:latin typeface="Fira Sans Black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331640" y="2301013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spc="600" dirty="0" smtClean="0">
                <a:solidFill>
                  <a:srgbClr val="0070C0"/>
                </a:solidFill>
                <a:latin typeface="Fira Sans Black" pitchFamily="34" charset="0"/>
              </a:rPr>
              <a:t>ЭТАП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95736" y="4767287"/>
            <a:ext cx="4752528" cy="1614042"/>
          </a:xfrm>
          <a:prstGeom prst="roundRect">
            <a:avLst>
              <a:gd name="adj" fmla="val 26501"/>
            </a:avLst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331640" y="4767287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Время: </a:t>
            </a:r>
            <a:r>
              <a:rPr lang="en-US" sz="2400" dirty="0" smtClean="0">
                <a:solidFill>
                  <a:srgbClr val="0070C0"/>
                </a:solidFill>
                <a:latin typeface="Fira Sans Black" pitchFamily="34" charset="0"/>
              </a:rPr>
              <a:t>15</a:t>
            </a: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 мин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Степень сложности: ***</a:t>
            </a:r>
            <a:endParaRPr lang="ru-RU" sz="2400" dirty="0">
              <a:solidFill>
                <a:srgbClr val="0070C0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3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476672"/>
            <a:ext cx="7992888" cy="5832647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446807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Задача </a:t>
            </a:r>
            <a:r>
              <a:rPr lang="en-US" sz="3200" i="1" dirty="0">
                <a:solidFill>
                  <a:srgbClr val="0067B4"/>
                </a:solidFill>
                <a:latin typeface="Fira Sans Black" pitchFamily="34" charset="0"/>
              </a:rPr>
              <a:t>7</a:t>
            </a:r>
            <a:endParaRPr lang="ru-RU" sz="3200" i="1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1844824"/>
            <a:ext cx="7200800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7B4"/>
                </a:solidFill>
              </a:rPr>
              <a:t>Катя, Маша и Соня могут одинаково быстро съесть ведро клубники.</a:t>
            </a:r>
            <a:br>
              <a:rPr lang="ru-RU" sz="2800" b="1" dirty="0">
                <a:solidFill>
                  <a:srgbClr val="0067B4"/>
                </a:solidFill>
              </a:rPr>
            </a:br>
            <a:r>
              <a:rPr lang="ru-RU" sz="2800" b="1" dirty="0">
                <a:solidFill>
                  <a:srgbClr val="0067B4"/>
                </a:solidFill>
              </a:rPr>
              <a:t>Если любые две из этих девочек будут есть клубнику вместе, то справятся с клубникой за час.</a:t>
            </a:r>
            <a:br>
              <a:rPr lang="ru-RU" sz="2800" b="1" dirty="0">
                <a:solidFill>
                  <a:srgbClr val="0067B4"/>
                </a:solidFill>
              </a:rPr>
            </a:br>
            <a:r>
              <a:rPr lang="ru-RU" sz="2800" b="1" dirty="0">
                <a:solidFill>
                  <a:srgbClr val="0067B4"/>
                </a:solidFill>
              </a:rPr>
              <a:t>За какое время девочки съедят всю ягоду, если будут есть все трое вместе. </a:t>
            </a:r>
            <a:r>
              <a:rPr lang="ru-RU" sz="2800" b="1" i="1" dirty="0">
                <a:solidFill>
                  <a:srgbClr val="0067B4"/>
                </a:solidFill>
              </a:rPr>
              <a:t>(3 балла)</a:t>
            </a:r>
            <a:endParaRPr lang="ru-RU" sz="2500" b="1" dirty="0" smtClean="0">
              <a:solidFill>
                <a:srgbClr val="0067B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945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5556" y="1211685"/>
            <a:ext cx="7992888" cy="44644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118182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Задача </a:t>
            </a:r>
            <a:r>
              <a:rPr lang="en-US" sz="3200" i="1" dirty="0" smtClean="0">
                <a:solidFill>
                  <a:srgbClr val="0067B4"/>
                </a:solidFill>
                <a:latin typeface="Fira Sans Black" pitchFamily="34" charset="0"/>
              </a:rPr>
              <a:t>8</a:t>
            </a:r>
            <a:endParaRPr lang="ru-RU" sz="3200" i="1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67136" y="2075781"/>
            <a:ext cx="7200800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rgbClr val="0067B4"/>
                </a:solidFill>
              </a:rPr>
              <a:t>У повара имеются двое песочных часов: на 7 минут и на 11 минут. Бисквит должен печься в духовке 15 минут. Как повару его испечь, перевернув часы минимальное количество раз? </a:t>
            </a:r>
            <a:r>
              <a:rPr lang="ru-RU" sz="2800" b="1" i="1" dirty="0">
                <a:solidFill>
                  <a:srgbClr val="0067B4"/>
                </a:solidFill>
              </a:rPr>
              <a:t>(3 балла)</a:t>
            </a:r>
            <a:endParaRPr lang="ru-RU" sz="2800" b="1" dirty="0">
              <a:solidFill>
                <a:srgbClr val="0067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8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5556" y="779637"/>
            <a:ext cx="7992888" cy="532859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74977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Задача </a:t>
            </a:r>
            <a:r>
              <a:rPr lang="en-US" sz="3200" i="1" dirty="0" smtClean="0">
                <a:solidFill>
                  <a:srgbClr val="0067B4"/>
                </a:solidFill>
                <a:latin typeface="Fira Sans Black" pitchFamily="34" charset="0"/>
              </a:rPr>
              <a:t>9</a:t>
            </a:r>
            <a:endParaRPr lang="ru-RU" sz="3200" i="1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Заголовок 1"/>
              <p:cNvSpPr txBox="1">
                <a:spLocks/>
              </p:cNvSpPr>
              <p:nvPr/>
            </p:nvSpPr>
            <p:spPr>
              <a:xfrm>
                <a:off x="967136" y="2147788"/>
                <a:ext cx="7200800" cy="3600400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2800" b="1" dirty="0" smtClean="0">
                    <a:solidFill>
                      <a:srgbClr val="0067B4"/>
                    </a:solidFill>
                  </a:rPr>
                  <a:t>Сверчок прыгает за 1 секунду на 3 метра, а кузнечик прыгает на 1 метр за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67B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067B4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0067B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67B4"/>
                    </a:solidFill>
                  </a:rPr>
                  <a:t>  секунды</a:t>
                </a:r>
                <a:r>
                  <a:rPr lang="ru-RU" sz="2800" b="1" dirty="0">
                    <a:solidFill>
                      <a:srgbClr val="0067B4"/>
                    </a:solidFill>
                  </a:rPr>
                  <a:t>.</a:t>
                </a:r>
                <a:br>
                  <a:rPr lang="ru-RU" sz="2800" b="1" dirty="0">
                    <a:solidFill>
                      <a:srgbClr val="0067B4"/>
                    </a:solidFill>
                  </a:rPr>
                </a:br>
                <a:r>
                  <a:rPr lang="ru-RU" sz="2800" b="1" dirty="0">
                    <a:solidFill>
                      <a:srgbClr val="0067B4"/>
                    </a:solidFill>
                  </a:rPr>
                  <a:t>Они одновременно стартовали от дерева к пруду по прямой. Сколько секунд сверчок будет ждать кузнечика у пруда, если расстояние от дерева до пруда 240 метров? </a:t>
                </a:r>
                <a:r>
                  <a:rPr lang="ru-RU" sz="2800" b="1" i="1" dirty="0">
                    <a:solidFill>
                      <a:srgbClr val="0067B4"/>
                    </a:solidFill>
                  </a:rPr>
                  <a:t>(3 балла)</a:t>
                </a:r>
                <a:endParaRPr lang="ru-RU" sz="2800" b="1" dirty="0">
                  <a:solidFill>
                    <a:srgbClr val="0067B4"/>
                  </a:solidFill>
                </a:endParaRPr>
              </a:p>
            </p:txBody>
          </p:sp>
        </mc:Choice>
        <mc:Fallback xmlns="">
          <p:sp>
            <p:nvSpPr>
              <p:cNvPr id="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136" y="2147788"/>
                <a:ext cx="7200800" cy="3600400"/>
              </a:xfrm>
              <a:prstGeom prst="rect">
                <a:avLst/>
              </a:prstGeom>
              <a:blipFill>
                <a:blip r:embed="rId3"/>
                <a:stretch>
                  <a:fillRect l="-254" r="-1355" b="-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938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368660"/>
            <a:ext cx="7992888" cy="565262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30279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0067B4"/>
                </a:solidFill>
                <a:latin typeface="Fira Sans Black" pitchFamily="34" charset="0"/>
              </a:rPr>
              <a:t>Ответы: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59632" y="1484784"/>
            <a:ext cx="6696744" cy="42335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 smtClean="0">
                <a:solidFill>
                  <a:srgbClr val="0067B4"/>
                </a:solidFill>
                <a:latin typeface="+mn-lt"/>
              </a:rPr>
              <a:t>7) </a:t>
            </a:r>
            <a:r>
              <a:rPr lang="ru-RU" sz="2000" b="1" dirty="0">
                <a:solidFill>
                  <a:srgbClr val="0067B4"/>
                </a:solidFill>
              </a:rPr>
              <a:t>Любые две девочки справляются с ягодой за час (60 минут).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>
                <a:solidFill>
                  <a:srgbClr val="0067B4"/>
                </a:solidFill>
              </a:rPr>
              <a:t>Каждая из этих девочек съест одну вторую часть ведра.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>
                <a:solidFill>
                  <a:srgbClr val="0067B4"/>
                </a:solidFill>
              </a:rPr>
              <a:t>Если две девочки за 60 мин съедят клубнику, то по отдельности они едят в 2 раза дольше: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>
                <a:solidFill>
                  <a:srgbClr val="0067B4"/>
                </a:solidFill>
              </a:rPr>
              <a:t>60 x 2 = 120 минут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>
                <a:solidFill>
                  <a:srgbClr val="0067B4"/>
                </a:solidFill>
              </a:rPr>
              <a:t>Нам надо узнать, за какое время они вместе втроем справятся с клубникой. Вместе им придется есть каждой одну треть ведра, то есть выполнить задание в 3 раза быстрее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>
                <a:solidFill>
                  <a:srgbClr val="0067B4"/>
                </a:solidFill>
              </a:rPr>
              <a:t>120 : 3 = 40 минут.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i="1" dirty="0" smtClean="0">
                <a:solidFill>
                  <a:srgbClr val="0067B4"/>
                </a:solidFill>
              </a:rPr>
              <a:t>Ответ:</a:t>
            </a:r>
            <a:r>
              <a:rPr lang="ru-RU" sz="2000" b="1" i="1" dirty="0">
                <a:solidFill>
                  <a:srgbClr val="0067B4"/>
                </a:solidFill>
              </a:rPr>
              <a:t> </a:t>
            </a:r>
            <a:r>
              <a:rPr lang="ru-RU" sz="2000" b="1" dirty="0" smtClean="0">
                <a:solidFill>
                  <a:srgbClr val="0067B4"/>
                </a:solidFill>
              </a:rPr>
              <a:t>Втроем </a:t>
            </a:r>
            <a:r>
              <a:rPr lang="ru-RU" sz="2000" b="1" dirty="0">
                <a:solidFill>
                  <a:srgbClr val="0067B4"/>
                </a:solidFill>
              </a:rPr>
              <a:t>девочки съедят всю ягоду за 40 минут.</a:t>
            </a:r>
          </a:p>
          <a:p>
            <a:pPr algn="l"/>
            <a:endParaRPr lang="ru-RU" sz="2000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32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7788" y="368660"/>
            <a:ext cx="7992888" cy="586865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26064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0067B4"/>
                </a:solidFill>
                <a:latin typeface="Fira Sans Black" pitchFamily="34" charset="0"/>
              </a:rPr>
              <a:t>Ответы: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59632" y="1484784"/>
            <a:ext cx="6696744" cy="42335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b="1" dirty="0">
                <a:solidFill>
                  <a:srgbClr val="0067B4"/>
                </a:solidFill>
                <a:latin typeface="+mn-lt"/>
              </a:rPr>
              <a:t>8</a:t>
            </a:r>
            <a:r>
              <a:rPr lang="ru-RU" sz="2000" b="1" dirty="0" smtClean="0">
                <a:solidFill>
                  <a:srgbClr val="0067B4"/>
                </a:solidFill>
                <a:latin typeface="+mn-lt"/>
              </a:rPr>
              <a:t>) </a:t>
            </a:r>
            <a:r>
              <a:rPr lang="ru-RU" sz="2000" b="1" dirty="0">
                <a:solidFill>
                  <a:srgbClr val="0067B4"/>
                </a:solidFill>
                <a:latin typeface="+mn-lt"/>
              </a:rPr>
              <a:t>15 = (11 - 7) + 11. Переворачиваем все часы, после истечения 7 минут в больших часах останется 4 минуты. Повар начинает печь бисквит. После 4 минут (песок в часах на 11 минут закончится) вновь перевернуть часы на 11 минут</a:t>
            </a:r>
            <a:r>
              <a:rPr lang="ru-RU" sz="2000" b="1" dirty="0" smtClean="0">
                <a:solidFill>
                  <a:srgbClr val="0067B4"/>
                </a:solidFill>
                <a:latin typeface="+mn-lt"/>
              </a:rPr>
              <a:t>.</a:t>
            </a:r>
          </a:p>
          <a:p>
            <a:pPr algn="l"/>
            <a:endParaRPr lang="ru-RU" sz="2000" b="1" dirty="0">
              <a:solidFill>
                <a:srgbClr val="0067B4"/>
              </a:solidFill>
              <a:latin typeface="+mn-lt"/>
            </a:endParaRPr>
          </a:p>
          <a:p>
            <a:pPr algn="l"/>
            <a:r>
              <a:rPr lang="ru-RU" sz="2000" b="1" dirty="0" smtClean="0">
                <a:solidFill>
                  <a:srgbClr val="0067B4"/>
                </a:solidFill>
                <a:latin typeface="+mn-lt"/>
              </a:rPr>
              <a:t>9)</a:t>
            </a:r>
            <a:r>
              <a:rPr lang="ru-RU" sz="2000" b="1" dirty="0">
                <a:solidFill>
                  <a:srgbClr val="0067B4"/>
                </a:solidFill>
              </a:rPr>
              <a:t> 1 </a:t>
            </a:r>
            <a:r>
              <a:rPr lang="ru-RU" sz="2000" b="1" dirty="0" smtClean="0">
                <a:solidFill>
                  <a:srgbClr val="0067B4"/>
                </a:solidFill>
              </a:rPr>
              <a:t>шаг: </a:t>
            </a:r>
            <a:r>
              <a:rPr lang="ru-RU" sz="2000" b="1" dirty="0">
                <a:solidFill>
                  <a:srgbClr val="0067B4"/>
                </a:solidFill>
              </a:rPr>
              <a:t>240 : 3 = 80 (с) скакал сверчок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 smtClean="0">
                <a:solidFill>
                  <a:srgbClr val="0067B4"/>
                </a:solidFill>
              </a:rPr>
              <a:t>     2 шаг: </a:t>
            </a:r>
            <a:r>
              <a:rPr lang="ru-RU" sz="2000" b="1" dirty="0">
                <a:solidFill>
                  <a:srgbClr val="0067B4"/>
                </a:solidFill>
              </a:rPr>
              <a:t>кузнечик за </a:t>
            </a:r>
            <a:r>
              <a:rPr lang="ru-RU" sz="2000" b="1" dirty="0" smtClean="0">
                <a:solidFill>
                  <a:srgbClr val="0067B4"/>
                </a:solidFill>
              </a:rPr>
              <a:t>1/2 </a:t>
            </a:r>
            <a:r>
              <a:rPr lang="ru-RU" sz="2000" b="1" dirty="0">
                <a:solidFill>
                  <a:srgbClr val="0067B4"/>
                </a:solidFill>
              </a:rPr>
              <a:t>с - 1 м, за 1 с - 2 м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 smtClean="0">
                <a:solidFill>
                  <a:srgbClr val="0067B4"/>
                </a:solidFill>
              </a:rPr>
              <a:t>     3 шаг: </a:t>
            </a:r>
            <a:r>
              <a:rPr lang="ru-RU" sz="2000" b="1" dirty="0">
                <a:solidFill>
                  <a:srgbClr val="0067B4"/>
                </a:solidFill>
              </a:rPr>
              <a:t>80 • 2 = 160 (м) проскачет кузнечик за 80 с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 smtClean="0">
                <a:solidFill>
                  <a:srgbClr val="0067B4"/>
                </a:solidFill>
              </a:rPr>
              <a:t>     4 шаг: </a:t>
            </a:r>
            <a:r>
              <a:rPr lang="ru-RU" sz="2000" b="1" dirty="0">
                <a:solidFill>
                  <a:srgbClr val="0067B4"/>
                </a:solidFill>
              </a:rPr>
              <a:t>240 - 160 = 80 (м) осталось проскакать кузнечику, </a:t>
            </a:r>
            <a:r>
              <a:rPr lang="ru-RU" sz="2000" b="1" dirty="0" smtClean="0">
                <a:solidFill>
                  <a:srgbClr val="0067B4"/>
                </a:solidFill>
              </a:rPr>
              <a:t>когда сверчок </a:t>
            </a:r>
            <a:r>
              <a:rPr lang="ru-RU" sz="2000" b="1" dirty="0">
                <a:solidFill>
                  <a:srgbClr val="0067B4"/>
                </a:solidFill>
              </a:rPr>
              <a:t>уже у пруда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dirty="0" smtClean="0">
                <a:solidFill>
                  <a:srgbClr val="0067B4"/>
                </a:solidFill>
              </a:rPr>
              <a:t>     5 шаг: </a:t>
            </a:r>
            <a:r>
              <a:rPr lang="ru-RU" sz="2000" b="1" dirty="0">
                <a:solidFill>
                  <a:srgbClr val="0067B4"/>
                </a:solidFill>
              </a:rPr>
              <a:t>80 : 2 = 40 (с)</a:t>
            </a:r>
            <a:br>
              <a:rPr lang="ru-RU" sz="2000" b="1" dirty="0">
                <a:solidFill>
                  <a:srgbClr val="0067B4"/>
                </a:solidFill>
              </a:rPr>
            </a:br>
            <a:r>
              <a:rPr lang="ru-RU" sz="2000" b="1" i="1" dirty="0">
                <a:solidFill>
                  <a:srgbClr val="0067B4"/>
                </a:solidFill>
              </a:rPr>
              <a:t>Ответ: </a:t>
            </a:r>
            <a:r>
              <a:rPr lang="ru-RU" sz="2000" b="1" dirty="0">
                <a:solidFill>
                  <a:srgbClr val="0067B4"/>
                </a:solidFill>
              </a:rPr>
              <a:t>40 секунд.</a:t>
            </a:r>
            <a:endParaRPr lang="ru-RU" sz="2000" b="1" dirty="0" smtClean="0">
              <a:solidFill>
                <a:srgbClr val="0067B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17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563784" y="2607047"/>
            <a:ext cx="7992888" cy="1650045"/>
            <a:chOff x="563784" y="2247007"/>
            <a:chExt cx="7992888" cy="165004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63784" y="2276872"/>
              <a:ext cx="7992888" cy="1620180"/>
            </a:xfrm>
            <a:prstGeom prst="roundRect">
              <a:avLst>
                <a:gd name="adj" fmla="val 42663"/>
              </a:avLst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" name="Заголовок 1"/>
            <p:cNvSpPr txBox="1">
              <a:spLocks/>
            </p:cNvSpPr>
            <p:nvPr/>
          </p:nvSpPr>
          <p:spPr>
            <a:xfrm>
              <a:off x="688032" y="2247007"/>
              <a:ext cx="7772400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ru-RU" sz="4000" b="1" dirty="0" smtClean="0">
                  <a:solidFill>
                    <a:srgbClr val="0067B4"/>
                  </a:solidFill>
                  <a:latin typeface="Fira Sans Black" pitchFamily="34" charset="0"/>
                </a:rPr>
                <a:t>Игра окончена!</a:t>
              </a:r>
            </a:p>
          </p:txBody>
        </p:sp>
      </p:grp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604963" y="3594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052736"/>
            <a:ext cx="2106385" cy="32403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2301431" cy="326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947712" y="584684"/>
            <a:ext cx="7248576" cy="3348372"/>
            <a:chOff x="947712" y="1304764"/>
            <a:chExt cx="7248576" cy="334837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947712" y="2527005"/>
              <a:ext cx="7248576" cy="212613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275856" y="1304764"/>
              <a:ext cx="2592288" cy="2933379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221850" y="2445522"/>
              <a:ext cx="2700300" cy="187410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962726"/>
            <a:ext cx="4378484" cy="1470025"/>
          </a:xfrm>
        </p:spPr>
        <p:txBody>
          <a:bodyPr>
            <a:noAutofit/>
          </a:bodyPr>
          <a:lstStyle/>
          <a:p>
            <a:r>
              <a:rPr lang="ru-RU" sz="12000" dirty="0" smtClean="0">
                <a:solidFill>
                  <a:srgbClr val="0070C0"/>
                </a:solidFill>
                <a:latin typeface="Fira Sans Black" pitchFamily="34" charset="0"/>
              </a:rPr>
              <a:t>1</a:t>
            </a:r>
            <a:endParaRPr lang="ru-RU" sz="12000" dirty="0">
              <a:solidFill>
                <a:srgbClr val="0070C0"/>
              </a:solidFill>
              <a:latin typeface="Fira Sans Black" pitchFamily="34" charset="0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331640" y="2301013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spc="600" dirty="0" smtClean="0">
                <a:solidFill>
                  <a:srgbClr val="0070C0"/>
                </a:solidFill>
                <a:latin typeface="Fira Sans Black" pitchFamily="34" charset="0"/>
              </a:rPr>
              <a:t>ЭТАП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95736" y="4767287"/>
            <a:ext cx="4752528" cy="1614042"/>
          </a:xfrm>
          <a:prstGeom prst="roundRect">
            <a:avLst>
              <a:gd name="adj" fmla="val 26501"/>
            </a:avLst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331640" y="4767287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Время: 4 мин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Степень сложности: *</a:t>
            </a:r>
            <a:endParaRPr lang="ru-RU" sz="2400" dirty="0">
              <a:solidFill>
                <a:srgbClr val="0070C0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59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71992" y="188640"/>
            <a:ext cx="8400016" cy="151216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0220" y="1844824"/>
            <a:ext cx="8400016" cy="25202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2500" b="1" i="1" dirty="0" smtClean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2500" b="1" i="1" u="sng" dirty="0" smtClean="0">
                <a:solidFill>
                  <a:srgbClr val="0067B4"/>
                </a:solidFill>
              </a:rPr>
              <a:t>Задача 1</a:t>
            </a:r>
            <a:r>
              <a:rPr lang="ru-RU" sz="2400" b="1" i="1" dirty="0" smtClean="0">
                <a:solidFill>
                  <a:srgbClr val="0067B4"/>
                </a:solidFill>
                <a:sym typeface="Wingdings"/>
              </a:rPr>
              <a:t>.</a:t>
            </a:r>
            <a:r>
              <a:rPr lang="en-US" sz="2500" b="1" dirty="0" smtClean="0">
                <a:solidFill>
                  <a:srgbClr val="0067B4"/>
                </a:solidFill>
              </a:rPr>
              <a:t> </a:t>
            </a:r>
            <a:r>
              <a:rPr lang="ru-RU" sz="2500" b="1" dirty="0" smtClean="0">
                <a:solidFill>
                  <a:srgbClr val="0067B4"/>
                </a:solidFill>
              </a:rPr>
              <a:t>Используя </a:t>
            </a:r>
            <a:r>
              <a:rPr lang="ru-RU" sz="2500" b="1" dirty="0">
                <a:solidFill>
                  <a:srgbClr val="0067B4"/>
                </a:solidFill>
              </a:rPr>
              <a:t>пять двоек и любые знаки </a:t>
            </a:r>
            <a:r>
              <a:rPr lang="ru-RU" sz="2500" b="1" dirty="0" smtClean="0">
                <a:solidFill>
                  <a:srgbClr val="0067B4"/>
                </a:solidFill>
              </a:rPr>
              <a:t>арифметики, </a:t>
            </a:r>
            <a:r>
              <a:rPr lang="ru-RU" sz="2500" b="1" dirty="0">
                <a:solidFill>
                  <a:srgbClr val="0067B4"/>
                </a:solidFill>
              </a:rPr>
              <a:t>соорудите </a:t>
            </a:r>
            <a:r>
              <a:rPr lang="ru-RU" sz="2500" b="1" dirty="0" smtClean="0">
                <a:solidFill>
                  <a:srgbClr val="0067B4"/>
                </a:solidFill>
              </a:rPr>
              <a:t>школьные оценки</a:t>
            </a:r>
            <a:r>
              <a:rPr lang="en-US" sz="2500" b="1" dirty="0" smtClean="0">
                <a:solidFill>
                  <a:srgbClr val="0067B4"/>
                </a:solidFill>
              </a:rPr>
              <a:t> </a:t>
            </a:r>
            <a:r>
              <a:rPr lang="ru-RU" sz="2500" b="1" dirty="0" smtClean="0">
                <a:solidFill>
                  <a:srgbClr val="0067B4"/>
                </a:solidFill>
              </a:rPr>
              <a:t>«4» и «5». </a:t>
            </a:r>
            <a:r>
              <a:rPr lang="ru-RU" sz="2500" b="1" i="1" dirty="0" smtClean="0">
                <a:solidFill>
                  <a:srgbClr val="0067B4"/>
                </a:solidFill>
              </a:rPr>
              <a:t>(1 балл)</a:t>
            </a:r>
            <a:endParaRPr lang="ru-RU" sz="2500" b="1" i="1" dirty="0">
              <a:solidFill>
                <a:srgbClr val="0067B4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71992" y="4509120"/>
            <a:ext cx="8400016" cy="216024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11560" y="25350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i="1" dirty="0" smtClean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2500" b="1" i="1" u="sng" dirty="0" smtClean="0">
                <a:solidFill>
                  <a:srgbClr val="0067B4"/>
                </a:solidFill>
              </a:rPr>
              <a:t>Задача </a:t>
            </a:r>
            <a:r>
              <a:rPr lang="ru-RU" sz="2500" b="1" i="1" u="sng" dirty="0">
                <a:solidFill>
                  <a:srgbClr val="0067B4"/>
                </a:solidFill>
              </a:rPr>
              <a:t>2</a:t>
            </a:r>
            <a:r>
              <a:rPr lang="ru-RU" sz="2500" b="1" dirty="0" smtClean="0">
                <a:solidFill>
                  <a:srgbClr val="0067B4"/>
                </a:solidFill>
              </a:rPr>
              <a:t>. У Мальчика-с-пальчика </a:t>
            </a:r>
            <a:r>
              <a:rPr lang="ru-RU" sz="2500" b="1" dirty="0">
                <a:solidFill>
                  <a:srgbClr val="0067B4"/>
                </a:solidFill>
              </a:rPr>
              <a:t>из сказки Ш. Перро было шесть братьев. Автор сказки почему-то не пожелал сообщить нам, что в действительности в этой семье дровосека у каждого из семи братьев было по семь сестриц. Сколько же всего братьев и сестёр в этой сказочной семье</a:t>
            </a:r>
            <a:r>
              <a:rPr lang="ru-RU" sz="2500" b="1" dirty="0" smtClean="0">
                <a:solidFill>
                  <a:srgbClr val="0067B4"/>
                </a:solidFill>
              </a:rPr>
              <a:t>? </a:t>
            </a:r>
            <a:r>
              <a:rPr lang="ru-RU" sz="2500" b="1" i="1" dirty="0" smtClean="0">
                <a:solidFill>
                  <a:srgbClr val="0067B4"/>
                </a:solidFill>
              </a:rPr>
              <a:t>(1 балл)</a:t>
            </a:r>
            <a:endParaRPr lang="ru-RU" sz="2500" b="1" i="1" dirty="0">
              <a:solidFill>
                <a:srgbClr val="0067B4"/>
              </a:solidFill>
            </a:endParaRPr>
          </a:p>
          <a:p>
            <a:pPr algn="l"/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11560" y="4839295"/>
            <a:ext cx="8081365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i="1" dirty="0" smtClean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2500" b="1" i="1" u="sng" dirty="0" smtClean="0">
                <a:solidFill>
                  <a:srgbClr val="0067B4"/>
                </a:solidFill>
              </a:rPr>
              <a:t>Задача </a:t>
            </a:r>
            <a:r>
              <a:rPr lang="ru-RU" sz="2500" b="1" i="1" u="sng" dirty="0">
                <a:solidFill>
                  <a:srgbClr val="0067B4"/>
                </a:solidFill>
              </a:rPr>
              <a:t>3</a:t>
            </a:r>
            <a:r>
              <a:rPr lang="ru-RU" sz="2500" b="1" dirty="0" smtClean="0">
                <a:solidFill>
                  <a:srgbClr val="0067B4"/>
                </a:solidFill>
              </a:rPr>
              <a:t>. Два </a:t>
            </a:r>
            <a:r>
              <a:rPr lang="ru-RU" sz="2500" b="1" dirty="0">
                <a:solidFill>
                  <a:srgbClr val="0067B4"/>
                </a:solidFill>
              </a:rPr>
              <a:t>человека подошли к реке. У пустынного берега стояла лодка, в которой мог поместиться только один человек. Всё же оба туриста без всякой помощи переправились на этой лодке через реку и продолжили свой путь. Как они это сделали</a:t>
            </a:r>
            <a:r>
              <a:rPr lang="ru-RU" sz="2500" b="1" dirty="0" smtClean="0">
                <a:solidFill>
                  <a:srgbClr val="0067B4"/>
                </a:solidFill>
              </a:rPr>
              <a:t>? </a:t>
            </a:r>
            <a:r>
              <a:rPr lang="ru-RU" sz="2500" b="1" i="1" dirty="0" smtClean="0">
                <a:solidFill>
                  <a:srgbClr val="0067B4"/>
                </a:solidFill>
              </a:rPr>
              <a:t>(1 балл)</a:t>
            </a:r>
            <a:endParaRPr lang="ru-RU" sz="2500" b="1" i="1" dirty="0">
              <a:solidFill>
                <a:srgbClr val="0067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2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5088" y="1268760"/>
            <a:ext cx="7992888" cy="460851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10167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0067B4"/>
                </a:solidFill>
                <a:latin typeface="Fira Sans Black" pitchFamily="34" charset="0"/>
              </a:rPr>
              <a:t>Ответы: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3003091"/>
            <a:ext cx="755637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1)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 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4 = 2*2*2-2*2</a:t>
            </a:r>
            <a:endParaRPr lang="ru-RU" sz="2000" dirty="0">
              <a:solidFill>
                <a:srgbClr val="0067B4"/>
              </a:solidFill>
              <a:latin typeface="Fira Sans Black" pitchFamily="34" charset="0"/>
            </a:endParaRPr>
          </a:p>
          <a:p>
            <a:pPr algn="l"/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5 = 2+2+2-2:2</a:t>
            </a:r>
          </a:p>
          <a:p>
            <a:pPr algn="l"/>
            <a:endParaRPr lang="ru-RU" sz="2000" dirty="0" smtClean="0">
              <a:solidFill>
                <a:srgbClr val="0067B4"/>
              </a:solidFill>
              <a:latin typeface="Fira Sans Black" pitchFamily="34" charset="0"/>
            </a:endParaRPr>
          </a:p>
          <a:p>
            <a:pPr algn="l"/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2)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У каждого из семи братьев одни и те же семь сестёр. Значит, всего братьев и сестёр в этой семье 14 человек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.</a:t>
            </a:r>
          </a:p>
          <a:p>
            <a:pPr algn="l"/>
            <a:endParaRPr lang="ru-RU" sz="2000" dirty="0">
              <a:solidFill>
                <a:srgbClr val="0067B4"/>
              </a:solidFill>
              <a:latin typeface="Fira Sans Black" pitchFamily="34" charset="0"/>
            </a:endParaRPr>
          </a:p>
          <a:p>
            <a:pPr algn="l"/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3)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Двое подошли к разным берегам реки. Поэтому сначала переправился один, а затем в этой же лодке  другой.</a:t>
            </a:r>
            <a:endParaRPr lang="ru-RU" sz="2000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95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947712" y="584684"/>
            <a:ext cx="7248576" cy="3348372"/>
            <a:chOff x="947712" y="1304764"/>
            <a:chExt cx="7248576" cy="334837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947712" y="2527005"/>
              <a:ext cx="7248576" cy="212613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275856" y="1304764"/>
              <a:ext cx="2592288" cy="2933379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221850" y="2445522"/>
              <a:ext cx="2700300" cy="1874103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82758" y="962726"/>
            <a:ext cx="4378484" cy="1470025"/>
          </a:xfrm>
        </p:spPr>
        <p:txBody>
          <a:bodyPr>
            <a:noAutofit/>
          </a:bodyPr>
          <a:lstStyle/>
          <a:p>
            <a:r>
              <a:rPr lang="ru-RU" sz="12000" dirty="0">
                <a:solidFill>
                  <a:srgbClr val="0070C0"/>
                </a:solidFill>
                <a:latin typeface="Fira Sans Black" pitchFamily="34" charset="0"/>
              </a:rPr>
              <a:t>2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1331640" y="2301013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spc="600" dirty="0" smtClean="0">
                <a:solidFill>
                  <a:srgbClr val="0070C0"/>
                </a:solidFill>
                <a:latin typeface="Fira Sans Black" pitchFamily="34" charset="0"/>
              </a:rPr>
              <a:t>ЭТАП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95736" y="4767287"/>
            <a:ext cx="4752528" cy="1614042"/>
          </a:xfrm>
          <a:prstGeom prst="roundRect">
            <a:avLst>
              <a:gd name="adj" fmla="val 26501"/>
            </a:avLst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1331640" y="4767287"/>
            <a:ext cx="648072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Время: 9 мин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70C0"/>
                </a:solidFill>
                <a:latin typeface="Fira Sans Black" pitchFamily="34" charset="0"/>
              </a:rPr>
              <a:t>Степень сложности: **</a:t>
            </a:r>
            <a:endParaRPr lang="ru-RU" sz="2400" dirty="0">
              <a:solidFill>
                <a:srgbClr val="0070C0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9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1196752"/>
            <a:ext cx="7992888" cy="3888432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1022871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Задача 4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93812" y="1700808"/>
            <a:ext cx="7556376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67B4"/>
                </a:solidFill>
              </a:rPr>
              <a:t>Девять котят за 3 дня съедают 27 пакетиков корма.</a:t>
            </a:r>
            <a:br>
              <a:rPr lang="ru-RU" sz="3200" b="1" dirty="0" smtClean="0">
                <a:solidFill>
                  <a:srgbClr val="0067B4"/>
                </a:solidFill>
              </a:rPr>
            </a:br>
            <a:r>
              <a:rPr lang="ru-RU" sz="3200" b="1" dirty="0" smtClean="0">
                <a:solidFill>
                  <a:srgbClr val="0067B4"/>
                </a:solidFill>
              </a:rPr>
              <a:t>Сколько корма нужно пяти котятам на 5 дней? </a:t>
            </a:r>
            <a:r>
              <a:rPr lang="ru-RU" sz="3200" b="1" i="1" dirty="0" smtClean="0">
                <a:solidFill>
                  <a:srgbClr val="0067B4"/>
                </a:solidFill>
              </a:rPr>
              <a:t>(2 балла)</a:t>
            </a:r>
          </a:p>
        </p:txBody>
      </p:sp>
    </p:spTree>
    <p:extLst>
      <p:ext uri="{BB962C8B-B14F-4D97-AF65-F5344CB8AC3E}">
        <p14:creationId xmlns:p14="http://schemas.microsoft.com/office/powerpoint/2010/main" val="40796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1082601"/>
            <a:ext cx="7992888" cy="439248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90872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Задача 5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043608" y="1772816"/>
            <a:ext cx="7056784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67B4"/>
                </a:solidFill>
                <a:latin typeface="+mn-lt"/>
              </a:rPr>
              <a:t>На </a:t>
            </a:r>
            <a:r>
              <a:rPr lang="ru-RU" sz="2800" b="1" dirty="0">
                <a:solidFill>
                  <a:srgbClr val="0067B4"/>
                </a:solidFill>
                <a:latin typeface="+mn-lt"/>
              </a:rPr>
              <a:t>скотном дворе гуляли утки и овцы.</a:t>
            </a:r>
            <a:br>
              <a:rPr lang="ru-RU" sz="2800" b="1" dirty="0">
                <a:solidFill>
                  <a:srgbClr val="0067B4"/>
                </a:solidFill>
                <a:latin typeface="+mn-lt"/>
              </a:rPr>
            </a:br>
            <a:r>
              <a:rPr lang="ru-RU" sz="2800" b="1" dirty="0">
                <a:solidFill>
                  <a:srgbClr val="0067B4"/>
                </a:solidFill>
                <a:latin typeface="+mn-lt"/>
              </a:rPr>
              <a:t>Фермер сосчитал количество голов, их оказалось 30, а затем он сосчитал количество ног, их оказалось 84.</a:t>
            </a:r>
            <a:br>
              <a:rPr lang="ru-RU" sz="2800" b="1" dirty="0">
                <a:solidFill>
                  <a:srgbClr val="0067B4"/>
                </a:solidFill>
                <a:latin typeface="+mn-lt"/>
              </a:rPr>
            </a:br>
            <a:r>
              <a:rPr lang="ru-RU" sz="2800" b="1" dirty="0">
                <a:solidFill>
                  <a:srgbClr val="0067B4"/>
                </a:solidFill>
                <a:latin typeface="+mn-lt"/>
              </a:rPr>
              <a:t>сколько уток и сколько овец было на скотном дворе</a:t>
            </a:r>
            <a:r>
              <a:rPr lang="ru-RU" sz="2800" b="1" dirty="0" smtClean="0">
                <a:solidFill>
                  <a:srgbClr val="0067B4"/>
                </a:solidFill>
                <a:latin typeface="+mn-lt"/>
              </a:rPr>
              <a:t>? </a:t>
            </a:r>
            <a:r>
              <a:rPr lang="ru-RU" sz="2800" b="1" i="1" dirty="0">
                <a:solidFill>
                  <a:srgbClr val="0067B4"/>
                </a:solidFill>
              </a:rPr>
              <a:t>(2 балла)</a:t>
            </a:r>
            <a:endParaRPr lang="ru-RU" sz="2800" b="1" dirty="0" smtClean="0">
              <a:solidFill>
                <a:srgbClr val="0067B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603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476672"/>
            <a:ext cx="7992888" cy="5832647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33265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i="1">
                <a:solidFill>
                  <a:srgbClr val="0067B4"/>
                </a:solidFill>
                <a:sym typeface="Wingdings"/>
              </a:rPr>
              <a:t> </a:t>
            </a:r>
            <a:r>
              <a:rPr lang="ru-RU" sz="3200" i="1" smtClean="0">
                <a:solidFill>
                  <a:srgbClr val="0067B4"/>
                </a:solidFill>
                <a:latin typeface="Fira Sans Black" pitchFamily="34" charset="0"/>
              </a:rPr>
              <a:t>Задача </a:t>
            </a:r>
            <a:r>
              <a:rPr lang="ru-RU" sz="3200" i="1" dirty="0" smtClean="0">
                <a:solidFill>
                  <a:srgbClr val="0067B4"/>
                </a:solidFill>
                <a:latin typeface="Fira Sans Black" pitchFamily="34" charset="0"/>
              </a:rPr>
              <a:t>6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71600" y="1844824"/>
            <a:ext cx="7200800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b="1" dirty="0" smtClean="0">
                <a:solidFill>
                  <a:srgbClr val="0067B4"/>
                </a:solidFill>
                <a:latin typeface="+mn-lt"/>
              </a:rPr>
              <a:t>Садовод </a:t>
            </a:r>
            <a:r>
              <a:rPr lang="ru-RU" sz="2500" b="1" dirty="0">
                <a:solidFill>
                  <a:srgbClr val="0067B4"/>
                </a:solidFill>
                <a:latin typeface="+mn-lt"/>
              </a:rPr>
              <a:t>разложил свой урожай в 3 цветных ящика, стоящих в ряд:</a:t>
            </a:r>
            <a:br>
              <a:rPr lang="ru-RU" sz="2500" b="1" dirty="0">
                <a:solidFill>
                  <a:srgbClr val="0067B4"/>
                </a:solidFill>
                <a:latin typeface="+mn-lt"/>
              </a:rPr>
            </a:br>
            <a:r>
              <a:rPr lang="ru-RU" sz="2500" b="1" dirty="0">
                <a:solidFill>
                  <a:srgbClr val="0067B4"/>
                </a:solidFill>
                <a:latin typeface="+mn-lt"/>
              </a:rPr>
              <a:t>в один - огурцы</a:t>
            </a:r>
            <a:r>
              <a:rPr lang="ru-RU" sz="2500" b="1" dirty="0" smtClean="0">
                <a:solidFill>
                  <a:srgbClr val="0067B4"/>
                </a:solidFill>
                <a:latin typeface="+mn-lt"/>
              </a:rPr>
              <a:t>, </a:t>
            </a:r>
            <a:r>
              <a:rPr lang="ru-RU" sz="2500" b="1" dirty="0">
                <a:solidFill>
                  <a:srgbClr val="0067B4"/>
                </a:solidFill>
                <a:latin typeface="+mn-lt"/>
              </a:rPr>
              <a:t>в другой - помидоры, а в третий – перец таким образом, что:</a:t>
            </a:r>
            <a:br>
              <a:rPr lang="ru-RU" sz="2500" b="1" dirty="0">
                <a:solidFill>
                  <a:srgbClr val="0067B4"/>
                </a:solidFill>
                <a:latin typeface="+mn-lt"/>
              </a:rPr>
            </a:br>
            <a:r>
              <a:rPr lang="ru-RU" sz="2500" b="1" dirty="0">
                <a:solidFill>
                  <a:srgbClr val="0067B4"/>
                </a:solidFill>
                <a:latin typeface="+mn-lt"/>
              </a:rPr>
              <a:t>- красный ящик правее, чем </a:t>
            </a:r>
            <a:r>
              <a:rPr lang="ru-RU" sz="2500" b="1" dirty="0" smtClean="0">
                <a:solidFill>
                  <a:srgbClr val="0067B4"/>
                </a:solidFill>
                <a:latin typeface="+mn-lt"/>
              </a:rPr>
              <a:t>огурцы;</a:t>
            </a:r>
            <a:r>
              <a:rPr lang="ru-RU" sz="2500" b="1" dirty="0">
                <a:solidFill>
                  <a:srgbClr val="0067B4"/>
                </a:solidFill>
                <a:latin typeface="+mn-lt"/>
              </a:rPr>
              <a:t/>
            </a:r>
            <a:br>
              <a:rPr lang="ru-RU" sz="2500" b="1" dirty="0">
                <a:solidFill>
                  <a:srgbClr val="0067B4"/>
                </a:solidFill>
                <a:latin typeface="+mn-lt"/>
              </a:rPr>
            </a:br>
            <a:r>
              <a:rPr lang="ru-RU" sz="2500" b="1" dirty="0">
                <a:solidFill>
                  <a:srgbClr val="0067B4"/>
                </a:solidFill>
                <a:latin typeface="+mn-lt"/>
              </a:rPr>
              <a:t>- перец правее, чем красный ящик.</a:t>
            </a:r>
            <a:br>
              <a:rPr lang="ru-RU" sz="2500" b="1" dirty="0">
                <a:solidFill>
                  <a:srgbClr val="0067B4"/>
                </a:solidFill>
                <a:latin typeface="+mn-lt"/>
              </a:rPr>
            </a:br>
            <a:r>
              <a:rPr lang="ru-RU" sz="2500" b="1" dirty="0">
                <a:solidFill>
                  <a:srgbClr val="0067B4"/>
                </a:solidFill>
                <a:latin typeface="+mn-lt"/>
              </a:rPr>
              <a:t/>
            </a:r>
            <a:br>
              <a:rPr lang="ru-RU" sz="2500" b="1" dirty="0">
                <a:solidFill>
                  <a:srgbClr val="0067B4"/>
                </a:solidFill>
                <a:latin typeface="+mn-lt"/>
              </a:rPr>
            </a:br>
            <a:r>
              <a:rPr lang="ru-RU" sz="2500" b="1" dirty="0">
                <a:solidFill>
                  <a:srgbClr val="0067B4"/>
                </a:solidFill>
                <a:latin typeface="+mn-lt"/>
              </a:rPr>
              <a:t>В ящике какого цвета лежит </a:t>
            </a:r>
            <a:r>
              <a:rPr lang="ru-RU" sz="2500" b="1" dirty="0" smtClean="0">
                <a:solidFill>
                  <a:srgbClr val="0067B4"/>
                </a:solidFill>
                <a:latin typeface="+mn-lt"/>
              </a:rPr>
              <a:t>каждый вид овощей, </a:t>
            </a:r>
            <a:r>
              <a:rPr lang="ru-RU" sz="2500" b="1" dirty="0">
                <a:solidFill>
                  <a:srgbClr val="0067B4"/>
                </a:solidFill>
                <a:latin typeface="+mn-lt"/>
              </a:rPr>
              <a:t>если зелёный ящик стоит левее, чем синий</a:t>
            </a:r>
            <a:r>
              <a:rPr lang="ru-RU" sz="2500" b="1" dirty="0" smtClean="0">
                <a:solidFill>
                  <a:srgbClr val="0067B4"/>
                </a:solidFill>
                <a:latin typeface="+mn-lt"/>
              </a:rPr>
              <a:t>? </a:t>
            </a:r>
            <a:r>
              <a:rPr lang="ru-RU" sz="2500" b="1" i="1" dirty="0">
                <a:solidFill>
                  <a:srgbClr val="0067B4"/>
                </a:solidFill>
              </a:rPr>
              <a:t>(2 балла)</a:t>
            </a:r>
            <a:endParaRPr lang="ru-RU" sz="2500" b="1" dirty="0" smtClean="0">
              <a:solidFill>
                <a:srgbClr val="0067B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05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honoteka.org/uploads/posts/2021-04/1618481523_20-p-detskii-kosmicheskii-fon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179512"/>
            <a:ext cx="12097344" cy="806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3784" y="368660"/>
            <a:ext cx="7992888" cy="6120680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8032" y="4462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2800" i="1" dirty="0" smtClean="0">
                <a:solidFill>
                  <a:srgbClr val="0067B4"/>
                </a:solidFill>
                <a:latin typeface="Fira Sans Black" pitchFamily="34" charset="0"/>
              </a:rPr>
              <a:t>Ответы: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40160" y="1571724"/>
            <a:ext cx="6044208" cy="42335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4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)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1 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9 котят в 1 день - 27 : 3= 9 п.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2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1 котёнок в 1 день - 9 : 9 = 1 п.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3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5 котят в 1 день - 5 * 1 = 5 п.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4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5 котят за 5 дней - 5 * 5 = 25 п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.</a:t>
            </a:r>
          </a:p>
          <a:p>
            <a:pPr algn="l"/>
            <a:endParaRPr lang="ru-RU" sz="2000" dirty="0" smtClean="0">
              <a:solidFill>
                <a:srgbClr val="0067B4"/>
              </a:solidFill>
              <a:latin typeface="Fira Sans Black" pitchFamily="34" charset="0"/>
            </a:endParaRPr>
          </a:p>
          <a:p>
            <a:pPr algn="l"/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5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)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1 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Представьте, что все овцы подняли по две 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ноги вверх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/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2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на земле осталось стоять 30 * 2 = 60 ног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3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подняли вверх 84 - 60 = 24 ноги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4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подняли 24 : 2 = 12 овец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5 шаг: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30 - 12 = 18 уток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</a:t>
            </a:r>
            <a:r>
              <a:rPr lang="ru-RU" sz="2000" i="1" dirty="0" smtClean="0">
                <a:solidFill>
                  <a:srgbClr val="0067B4"/>
                </a:solidFill>
                <a:latin typeface="Fira Sans Black" pitchFamily="34" charset="0"/>
              </a:rPr>
              <a:t>Ответ</a:t>
            </a:r>
            <a:r>
              <a:rPr lang="ru-RU" sz="2000" i="1" dirty="0">
                <a:solidFill>
                  <a:srgbClr val="0067B4"/>
                </a:solidFill>
                <a:latin typeface="Fira Sans Black" pitchFamily="34" charset="0"/>
              </a:rPr>
              <a:t>: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 12 овец и 18 уток.</a:t>
            </a:r>
          </a:p>
          <a:p>
            <a:pPr algn="l"/>
            <a:endParaRPr lang="ru-RU" sz="2000" dirty="0">
              <a:solidFill>
                <a:srgbClr val="0067B4"/>
              </a:solidFill>
              <a:latin typeface="Fira Sans Black" pitchFamily="34" charset="0"/>
            </a:endParaRPr>
          </a:p>
          <a:p>
            <a:pPr algn="l"/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6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)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О</a:t>
            </a: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гурцы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- зелёный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Помидоры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- красный</a:t>
            </a:r>
            <a:b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</a:br>
            <a:r>
              <a:rPr lang="ru-RU" sz="2000" dirty="0" smtClean="0">
                <a:solidFill>
                  <a:srgbClr val="0067B4"/>
                </a:solidFill>
                <a:latin typeface="Fira Sans Black" pitchFamily="34" charset="0"/>
              </a:rPr>
              <a:t>     Перец </a:t>
            </a:r>
            <a:r>
              <a:rPr lang="ru-RU" sz="2000" dirty="0">
                <a:solidFill>
                  <a:srgbClr val="0067B4"/>
                </a:solidFill>
                <a:latin typeface="Fira Sans Black" pitchFamily="34" charset="0"/>
              </a:rPr>
              <a:t>– синий</a:t>
            </a:r>
            <a:endParaRPr lang="ru-RU" sz="2000" dirty="0" smtClean="0">
              <a:solidFill>
                <a:srgbClr val="0067B4"/>
              </a:solidFill>
              <a:latin typeface="Fira Sans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68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974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Cambria Math</vt:lpstr>
      <vt:lpstr>Fira Sans Black</vt:lpstr>
      <vt:lpstr>Wingdings</vt:lpstr>
      <vt:lpstr>Тема Office</vt:lpstr>
      <vt:lpstr>Математическая игра «Битва умов»</vt:lpstr>
      <vt:lpstr>1</vt:lpstr>
      <vt:lpstr> Задача 1. Используя пять двоек и любые знаки арифметики, соорудите школьные оценки «4» и «5». (1 балл)</vt:lpstr>
      <vt:lpstr>Презентация PowerPoint</vt:lpstr>
      <vt:lpstr>2</vt:lpstr>
      <vt:lpstr>Презентация PowerPoint</vt:lpstr>
      <vt:lpstr>Презентация PowerPoint</vt:lpstr>
      <vt:lpstr>Презентация PowerPoint</vt:lpstr>
      <vt:lpstr>Презентация PowerPoint</vt:lpstr>
      <vt:lpstr>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79039</dc:creator>
  <cp:lastModifiedBy>Andrey.Krikunov@evraz.com</cp:lastModifiedBy>
  <cp:revision>41</cp:revision>
  <dcterms:created xsi:type="dcterms:W3CDTF">2022-02-02T10:01:34Z</dcterms:created>
  <dcterms:modified xsi:type="dcterms:W3CDTF">2022-11-09T02:02:04Z</dcterms:modified>
</cp:coreProperties>
</file>