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9"/>
  </p:normalViewPr>
  <p:slideViewPr>
    <p:cSldViewPr snapToGrid="0" snapToObjects="1">
      <p:cViewPr varScale="1">
        <p:scale>
          <a:sx n="106" d="100"/>
          <a:sy n="106" d="100"/>
        </p:scale>
        <p:origin x="180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51717CE2-EFA6-4949-ACD8-89C7A1E21D1A}" type="datetimeFigureOut">
              <a:rPr lang="en-RU" smtClean="0"/>
              <a:t>16.09.2021</a:t>
            </a:fld>
            <a:endParaRPr lang="en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77D73704-260F-F24E-A2C7-9B760A73CCB4}" type="slidenum">
              <a:rPr lang="en-RU" smtClean="0"/>
              <a:t>‹#›</a:t>
            </a:fld>
            <a:endParaRPr lang="en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5658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17CE2-EFA6-4949-ACD8-89C7A1E21D1A}" type="datetimeFigureOut">
              <a:rPr lang="en-RU" smtClean="0"/>
              <a:t>16.09.2021</a:t>
            </a:fld>
            <a:endParaRPr lang="en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73704-260F-F24E-A2C7-9B760A73CCB4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957126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17CE2-EFA6-4949-ACD8-89C7A1E21D1A}" type="datetimeFigureOut">
              <a:rPr lang="en-RU" smtClean="0"/>
              <a:t>16.09.2021</a:t>
            </a:fld>
            <a:endParaRPr lang="en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73704-260F-F24E-A2C7-9B760A73CCB4}" type="slidenum">
              <a:rPr lang="en-RU" smtClean="0"/>
              <a:t>‹#›</a:t>
            </a:fld>
            <a:endParaRPr lang="en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8670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17CE2-EFA6-4949-ACD8-89C7A1E21D1A}" type="datetimeFigureOut">
              <a:rPr lang="en-RU" smtClean="0"/>
              <a:t>16.09.2021</a:t>
            </a:fld>
            <a:endParaRPr lang="en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73704-260F-F24E-A2C7-9B760A73CCB4}" type="slidenum">
              <a:rPr lang="en-RU" smtClean="0"/>
              <a:t>‹#›</a:t>
            </a:fld>
            <a:endParaRPr lang="en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13203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17CE2-EFA6-4949-ACD8-89C7A1E21D1A}" type="datetimeFigureOut">
              <a:rPr lang="en-RU" smtClean="0"/>
              <a:t>16.09.2021</a:t>
            </a:fld>
            <a:endParaRPr lang="en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73704-260F-F24E-A2C7-9B760A73CCB4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6036545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17CE2-EFA6-4949-ACD8-89C7A1E21D1A}" type="datetimeFigureOut">
              <a:rPr lang="en-RU" smtClean="0"/>
              <a:t>16.09.2021</a:t>
            </a:fld>
            <a:endParaRPr lang="en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73704-260F-F24E-A2C7-9B760A73CCB4}" type="slidenum">
              <a:rPr lang="en-RU" smtClean="0"/>
              <a:t>‹#›</a:t>
            </a:fld>
            <a:endParaRPr lang="en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23801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17CE2-EFA6-4949-ACD8-89C7A1E21D1A}" type="datetimeFigureOut">
              <a:rPr lang="en-RU" smtClean="0"/>
              <a:t>16.09.2021</a:t>
            </a:fld>
            <a:endParaRPr lang="en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73704-260F-F24E-A2C7-9B760A73CCB4}" type="slidenum">
              <a:rPr lang="en-RU" smtClean="0"/>
              <a:t>‹#›</a:t>
            </a:fld>
            <a:endParaRPr lang="en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54717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17CE2-EFA6-4949-ACD8-89C7A1E21D1A}" type="datetimeFigureOut">
              <a:rPr lang="en-RU" smtClean="0"/>
              <a:t>16.09.2021</a:t>
            </a:fld>
            <a:endParaRPr lang="en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73704-260F-F24E-A2C7-9B760A73CCB4}" type="slidenum">
              <a:rPr lang="en-RU" smtClean="0"/>
              <a:t>‹#›</a:t>
            </a:fld>
            <a:endParaRPr lang="en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01170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17CE2-EFA6-4949-ACD8-89C7A1E21D1A}" type="datetimeFigureOut">
              <a:rPr lang="en-RU" smtClean="0"/>
              <a:t>16.09.2021</a:t>
            </a:fld>
            <a:endParaRPr lang="en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73704-260F-F24E-A2C7-9B760A73CCB4}" type="slidenum">
              <a:rPr lang="en-RU" smtClean="0"/>
              <a:t>‹#›</a:t>
            </a:fld>
            <a:endParaRPr lang="en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2345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17CE2-EFA6-4949-ACD8-89C7A1E21D1A}" type="datetimeFigureOut">
              <a:rPr lang="en-RU" smtClean="0"/>
              <a:t>16.09.2021</a:t>
            </a:fld>
            <a:endParaRPr lang="en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73704-260F-F24E-A2C7-9B760A73CCB4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637386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17CE2-EFA6-4949-ACD8-89C7A1E21D1A}" type="datetimeFigureOut">
              <a:rPr lang="en-RU" smtClean="0"/>
              <a:t>16.09.2021</a:t>
            </a:fld>
            <a:endParaRPr lang="en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73704-260F-F24E-A2C7-9B760A73CCB4}" type="slidenum">
              <a:rPr lang="en-RU" smtClean="0"/>
              <a:t>‹#›</a:t>
            </a:fld>
            <a:endParaRPr lang="en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4665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17CE2-EFA6-4949-ACD8-89C7A1E21D1A}" type="datetimeFigureOut">
              <a:rPr lang="en-RU" smtClean="0"/>
              <a:t>16.09.2021</a:t>
            </a:fld>
            <a:endParaRPr lang="en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73704-260F-F24E-A2C7-9B760A73CCB4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3741161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17CE2-EFA6-4949-ACD8-89C7A1E21D1A}" type="datetimeFigureOut">
              <a:rPr lang="en-RU" smtClean="0"/>
              <a:t>16.09.2021</a:t>
            </a:fld>
            <a:endParaRPr lang="en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73704-260F-F24E-A2C7-9B760A73CCB4}" type="slidenum">
              <a:rPr lang="en-RU" smtClean="0"/>
              <a:t>‹#›</a:t>
            </a:fld>
            <a:endParaRPr lang="en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036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17CE2-EFA6-4949-ACD8-89C7A1E21D1A}" type="datetimeFigureOut">
              <a:rPr lang="en-RU" smtClean="0"/>
              <a:t>16.09.2021</a:t>
            </a:fld>
            <a:endParaRPr lang="en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73704-260F-F24E-A2C7-9B760A73CCB4}" type="slidenum">
              <a:rPr lang="en-RU" smtClean="0"/>
              <a:t>‹#›</a:t>
            </a:fld>
            <a:endParaRPr lang="en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422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17CE2-EFA6-4949-ACD8-89C7A1E21D1A}" type="datetimeFigureOut">
              <a:rPr lang="en-RU" smtClean="0"/>
              <a:t>16.09.2021</a:t>
            </a:fld>
            <a:endParaRPr lang="en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73704-260F-F24E-A2C7-9B760A73CCB4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974754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17CE2-EFA6-4949-ACD8-89C7A1E21D1A}" type="datetimeFigureOut">
              <a:rPr lang="en-RU" smtClean="0"/>
              <a:t>16.09.2021</a:t>
            </a:fld>
            <a:endParaRPr lang="en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73704-260F-F24E-A2C7-9B760A73CCB4}" type="slidenum">
              <a:rPr lang="en-RU" smtClean="0"/>
              <a:t>‹#›</a:t>
            </a:fld>
            <a:endParaRPr lang="en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632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8221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17CE2-EFA6-4949-ACD8-89C7A1E21D1A}" type="datetimeFigureOut">
              <a:rPr lang="en-RU" smtClean="0"/>
              <a:t>16.09.2021</a:t>
            </a:fld>
            <a:endParaRPr lang="en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73704-260F-F24E-A2C7-9B760A73CCB4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4092262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1717CE2-EFA6-4949-ACD8-89C7A1E21D1A}" type="datetimeFigureOut">
              <a:rPr lang="en-RU" smtClean="0"/>
              <a:t>16.09.2021</a:t>
            </a:fld>
            <a:endParaRPr lang="en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7D73704-260F-F24E-A2C7-9B760A73CCB4}" type="slidenum">
              <a:rPr lang="en-RU" smtClean="0"/>
              <a:t>‹#›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1593670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  <p:sldLayoutId id="214748380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C7E97-E01B-3B4B-9043-B2058DFA30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51304" y="1696454"/>
            <a:ext cx="5441392" cy="3784596"/>
          </a:xfrm>
        </p:spPr>
        <p:txBody>
          <a:bodyPr/>
          <a:lstStyle/>
          <a:p>
            <a:r>
              <a:rPr lang="ru-RU" sz="3200" b="1" dirty="0"/>
              <a:t>М. В. ЛОМОНОСОВ - УЧЕНЫЙ, ПОЭТ, РЕФОРМАТОР РУССКОГО ЛИТЕРАТУРНОГО ЯЗЫКА</a:t>
            </a:r>
            <a:br>
              <a:rPr lang="ru-RU" sz="3200" b="1" dirty="0"/>
            </a:br>
            <a:endParaRPr lang="en-RU" sz="3200" dirty="0"/>
          </a:p>
        </p:txBody>
      </p:sp>
    </p:spTree>
    <p:extLst>
      <p:ext uri="{BB962C8B-B14F-4D97-AF65-F5344CB8AC3E}">
        <p14:creationId xmlns:p14="http://schemas.microsoft.com/office/powerpoint/2010/main" val="3499475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EE843-61A6-2449-8AEA-559D0F763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А. С. Пушкин о Ломоносове:</a:t>
            </a:r>
            <a:endParaRPr lang="en-R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D7D284-DDB1-AD43-853D-EDAEF8F488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4084" y="2497666"/>
            <a:ext cx="7784431" cy="344499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«Соединяя необыкновенную силу воли с необыкновенною силою понятия, Ломоносов обнял все отрасли просвещения. Жажда науки была сильнейшею </a:t>
            </a:r>
            <a:r>
              <a:rPr lang="ru-RU" dirty="0" err="1"/>
              <a:t>страстию</a:t>
            </a:r>
            <a:r>
              <a:rPr lang="ru-RU" dirty="0"/>
              <a:t> сей души, исполненной страстей. Историк, ритор, механик, химик, минералог, художник и стихотворец, он все испытал и все проник; первый углубляется в историю отечества, утверждает правила общественного языка его, дает законы и образцы классического красноречия &lt;...&gt;, дарит художества </a:t>
            </a:r>
            <a:r>
              <a:rPr lang="ru-RU" dirty="0" err="1"/>
              <a:t>мозаическими</a:t>
            </a:r>
            <a:r>
              <a:rPr lang="ru-RU" dirty="0"/>
              <a:t> произведениями и, наконец, открывает нам истинные источники нашего поэтического языка».</a:t>
            </a:r>
            <a:endParaRPr lang="en-RU" dirty="0"/>
          </a:p>
        </p:txBody>
      </p:sp>
    </p:spTree>
    <p:extLst>
      <p:ext uri="{BB962C8B-B14F-4D97-AF65-F5344CB8AC3E}">
        <p14:creationId xmlns:p14="http://schemas.microsoft.com/office/powerpoint/2010/main" val="3462105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A460F-49F7-8D40-8C3E-967C20B26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579" y="831116"/>
            <a:ext cx="7940842" cy="1370663"/>
          </a:xfrm>
        </p:spPr>
        <p:txBody>
          <a:bodyPr>
            <a:noAutofit/>
          </a:bodyPr>
          <a:lstStyle/>
          <a:p>
            <a:r>
              <a:rPr lang="ru-RU" sz="3200" dirty="0"/>
              <a:t>Из письма Ломоносова к Г. Н. Теплову, секретарю академической канцелярии:</a:t>
            </a:r>
            <a:endParaRPr lang="en-RU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807D92-4924-1E47-98AA-D93BA175AB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«Я бы охотно молчал и жил в покое, да боюсь наказания от правосудия и всемогущего промысла, который не лишил меня дарования и прилежания в учении и ныне дозволил случай, дал терпение и благородную </a:t>
            </a:r>
            <a:r>
              <a:rPr lang="ru-RU" dirty="0" err="1"/>
              <a:t>упрямку</a:t>
            </a:r>
            <a:r>
              <a:rPr lang="ru-RU" dirty="0"/>
              <a:t> и смелость к преодолению всех препятствий к распространению наук в отечестве, что мне всего в жизни моей дороже... Что ж до меня надлежит, то я к сему себя посвятил, чтобы до гроба моего с неприятелями наук Российских бороться, как уже борюсь 20 лет; стоял за них с молода, на старость не покину».</a:t>
            </a:r>
            <a:endParaRPr lang="en-RU" dirty="0"/>
          </a:p>
        </p:txBody>
      </p:sp>
    </p:spTree>
    <p:extLst>
      <p:ext uri="{BB962C8B-B14F-4D97-AF65-F5344CB8AC3E}">
        <p14:creationId xmlns:p14="http://schemas.microsoft.com/office/powerpoint/2010/main" val="1734954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85DD9-2714-5F4D-9130-93A2AF9E85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Из заметки, найденной среди бумаг Ломоносова после его смерти:</a:t>
            </a:r>
            <a:endParaRPr lang="en-R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D415C6-D2BE-AF4F-A9FC-DE8C185C36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«...за то терплю, что стараюсь защитить труд Петра Великого, чтобы научились Россияне, чтобы показали свое достоинство... Я не тужу о смерти; пожил, потерпел и знаю, что обо мне дети отечества пожалеют».</a:t>
            </a:r>
            <a:endParaRPr lang="en-RU" dirty="0"/>
          </a:p>
        </p:txBody>
      </p:sp>
    </p:spTree>
    <p:extLst>
      <p:ext uri="{BB962C8B-B14F-4D97-AF65-F5344CB8AC3E}">
        <p14:creationId xmlns:p14="http://schemas.microsoft.com/office/powerpoint/2010/main" val="50655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E0A22AA-3146-EA48-9D53-65E517B2239C}"/>
              </a:ext>
            </a:extLst>
          </p:cNvPr>
          <p:cNvSpPr/>
          <p:nvPr/>
        </p:nvSpPr>
        <p:spPr>
          <a:xfrm>
            <a:off x="505327" y="854021"/>
            <a:ext cx="457199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 О ЛЮБВИ</a:t>
            </a:r>
          </a:p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…Любовь, пришел к моим дверям,</a:t>
            </a:r>
          </a:p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Громко стал у них стучаться.</a:t>
            </a:r>
          </a:p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«Кто стучит там? — закричал я. —</a:t>
            </a:r>
          </a:p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И сну моему мешает?»</a:t>
            </a:r>
          </a:p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«Отвори, — Любовь сказал мне, —</a:t>
            </a:r>
          </a:p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Младенец я </a:t>
            </a:r>
            <a:r>
              <a:rPr lang="ru-RU" dirty="0" err="1">
                <a:solidFill>
                  <a:srgbClr val="3B3B3B"/>
                </a:solidFill>
                <a:latin typeface="Verdana" panose="020B0604030504040204" pitchFamily="34" charset="0"/>
              </a:rPr>
              <a:t>есьм</a:t>
            </a:r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; не бойся,</a:t>
            </a:r>
          </a:p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Весь </a:t>
            </a:r>
            <a:r>
              <a:rPr lang="ru-RU" dirty="0" err="1">
                <a:solidFill>
                  <a:srgbClr val="3B3B3B"/>
                </a:solidFill>
                <a:latin typeface="Verdana" panose="020B0604030504040204" pitchFamily="34" charset="0"/>
              </a:rPr>
              <a:t>обмокл</a:t>
            </a:r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 в безлунной ночи,</a:t>
            </a:r>
          </a:p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С пути, бедной, заблудился».</a:t>
            </a:r>
          </a:p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Сжалился я, то услышав,</a:t>
            </a:r>
          </a:p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И, свечу тотчас зажегши,</a:t>
            </a:r>
          </a:p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Отворил; я вижу, правда,</a:t>
            </a:r>
          </a:p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Крылата младенца с луком</a:t>
            </a:r>
          </a:p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И с </a:t>
            </a:r>
            <a:r>
              <a:rPr lang="ru-RU" dirty="0" err="1">
                <a:solidFill>
                  <a:srgbClr val="3B3B3B"/>
                </a:solidFill>
                <a:latin typeface="Verdana" panose="020B0604030504040204" pitchFamily="34" charset="0"/>
              </a:rPr>
              <a:t>тулом</a:t>
            </a:r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 стрел за плечами...</a:t>
            </a:r>
          </a:p>
          <a:p>
            <a:endParaRPr lang="ru-RU" dirty="0">
              <a:solidFill>
                <a:srgbClr val="3B3B3B"/>
              </a:solidFill>
              <a:latin typeface="Verdana" panose="020B0604030504040204" pitchFamily="34" charset="0"/>
            </a:endParaRPr>
          </a:p>
          <a:p>
            <a:r>
              <a:rPr lang="ru-RU" i="1" dirty="0">
                <a:solidFill>
                  <a:srgbClr val="3B3B3B"/>
                </a:solidFill>
                <a:latin typeface="Verdana" panose="020B0604030504040204" pitchFamily="34" charset="0"/>
              </a:rPr>
              <a:t>                                 А. Кантемир</a:t>
            </a:r>
            <a:endParaRPr lang="ru-RU" b="0" i="0" dirty="0">
              <a:solidFill>
                <a:srgbClr val="3B3B3B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E9E5335-46BF-C24C-A3E6-73030DFB3A63}"/>
              </a:ext>
            </a:extLst>
          </p:cNvPr>
          <p:cNvSpPr/>
          <p:nvPr/>
        </p:nvSpPr>
        <p:spPr>
          <a:xfrm>
            <a:off x="5125450" y="612844"/>
            <a:ext cx="368166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…Внезапно постучался</a:t>
            </a:r>
          </a:p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У двери Купидон,</a:t>
            </a:r>
          </a:p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Приятный перервался</a:t>
            </a:r>
          </a:p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В начале самом сон.</a:t>
            </a:r>
          </a:p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«Кто так стучится смело?» —</a:t>
            </a:r>
          </a:p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Со гневом я вскричал.</a:t>
            </a:r>
          </a:p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«Согрей обмерзло тело, —</a:t>
            </a:r>
          </a:p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Сквозь дверь он отвечал. —</a:t>
            </a:r>
          </a:p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Чего ты устрашился?</a:t>
            </a:r>
          </a:p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Я — мальчик, чуть дышу,</a:t>
            </a:r>
          </a:p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Я ночью заблудился,</a:t>
            </a:r>
          </a:p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Обмок и весь дрожу».</a:t>
            </a:r>
          </a:p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Тогда мне жалко стало,</a:t>
            </a:r>
          </a:p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Я свечку засветил,</a:t>
            </a:r>
          </a:p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Не медливши нимало</a:t>
            </a:r>
          </a:p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К себе его пустил.</a:t>
            </a:r>
          </a:p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Увидел, что крылами</a:t>
            </a:r>
          </a:p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Он машет за спиной,</a:t>
            </a:r>
          </a:p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Колчан набит стрелами,</a:t>
            </a:r>
          </a:p>
          <a:p>
            <a:r>
              <a:rPr lang="ru-RU" dirty="0">
                <a:solidFill>
                  <a:srgbClr val="3B3B3B"/>
                </a:solidFill>
                <a:latin typeface="Verdana" panose="020B0604030504040204" pitchFamily="34" charset="0"/>
              </a:rPr>
              <a:t>Лук стянут тетивой...</a:t>
            </a:r>
            <a:endParaRPr lang="ru-RU" b="0" i="0" dirty="0">
              <a:solidFill>
                <a:srgbClr val="3B3B3B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019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BEFDB6-1D1C-3C49-A8C3-633AB7A10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Ода</a:t>
            </a:r>
            <a:endParaRPr lang="en-R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73E3BE-7050-EB4C-B3D8-EB00C2B806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i="1" dirty="0"/>
              <a:t>Ода </a:t>
            </a:r>
            <a:r>
              <a:rPr lang="ru-RU" dirty="0"/>
              <a:t>— стихотворное лирическое произведение, в котором поэт торжественным, величавым языком («высоким штилем») выражал чувства восхищения, восторга перед каким-либо значительным событием, выдающимся человеком или необыкновенным явлением природы </a:t>
            </a:r>
            <a:r>
              <a:rPr lang="ru-RU" i="1" dirty="0"/>
              <a:t>(запись в тетрадь).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Правила, которым следовали западноевропейские поэты-</a:t>
            </a:r>
            <a:r>
              <a:rPr lang="ru-RU" dirty="0" err="1"/>
              <a:t>одописцы</a:t>
            </a:r>
            <a:r>
              <a:rPr lang="ru-RU" dirty="0"/>
              <a:t> Х</a:t>
            </a:r>
            <a:r>
              <a:rPr lang="en-GB" dirty="0"/>
              <a:t>VII </a:t>
            </a:r>
            <a:r>
              <a:rPr lang="ru-RU" dirty="0"/>
              <a:t>в., требовали:</a:t>
            </a:r>
          </a:p>
          <a:p>
            <a:r>
              <a:rPr lang="ru-RU" dirty="0"/>
              <a:t>а) чтобы ода посвящалась только важным предметам;</a:t>
            </a:r>
          </a:p>
          <a:p>
            <a:r>
              <a:rPr lang="ru-RU" dirty="0"/>
              <a:t>б) чтобы она выражала восторженное чувство ее создателя;</a:t>
            </a:r>
          </a:p>
          <a:p>
            <a:r>
              <a:rPr lang="ru-RU" dirty="0"/>
              <a:t>в) чтобы в построении оды царил «лирический беспорядок», передающий взволнованность автора, и в то же время сохранялись обязательные части: приступ, изложение, заключение;</a:t>
            </a:r>
          </a:p>
          <a:p>
            <a:r>
              <a:rPr lang="ru-RU" dirty="0"/>
              <a:t>г) чтобы язык ее был украшен именами греческих и римских богов и героев, словами «пою», «лира» и т. п.</a:t>
            </a:r>
          </a:p>
          <a:p>
            <a:pPr marL="0" indent="0">
              <a:buNone/>
            </a:pPr>
            <a:endParaRPr lang="en-RU" dirty="0"/>
          </a:p>
        </p:txBody>
      </p:sp>
    </p:spTree>
    <p:extLst>
      <p:ext uri="{BB962C8B-B14F-4D97-AF65-F5344CB8AC3E}">
        <p14:creationId xmlns:p14="http://schemas.microsoft.com/office/powerpoint/2010/main" val="1577992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9EEB8-5809-D64C-86FF-FCD011071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«ОДА НА ДЕНЬ ВОСШЕСТВИЯ...» </a:t>
            </a:r>
            <a:endParaRPr lang="en-R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4D7EB1-B736-7642-BA90-BFF123D942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Картины мирной жизни;</a:t>
            </a:r>
          </a:p>
          <a:p>
            <a:r>
              <a:rPr lang="ru-RU" dirty="0"/>
              <a:t>восхваление Елизаветы;</a:t>
            </a:r>
          </a:p>
          <a:p>
            <a:r>
              <a:rPr lang="ru-RU" dirty="0"/>
              <a:t>гимн Петру;</a:t>
            </a:r>
          </a:p>
          <a:p>
            <a:r>
              <a:rPr lang="ru-RU" dirty="0"/>
              <a:t>описание безграничных просторов и богатств России;</a:t>
            </a:r>
          </a:p>
          <a:p>
            <a:r>
              <a:rPr lang="ru-RU" dirty="0"/>
              <a:t>призыв к молодежи овладевать науками.</a:t>
            </a:r>
          </a:p>
          <a:p>
            <a:pPr marL="0" indent="0">
              <a:buNone/>
            </a:pPr>
            <a:endParaRPr lang="en-RU" dirty="0"/>
          </a:p>
        </p:txBody>
      </p:sp>
    </p:spTree>
    <p:extLst>
      <p:ext uri="{BB962C8B-B14F-4D97-AF65-F5344CB8AC3E}">
        <p14:creationId xmlns:p14="http://schemas.microsoft.com/office/powerpoint/2010/main" val="19080935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4C722-63B3-D54B-A720-2AB619C54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 «Оды…»</a:t>
            </a:r>
            <a:endParaRPr lang="en-RU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D2454C-3BE2-1549-9099-9709A31A2B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2632" y="2508761"/>
            <a:ext cx="6798736" cy="344499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1) Вступление. Мир — основа блага государства.</a:t>
            </a:r>
          </a:p>
          <a:p>
            <a:pPr marL="0" indent="0">
              <a:buNone/>
            </a:pPr>
            <a:r>
              <a:rPr lang="ru-RU" dirty="0"/>
              <a:t>2) Главная часть. Величие России, ее процветание:</a:t>
            </a:r>
          </a:p>
          <a:p>
            <a:pPr marL="0" indent="0">
              <a:buNone/>
            </a:pPr>
            <a:r>
              <a:rPr lang="ru-RU" dirty="0"/>
              <a:t>	а) хвала щедротам Елизаветы;</a:t>
            </a:r>
          </a:p>
          <a:p>
            <a:pPr marL="0" indent="0">
              <a:buNone/>
            </a:pPr>
            <a:r>
              <a:rPr lang="ru-RU" dirty="0"/>
              <a:t>	б) заслуги Петра </a:t>
            </a:r>
            <a:r>
              <a:rPr lang="en-GB" dirty="0"/>
              <a:t>I </a:t>
            </a:r>
            <a:r>
              <a:rPr lang="ru-RU" dirty="0"/>
              <a:t>перед народом России;</a:t>
            </a:r>
          </a:p>
          <a:p>
            <a:pPr marL="0" indent="0">
              <a:buNone/>
            </a:pPr>
            <a:r>
              <a:rPr lang="ru-RU" dirty="0"/>
              <a:t>	в) богатства, красота России;</a:t>
            </a:r>
          </a:p>
          <a:p>
            <a:pPr marL="0" indent="0">
              <a:buNone/>
            </a:pPr>
            <a:r>
              <a:rPr lang="ru-RU" dirty="0"/>
              <a:t>	г) призыв к молодежи овладевать науками;</a:t>
            </a:r>
          </a:p>
          <a:p>
            <a:pPr marL="0" indent="0">
              <a:buNone/>
            </a:pPr>
            <a:r>
              <a:rPr lang="ru-RU" dirty="0"/>
              <a:t>	д) наука и ее роль в российском обществе.</a:t>
            </a:r>
          </a:p>
          <a:p>
            <a:pPr marL="0" indent="0">
              <a:buNone/>
            </a:pPr>
            <a:r>
              <a:rPr lang="ru-RU" dirty="0"/>
              <a:t>3) Заключение. Благодарность монархине за деяния на благо России.</a:t>
            </a:r>
          </a:p>
          <a:p>
            <a:pPr marL="0" indent="0">
              <a:buNone/>
            </a:pPr>
            <a:endParaRPr lang="en-RU" dirty="0"/>
          </a:p>
        </p:txBody>
      </p:sp>
    </p:spTree>
    <p:extLst>
      <p:ext uri="{BB962C8B-B14F-4D97-AF65-F5344CB8AC3E}">
        <p14:creationId xmlns:p14="http://schemas.microsoft.com/office/powerpoint/2010/main" val="15185716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4"/>
      </a:accent6>
      <a:hlink>
        <a:srgbClr val="BB7826"/>
      </a:hlink>
      <a:folHlink>
        <a:srgbClr val="CF9C5F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{340DB395-3495-2841-A8FF-73934F87A8D9}tf10001064</Template>
  <TotalTime>14</TotalTime>
  <Words>694</Words>
  <Application>Microsoft Macintosh PowerPoint</Application>
  <PresentationFormat>On-screen Show (4:3)</PresentationFormat>
  <Paragraphs>65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Garamond</vt:lpstr>
      <vt:lpstr>Verdana</vt:lpstr>
      <vt:lpstr>Organic</vt:lpstr>
      <vt:lpstr>М. В. ЛОМОНОСОВ - УЧЕНЫЙ, ПОЭТ, РЕФОРМАТОР РУССКОГО ЛИТЕРАТУРНОГО ЯЗЫКА </vt:lpstr>
      <vt:lpstr>А. С. Пушкин о Ломоносове:</vt:lpstr>
      <vt:lpstr>Из письма Ломоносова к Г. Н. Теплову, секретарю академической канцелярии:</vt:lpstr>
      <vt:lpstr>Из заметки, найденной среди бумаг Ломоносова после его смерти:</vt:lpstr>
      <vt:lpstr>PowerPoint Presentation</vt:lpstr>
      <vt:lpstr>Ода</vt:lpstr>
      <vt:lpstr>«ОДА НА ДЕНЬ ВОСШЕСТВИЯ...» </vt:lpstr>
      <vt:lpstr>План «Оды…»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М. В. ЛОМОНОСОВ - УЧЕНЫЙ, ПОЭТ, РЕФОРМАТОР РУССКОГО ЛИТЕРАТУРНОГО ЯЗЫКА </dc:title>
  <dc:creator>Aleksandra</dc:creator>
  <cp:lastModifiedBy>Aleksandra</cp:lastModifiedBy>
  <cp:revision>4</cp:revision>
  <dcterms:created xsi:type="dcterms:W3CDTF">2021-09-14T17:09:38Z</dcterms:created>
  <dcterms:modified xsi:type="dcterms:W3CDTF">2021-09-16T04:01:59Z</dcterms:modified>
</cp:coreProperties>
</file>