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00" r:id="rId2"/>
    <p:sldId id="301" r:id="rId3"/>
    <p:sldId id="302" r:id="rId4"/>
    <p:sldId id="303" r:id="rId5"/>
    <p:sldId id="281" r:id="rId6"/>
    <p:sldId id="265" r:id="rId7"/>
    <p:sldId id="285" r:id="rId8"/>
    <p:sldId id="280" r:id="rId9"/>
    <p:sldId id="296" r:id="rId10"/>
    <p:sldId id="304" r:id="rId11"/>
    <p:sldId id="29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7C8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01D2B-E18D-4D8D-94B4-78C1A513798D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ECCCE-CC55-4D31-BAC7-365EAD3B05C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1348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D6777-DB3D-4467-AD0E-36ADC8DD485D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8A59E1-5772-4BA0-913B-EB86FAAE44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5287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F30DF56-AD94-4F83-8207-0DBF8BF21B10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fld id="{56800B7B-AF87-4B5D-8201-FE28C08669C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5952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8A93F-7F7F-492A-8823-49EF437B32FE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E0D3BA"/>
                </a:solidFill>
              </a:defRPr>
            </a:lvl1pPr>
          </a:lstStyle>
          <a:p>
            <a:fld id="{C82EE19F-EC03-4C28-AA58-6C5C27BEC2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83934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58EE9-DB09-486A-A5C5-E8B76E5D6CBE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7756F-4BDB-4057-987F-CFAA094D9FD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8323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1CBA6-03DD-4DDC-A928-15197A57EBC0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6F9A0-8B2C-41C0-8601-410C6FF374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1152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D837A-AD80-4082-8379-F80CFBBB24EE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016036-F849-42AE-862A-F2D40CC9D10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762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54C9B-E6FC-41DF-86D7-AF1243986C88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E5EC2-A2DC-432A-8600-4BBBEB07EC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1444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66675-B100-47ED-A8A5-566BFB0F086D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F0A317-E3B9-4174-B000-E02EDE7E12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8389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D7E0C-BAEE-40D1-B103-267D99EB3F75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1D07B22A-7635-4124-83CF-762F89ADD6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3651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E4155-7FBF-467F-96EE-5FD99B161C88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392F75-2942-4743-A6C0-7DE619A787F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822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3D0CF8F-58D0-4F6F-AE8A-2010E1B71D53}" type="datetimeFigureOut">
              <a:rPr lang="ru-RU"/>
              <a:pPr>
                <a:defRPr/>
              </a:pPr>
              <a:t>27.11.2022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15A51"/>
                </a:solidFill>
                <a:latin typeface="Constantia" panose="02030602050306030303" pitchFamily="18" charset="0"/>
              </a:defRPr>
            </a:lvl1pPr>
          </a:lstStyle>
          <a:p>
            <a:fld id="{2029AC0B-7AD1-4D0B-B269-4B75AF50F6C1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5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6" r:id="rId8"/>
    <p:sldLayoutId id="2147483682" r:id="rId9"/>
    <p:sldLayoutId id="2147483683" r:id="rId10"/>
    <p:sldLayoutId id="21474836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A5AB81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A5AB81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D8B25C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artshop-rus.com/datas/goods/matreshki.45/semenovskaya_matreshka.94/matryoshka_semyonovsakaya_10_mest_1_440x450.jpg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004.radikal.ru/i205/1001/6e/f9bc7cbb1082.jpg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subTitle" idx="1"/>
          </p:nvPr>
        </p:nvSpPr>
        <p:spPr>
          <a:xfrm>
            <a:off x="2483098" y="2060848"/>
            <a:ext cx="6121350" cy="1944489"/>
          </a:xfrm>
        </p:spPr>
        <p:txBody>
          <a:bodyPr/>
          <a:lstStyle/>
          <a:p>
            <a:r>
              <a:rPr lang="ru-RU" altLang="ru-RU" sz="4000" b="1" i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проект «Народные промыслы России»</a:t>
            </a:r>
          </a:p>
        </p:txBody>
      </p:sp>
      <p:pic>
        <p:nvPicPr>
          <p:cNvPr id="40964" name="Picture 4" descr="1fd571e06360fa068f9d87b8b0d47b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96975"/>
            <a:ext cx="1860550" cy="517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9792" y="692696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b="1" dirty="0"/>
              <a:t>Березовское муниципальное автономное дошкольное образовательное учреждение «Детский сад № 23 «Золотой ключик»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43808" y="5229200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Подготовил: воспитатель Перевала Екатерина Валерьевна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996952"/>
            <a:ext cx="5328592" cy="25922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1484784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этап. Заключительный.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детских творческих работ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«Золотая Хохлома».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595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8" name="Rectangle 10"/>
          <p:cNvSpPr>
            <a:spLocks noGrp="1"/>
          </p:cNvSpPr>
          <p:nvPr>
            <p:ph type="title"/>
          </p:nvPr>
        </p:nvSpPr>
        <p:spPr>
          <a:xfrm>
            <a:off x="468313" y="1773238"/>
            <a:ext cx="8229600" cy="1727200"/>
          </a:xfrm>
        </p:spPr>
        <p:txBody>
          <a:bodyPr/>
          <a:lstStyle/>
          <a:p>
            <a:pPr algn="ctr"/>
            <a:r>
              <a:rPr lang="ru-RU" altLang="ru-RU" sz="4800" b="1" smtClean="0">
                <a:solidFill>
                  <a:srgbClr val="FF3300"/>
                </a:solidFill>
                <a:latin typeface="Arial" panose="020B0604020202020204" pitchFamily="34" charset="0"/>
              </a:rPr>
              <a:t>Спасибо за внимание!</a:t>
            </a:r>
            <a:br>
              <a:rPr lang="ru-RU" altLang="ru-RU" sz="4800" b="1" smtClean="0">
                <a:solidFill>
                  <a:srgbClr val="FF3300"/>
                </a:solidFill>
                <a:latin typeface="Arial" panose="020B0604020202020204" pitchFamily="34" charset="0"/>
              </a:rPr>
            </a:br>
            <a:endParaRPr lang="ru-RU" altLang="ru-RU" sz="4800" b="1" smtClean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pic>
        <p:nvPicPr>
          <p:cNvPr id="37896" name="Picture 8" descr="bb90fe1433f5e5ed733e32d58121c39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860800"/>
            <a:ext cx="8064500" cy="2065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24744"/>
            <a:ext cx="62646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– познавательный, творческий.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Сроки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краткосрочный 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(03.10.2022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15.10.2022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старшей группы, воспитатель, родители.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566" y="3645024"/>
            <a:ext cx="1985722" cy="258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079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060848"/>
            <a:ext cx="64807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 наше время мало внимания уделяется знакомству детей с различными видами декоративно – прикладного искусства, народными промыслами и народными традициями.</a:t>
            </a:r>
          </a:p>
        </p:txBody>
      </p:sp>
      <p:pic>
        <p:nvPicPr>
          <p:cNvPr id="3" name="Picture 2" descr="Картинка 13 из 75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2702074" cy="2456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1406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340768"/>
            <a:ext cx="7416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обобщать знания детей о декоративно - прикладном искусстве;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 детей познавательный интерес к русскому народному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Picture 6" descr="Картинка 3 из 1546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329" y="3573016"/>
            <a:ext cx="3169047" cy="2586317"/>
          </a:xfrm>
          <a:prstGeom prst="rect">
            <a:avLst/>
          </a:prstGeom>
          <a:noFill/>
          <a:ln w="31750" cmpd="thickThin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1525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124744"/>
            <a:ext cx="784887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Задачи:</a:t>
            </a:r>
            <a:endParaRPr lang="ru-RU" dirty="0"/>
          </a:p>
          <a:p>
            <a:r>
              <a:rPr lang="ru-RU" i="1" dirty="0"/>
              <a:t>Образовательные:</a:t>
            </a:r>
            <a:endParaRPr lang="ru-RU" dirty="0"/>
          </a:p>
          <a:p>
            <a:r>
              <a:rPr lang="ru-RU" dirty="0"/>
              <a:t>- продолжать знакомство с русскими народными промыслами </a:t>
            </a:r>
            <a:r>
              <a:rPr lang="ru-RU" dirty="0" smtClean="0"/>
              <a:t>(дымковской, хохломской);</a:t>
            </a:r>
            <a:endParaRPr lang="ru-RU" dirty="0"/>
          </a:p>
          <a:p>
            <a:r>
              <a:rPr lang="ru-RU" dirty="0"/>
              <a:t>- вызвать интерес у детей к народному творчеству;</a:t>
            </a:r>
          </a:p>
          <a:p>
            <a:r>
              <a:rPr lang="ru-RU" dirty="0" smtClean="0"/>
              <a:t>- </a:t>
            </a:r>
            <a:r>
              <a:rPr lang="ru-RU" dirty="0"/>
              <a:t>учить детей оригинально составлять узоры по мотивам народных росписей;</a:t>
            </a:r>
          </a:p>
          <a:p>
            <a:r>
              <a:rPr lang="ru-RU" dirty="0"/>
              <a:t>- научить детей ориентироваться в различных видах росписи.</a:t>
            </a:r>
          </a:p>
          <a:p>
            <a:r>
              <a:rPr lang="ru-RU" i="1" dirty="0"/>
              <a:t>Воспитательные:</a:t>
            </a:r>
            <a:endParaRPr lang="ru-RU" dirty="0"/>
          </a:p>
          <a:p>
            <a:r>
              <a:rPr lang="ru-RU" dirty="0"/>
              <a:t>- воспитывать у детей любовь к русскому прикладному искусству;</a:t>
            </a:r>
          </a:p>
          <a:p>
            <a:r>
              <a:rPr lang="ru-RU" dirty="0"/>
              <a:t>- воспитывать любовь к народному творчеству;</a:t>
            </a:r>
          </a:p>
          <a:p>
            <a:r>
              <a:rPr lang="ru-RU" dirty="0" smtClean="0"/>
              <a:t>- </a:t>
            </a:r>
            <a:r>
              <a:rPr lang="ru-RU" dirty="0"/>
              <a:t>воспитывать эстетические и этические чувства, любознательность.</a:t>
            </a:r>
          </a:p>
          <a:p>
            <a:r>
              <a:rPr lang="ru-RU" i="1" dirty="0"/>
              <a:t>Развивающие:</a:t>
            </a:r>
            <a:endParaRPr lang="ru-RU" dirty="0"/>
          </a:p>
          <a:p>
            <a:r>
              <a:rPr lang="ru-RU" dirty="0"/>
              <a:t>- развивать познавательную активность детей;</a:t>
            </a:r>
          </a:p>
          <a:p>
            <a:r>
              <a:rPr lang="ru-RU" dirty="0"/>
              <a:t>- развивать чувство цвета, композиционные умения;</a:t>
            </a:r>
          </a:p>
          <a:p>
            <a:r>
              <a:rPr lang="ru-RU" dirty="0"/>
              <a:t>- развивать внимание, мышление, творческое </a:t>
            </a:r>
            <a:r>
              <a:rPr lang="ru-RU" dirty="0" smtClean="0"/>
              <a:t>воображение.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1628800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Планируемые результаты проекта:</a:t>
            </a:r>
            <a:endParaRPr lang="ru-RU" dirty="0"/>
          </a:p>
          <a:p>
            <a:r>
              <a:rPr lang="ru-RU" dirty="0"/>
              <a:t>- знание детьми различных видов декоративно-прикладного искусства: </a:t>
            </a:r>
            <a:r>
              <a:rPr lang="ru-RU" dirty="0" smtClean="0"/>
              <a:t>дымковской, хохломской;</a:t>
            </a:r>
            <a:endParaRPr lang="ru-RU" dirty="0"/>
          </a:p>
          <a:p>
            <a:r>
              <a:rPr lang="ru-RU" dirty="0"/>
              <a:t>- умение детей ориентироваться в различных видах росписи;</a:t>
            </a:r>
          </a:p>
          <a:p>
            <a:r>
              <a:rPr lang="ru-RU" dirty="0"/>
              <a:t>- умение детьми составлять узоры по мотивам народных росписей.</a:t>
            </a:r>
          </a:p>
          <a:p>
            <a:endParaRPr lang="ru-RU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915187"/>
            <a:ext cx="2232496" cy="2504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196752"/>
            <a:ext cx="705678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этап. Подготовительный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работа: разработка проекта.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Донесение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участников проекта важность данной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методической, научно – популярной и художественной литературы, иллюстрационного материала по данной теме.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 художественной литературы.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наглядного материала, игрушек, раскрасок на тему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«Дымковская роспись», «Хохломская роспись».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Обдумывание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124744"/>
            <a:ext cx="79208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2 этап. Реализация.</a:t>
            </a:r>
            <a:endParaRPr lang="ru-RU" dirty="0"/>
          </a:p>
          <a:p>
            <a:pPr>
              <a:buFontTx/>
              <a:buChar char="•"/>
            </a:pPr>
            <a:r>
              <a:rPr lang="ru-RU" altLang="ru-RU" dirty="0">
                <a:latin typeface="Times New Roman" panose="02020603050405020304" pitchFamily="18" charset="0"/>
              </a:rPr>
              <a:t>Выполнение </a:t>
            </a:r>
            <a:r>
              <a:rPr lang="ru-RU" altLang="ru-RU" dirty="0" err="1">
                <a:latin typeface="Times New Roman" panose="02020603050405020304" pitchFamily="18" charset="0"/>
              </a:rPr>
              <a:t>проектно</a:t>
            </a:r>
            <a:r>
              <a:rPr lang="ru-RU" altLang="ru-RU" dirty="0">
                <a:latin typeface="Times New Roman" panose="02020603050405020304" pitchFamily="18" charset="0"/>
              </a:rPr>
              <a:t> </a:t>
            </a:r>
            <a:r>
              <a:rPr lang="ru-RU" altLang="ru-RU" dirty="0"/>
              <a:t>–</a:t>
            </a:r>
            <a:r>
              <a:rPr lang="ru-RU" altLang="ru-RU" dirty="0">
                <a:latin typeface="Times New Roman" panose="02020603050405020304" pitchFamily="18" charset="0"/>
              </a:rPr>
              <a:t> тематического плана.</a:t>
            </a:r>
            <a:endParaRPr lang="ru-RU" altLang="ru-RU" sz="900" dirty="0"/>
          </a:p>
          <a:p>
            <a:pPr>
              <a:buFontTx/>
              <a:buChar char="•"/>
            </a:pPr>
            <a:r>
              <a:rPr lang="ru-RU" altLang="ru-RU" dirty="0">
                <a:latin typeface="Times New Roman" panose="02020603050405020304" pitchFamily="18" charset="0"/>
              </a:rPr>
              <a:t>Консультация  для родителей </a:t>
            </a:r>
            <a:r>
              <a:rPr lang="ru-RU" altLang="ru-RU" dirty="0" smtClean="0"/>
              <a:t>«</a:t>
            </a:r>
            <a:r>
              <a:rPr lang="ru-RU" altLang="ru-RU" dirty="0" smtClean="0">
                <a:latin typeface="Times New Roman" panose="02020603050405020304" pitchFamily="18" charset="0"/>
              </a:rPr>
              <a:t>Народные промыслы</a:t>
            </a:r>
            <a:r>
              <a:rPr lang="ru-RU" altLang="ru-RU" dirty="0" smtClean="0"/>
              <a:t>»</a:t>
            </a:r>
            <a:r>
              <a:rPr lang="ru-RU" altLang="ru-RU" dirty="0" smtClean="0">
                <a:latin typeface="Times New Roman" panose="02020603050405020304" pitchFamily="18" charset="0"/>
              </a:rPr>
              <a:t>.</a:t>
            </a:r>
            <a:endParaRPr lang="ru-RU" altLang="ru-RU" sz="900" dirty="0"/>
          </a:p>
          <a:p>
            <a:pPr>
              <a:buFontTx/>
              <a:buChar char="•"/>
            </a:pPr>
            <a:r>
              <a:rPr lang="ru-RU" altLang="ru-RU" dirty="0">
                <a:latin typeface="Times New Roman" panose="02020603050405020304" pitchFamily="18" charset="0"/>
              </a:rPr>
              <a:t>Беседа с детьми </a:t>
            </a:r>
            <a:r>
              <a:rPr lang="ru-RU" altLang="ru-RU" dirty="0" smtClean="0"/>
              <a:t>«</a:t>
            </a:r>
            <a:r>
              <a:rPr lang="ru-RU" altLang="ru-RU" dirty="0" smtClean="0">
                <a:latin typeface="Times New Roman" panose="02020603050405020304" pitchFamily="18" charset="0"/>
              </a:rPr>
              <a:t>Что ты знаешь об искусстве Дымковских мастеров?</a:t>
            </a:r>
            <a:r>
              <a:rPr lang="ru-RU" altLang="ru-RU" dirty="0" smtClean="0"/>
              <a:t>», «</a:t>
            </a:r>
            <a:r>
              <a:rPr lang="ru-RU" altLang="ru-RU" dirty="0">
                <a:latin typeface="Times New Roman" panose="02020603050405020304" pitchFamily="18" charset="0"/>
              </a:rPr>
              <a:t>Почему Хохлому называют золотой</a:t>
            </a:r>
            <a:r>
              <a:rPr lang="ru-RU" altLang="ru-RU" dirty="0" smtClean="0">
                <a:latin typeface="Times New Roman" panose="02020603050405020304" pitchFamily="18" charset="0"/>
              </a:rPr>
              <a:t>?», «История хохломской росписи».</a:t>
            </a:r>
            <a:endParaRPr lang="ru-RU" altLang="ru-RU" dirty="0">
              <a:latin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ru-RU" altLang="ru-RU" dirty="0" smtClean="0">
                <a:latin typeface="Times New Roman" panose="02020603050405020304" pitchFamily="18" charset="0"/>
              </a:rPr>
              <a:t>Рассматривание </a:t>
            </a:r>
            <a:r>
              <a:rPr lang="ru-RU" altLang="ru-RU" dirty="0">
                <a:latin typeface="Times New Roman" panose="02020603050405020304" pitchFamily="18" charset="0"/>
              </a:rPr>
              <a:t>фотоальбомов,  иллюстраций на тему  </a:t>
            </a:r>
            <a:r>
              <a:rPr lang="ru-RU" altLang="ru-RU" dirty="0" smtClean="0"/>
              <a:t>«</a:t>
            </a:r>
            <a:r>
              <a:rPr lang="ru-RU" altLang="ru-RU" dirty="0" smtClean="0">
                <a:latin typeface="Times New Roman" panose="02020603050405020304" pitchFamily="18" charset="0"/>
              </a:rPr>
              <a:t>Народные промыслы России</a:t>
            </a:r>
            <a:r>
              <a:rPr lang="ru-RU" altLang="ru-RU" dirty="0" smtClean="0"/>
              <a:t>»</a:t>
            </a:r>
            <a:r>
              <a:rPr lang="ru-RU" altLang="ru-RU" dirty="0" smtClean="0">
                <a:latin typeface="Times New Roman" panose="02020603050405020304" pitchFamily="18" charset="0"/>
              </a:rPr>
              <a:t>.</a:t>
            </a:r>
            <a:endParaRPr lang="ru-RU" altLang="ru-RU" sz="900" dirty="0"/>
          </a:p>
          <a:p>
            <a:pPr>
              <a:buFontTx/>
              <a:buChar char="•"/>
            </a:pPr>
            <a:r>
              <a:rPr lang="ru-RU" altLang="ru-RU" dirty="0">
                <a:latin typeface="Times New Roman" panose="02020603050405020304" pitchFamily="18" charset="0"/>
              </a:rPr>
              <a:t>Загадки о </a:t>
            </a:r>
            <a:r>
              <a:rPr lang="ru-RU" altLang="ru-RU" dirty="0" smtClean="0">
                <a:latin typeface="Times New Roman" panose="02020603050405020304" pitchFamily="18" charset="0"/>
              </a:rPr>
              <a:t>Хохломе.</a:t>
            </a:r>
            <a:endParaRPr lang="ru-RU" altLang="ru-RU" sz="900" dirty="0"/>
          </a:p>
          <a:p>
            <a:pPr>
              <a:buFontTx/>
              <a:buChar char="•"/>
            </a:pPr>
            <a:r>
              <a:rPr lang="ru-RU" altLang="ru-RU" dirty="0" smtClean="0">
                <a:latin typeface="Times New Roman" panose="02020603050405020304" pitchFamily="18" charset="0"/>
              </a:rPr>
              <a:t>Дидактические </a:t>
            </a:r>
            <a:r>
              <a:rPr lang="ru-RU" altLang="ru-RU" dirty="0">
                <a:latin typeface="Times New Roman" panose="02020603050405020304" pitchFamily="18" charset="0"/>
              </a:rPr>
              <a:t>игры на тему </a:t>
            </a:r>
            <a:r>
              <a:rPr lang="ru-RU" altLang="ru-RU" dirty="0" smtClean="0"/>
              <a:t>«</a:t>
            </a:r>
            <a:r>
              <a:rPr lang="ru-RU" altLang="ru-RU" dirty="0" smtClean="0">
                <a:latin typeface="Times New Roman" panose="02020603050405020304" pitchFamily="18" charset="0"/>
              </a:rPr>
              <a:t>Узнай элементы узора</a:t>
            </a:r>
            <a:r>
              <a:rPr lang="ru-RU" altLang="ru-RU" dirty="0" smtClean="0"/>
              <a:t>»</a:t>
            </a:r>
            <a:r>
              <a:rPr lang="ru-RU" altLang="ru-RU" dirty="0" smtClean="0">
                <a:latin typeface="Times New Roman" panose="02020603050405020304" pitchFamily="18" charset="0"/>
              </a:rPr>
              <a:t>.</a:t>
            </a:r>
            <a:endParaRPr lang="ru-RU" altLang="ru-RU" sz="900" dirty="0"/>
          </a:p>
          <a:p>
            <a:pPr>
              <a:buFontTx/>
              <a:buChar char="•"/>
            </a:pPr>
            <a:r>
              <a:rPr lang="ru-RU" altLang="ru-RU" dirty="0" smtClean="0">
                <a:latin typeface="Times New Roman" panose="02020603050405020304" pitchFamily="18" charset="0"/>
              </a:rPr>
              <a:t>Рисование: «Роспись хохломской посуды», «Роспись дымковских лошадок».</a:t>
            </a:r>
            <a:endParaRPr lang="ru-RU" altLang="ru-RU" sz="900" dirty="0"/>
          </a:p>
          <a:p>
            <a:pPr>
              <a:buFontTx/>
              <a:buChar char="•"/>
            </a:pPr>
            <a:r>
              <a:rPr lang="ru-RU" dirty="0">
                <a:latin typeface="Times New Roman" panose="02020603050405020304" pitchFamily="18" charset="0"/>
              </a:rPr>
              <a:t>Консультация для родителей: «Народные промыслы России», «Город мастеров».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704697"/>
            <a:ext cx="1236114" cy="25409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07" y="404664"/>
            <a:ext cx="1528038" cy="31409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77021" y="983018"/>
            <a:ext cx="3280984" cy="15961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548" y="3245598"/>
            <a:ext cx="1596154" cy="32809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19848" y="4435873"/>
            <a:ext cx="3080153" cy="14984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56587" y="1095588"/>
            <a:ext cx="3132969" cy="15241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661</TotalTime>
  <Words>407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промыслы</dc:title>
  <dc:creator>Admin</dc:creator>
  <cp:lastModifiedBy>Катюшка</cp:lastModifiedBy>
  <cp:revision>81</cp:revision>
  <dcterms:created xsi:type="dcterms:W3CDTF">2010-11-29T17:18:16Z</dcterms:created>
  <dcterms:modified xsi:type="dcterms:W3CDTF">2022-11-27T17:37:49Z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974355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