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3" r:id="rId3"/>
    <p:sldId id="257" r:id="rId4"/>
    <p:sldId id="258" r:id="rId5"/>
    <p:sldId id="259" r:id="rId6"/>
    <p:sldId id="260" r:id="rId7"/>
    <p:sldId id="295" r:id="rId8"/>
    <p:sldId id="261" r:id="rId9"/>
    <p:sldId id="262" r:id="rId10"/>
    <p:sldId id="268" r:id="rId11"/>
    <p:sldId id="282" r:id="rId12"/>
    <p:sldId id="263" r:id="rId13"/>
    <p:sldId id="264" r:id="rId14"/>
    <p:sldId id="283" r:id="rId15"/>
    <p:sldId id="285" r:id="rId16"/>
    <p:sldId id="286" r:id="rId17"/>
    <p:sldId id="284" r:id="rId18"/>
    <p:sldId id="287" r:id="rId19"/>
    <p:sldId id="266" r:id="rId20"/>
    <p:sldId id="280" r:id="rId21"/>
    <p:sldId id="267" r:id="rId22"/>
    <p:sldId id="281" r:id="rId23"/>
    <p:sldId id="270" r:id="rId24"/>
    <p:sldId id="288" r:id="rId25"/>
    <p:sldId id="297" r:id="rId26"/>
    <p:sldId id="296" r:id="rId27"/>
    <p:sldId id="298" r:id="rId28"/>
    <p:sldId id="289" r:id="rId29"/>
    <p:sldId id="290" r:id="rId30"/>
    <p:sldId id="291" r:id="rId31"/>
    <p:sldId id="299" r:id="rId32"/>
    <p:sldId id="300" r:id="rId33"/>
    <p:sldId id="301" r:id="rId34"/>
    <p:sldId id="302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303" r:id="rId43"/>
    <p:sldId id="304" r:id="rId44"/>
    <p:sldId id="305" r:id="rId45"/>
    <p:sldId id="292" r:id="rId46"/>
    <p:sldId id="306" r:id="rId47"/>
    <p:sldId id="307" r:id="rId48"/>
    <p:sldId id="308" r:id="rId49"/>
    <p:sldId id="309" r:id="rId50"/>
    <p:sldId id="279" r:id="rId5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 autoAdjust="0"/>
  </p:normalViewPr>
  <p:slideViewPr>
    <p:cSldViewPr snapToGrid="0">
      <p:cViewPr>
        <p:scale>
          <a:sx n="77" d="100"/>
          <a:sy n="77" d="100"/>
        </p:scale>
        <p:origin x="-420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033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D08AD9-BA01-4D9B-AAED-E2D0C43A8620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3EF2ED2-9076-4905-97EB-1A9BC990DF1E}">
      <dgm:prSet phldrT="[Текст]"/>
      <dgm:spPr/>
      <dgm:t>
        <a:bodyPr/>
        <a:lstStyle/>
        <a:p>
          <a:r>
            <a:rPr lang="ru-RU" b="1" dirty="0" smtClean="0"/>
            <a:t>Здоровье</a:t>
          </a:r>
          <a:r>
            <a:rPr lang="ru-RU" dirty="0" smtClean="0"/>
            <a:t> </a:t>
          </a:r>
          <a:endParaRPr lang="ru-RU" dirty="0"/>
        </a:p>
      </dgm:t>
    </dgm:pt>
    <dgm:pt modelId="{CD023A90-0115-45DD-8208-FACADA084EF4}" type="parTrans" cxnId="{2DB58A30-F940-438E-913B-713931CB2134}">
      <dgm:prSet/>
      <dgm:spPr/>
      <dgm:t>
        <a:bodyPr/>
        <a:lstStyle/>
        <a:p>
          <a:endParaRPr lang="ru-RU"/>
        </a:p>
      </dgm:t>
    </dgm:pt>
    <dgm:pt modelId="{DD576E6E-4563-4B41-BDD1-82D975532F06}" type="sibTrans" cxnId="{2DB58A30-F940-438E-913B-713931CB2134}">
      <dgm:prSet/>
      <dgm:spPr/>
      <dgm:t>
        <a:bodyPr/>
        <a:lstStyle/>
        <a:p>
          <a:endParaRPr lang="ru-RU"/>
        </a:p>
      </dgm:t>
    </dgm:pt>
    <dgm:pt modelId="{66C47AAE-98B4-4101-A7B7-D092CAF39F46}">
      <dgm:prSet phldrT="[Текст]" custT="1"/>
      <dgm:spPr/>
      <dgm:t>
        <a:bodyPr/>
        <a:lstStyle/>
        <a:p>
          <a:r>
            <a:rPr lang="ru-RU" sz="2000" b="1" dirty="0" smtClean="0"/>
            <a:t>Физическое благополучие</a:t>
          </a:r>
          <a:endParaRPr lang="ru-RU" sz="2000" b="1" dirty="0"/>
        </a:p>
      </dgm:t>
    </dgm:pt>
    <dgm:pt modelId="{DAE477BC-8E9D-4C00-9DC5-3D6EAB5280E3}" type="parTrans" cxnId="{A33018DA-358F-4E3E-9149-24EA62AF1FFE}">
      <dgm:prSet/>
      <dgm:spPr/>
      <dgm:t>
        <a:bodyPr/>
        <a:lstStyle/>
        <a:p>
          <a:endParaRPr lang="ru-RU"/>
        </a:p>
      </dgm:t>
    </dgm:pt>
    <dgm:pt modelId="{2A0F6FA4-0EB1-4D58-8CF2-BCE79651993F}" type="sibTrans" cxnId="{A33018DA-358F-4E3E-9149-24EA62AF1FFE}">
      <dgm:prSet/>
      <dgm:spPr/>
      <dgm:t>
        <a:bodyPr/>
        <a:lstStyle/>
        <a:p>
          <a:endParaRPr lang="ru-RU"/>
        </a:p>
      </dgm:t>
    </dgm:pt>
    <dgm:pt modelId="{54FFD55F-5568-4DB8-98AA-7480B03E1753}">
      <dgm:prSet phldrT="[Текст]" custT="1"/>
      <dgm:spPr/>
      <dgm:t>
        <a:bodyPr/>
        <a:lstStyle/>
        <a:p>
          <a:r>
            <a:rPr lang="ru-RU" sz="1800" b="1" dirty="0" smtClean="0"/>
            <a:t>Социальное благополучие</a:t>
          </a:r>
          <a:endParaRPr lang="ru-RU" sz="1800" b="1" dirty="0"/>
        </a:p>
      </dgm:t>
    </dgm:pt>
    <dgm:pt modelId="{07D806C1-C762-4864-8F75-3630473462B9}" type="parTrans" cxnId="{319886DF-3B41-4EF9-8694-DAA2D8EA0C06}">
      <dgm:prSet/>
      <dgm:spPr/>
      <dgm:t>
        <a:bodyPr/>
        <a:lstStyle/>
        <a:p>
          <a:endParaRPr lang="ru-RU"/>
        </a:p>
      </dgm:t>
    </dgm:pt>
    <dgm:pt modelId="{DB760B0C-CABA-4A90-9CEB-B6CC3022D78D}" type="sibTrans" cxnId="{319886DF-3B41-4EF9-8694-DAA2D8EA0C06}">
      <dgm:prSet/>
      <dgm:spPr/>
      <dgm:t>
        <a:bodyPr/>
        <a:lstStyle/>
        <a:p>
          <a:endParaRPr lang="ru-RU"/>
        </a:p>
      </dgm:t>
    </dgm:pt>
    <dgm:pt modelId="{8083E346-00B8-4C96-ACBD-3ED87376277B}">
      <dgm:prSet phldrT="[Текст]"/>
      <dgm:spPr/>
      <dgm:t>
        <a:bodyPr/>
        <a:lstStyle/>
        <a:p>
          <a:r>
            <a:rPr lang="ru-RU" b="1" dirty="0" smtClean="0"/>
            <a:t>Отсутствие физических дефектов и болезней</a:t>
          </a:r>
          <a:endParaRPr lang="ru-RU" b="1" dirty="0"/>
        </a:p>
      </dgm:t>
    </dgm:pt>
    <dgm:pt modelId="{F1B25F63-D88C-4029-93FE-D5E9FF92650A}" type="parTrans" cxnId="{7CABB166-80D5-4A63-B455-64CB1201F16A}">
      <dgm:prSet/>
      <dgm:spPr/>
      <dgm:t>
        <a:bodyPr/>
        <a:lstStyle/>
        <a:p>
          <a:endParaRPr lang="ru-RU"/>
        </a:p>
      </dgm:t>
    </dgm:pt>
    <dgm:pt modelId="{5E091DFE-C6D3-43B4-A558-C405273B7D24}" type="sibTrans" cxnId="{7CABB166-80D5-4A63-B455-64CB1201F16A}">
      <dgm:prSet/>
      <dgm:spPr/>
      <dgm:t>
        <a:bodyPr/>
        <a:lstStyle/>
        <a:p>
          <a:endParaRPr lang="ru-RU"/>
        </a:p>
      </dgm:t>
    </dgm:pt>
    <dgm:pt modelId="{6838D14D-F970-4A59-8F6D-E03E1F57FAF3}">
      <dgm:prSet phldrT="[Текст]" custT="1"/>
      <dgm:spPr/>
      <dgm:t>
        <a:bodyPr/>
        <a:lstStyle/>
        <a:p>
          <a:r>
            <a:rPr lang="ru-RU" sz="1800" b="1" dirty="0" smtClean="0"/>
            <a:t>Психическое благополучие</a:t>
          </a:r>
          <a:endParaRPr lang="ru-RU" sz="1800" b="1" dirty="0"/>
        </a:p>
      </dgm:t>
    </dgm:pt>
    <dgm:pt modelId="{BFB79A82-2D9C-4B7F-9DC1-E9356160C6E9}" type="parTrans" cxnId="{92706E90-1CD6-4860-8779-EC775C55EF0A}">
      <dgm:prSet/>
      <dgm:spPr/>
      <dgm:t>
        <a:bodyPr/>
        <a:lstStyle/>
        <a:p>
          <a:endParaRPr lang="ru-RU"/>
        </a:p>
      </dgm:t>
    </dgm:pt>
    <dgm:pt modelId="{C1881F0D-3471-48FD-9666-F1C09B6FC8D6}" type="sibTrans" cxnId="{92706E90-1CD6-4860-8779-EC775C55EF0A}">
      <dgm:prSet/>
      <dgm:spPr/>
      <dgm:t>
        <a:bodyPr/>
        <a:lstStyle/>
        <a:p>
          <a:endParaRPr lang="ru-RU"/>
        </a:p>
      </dgm:t>
    </dgm:pt>
    <dgm:pt modelId="{E242C631-2097-4255-85D5-9B515E7D311E}" type="pres">
      <dgm:prSet presAssocID="{F8D08AD9-BA01-4D9B-AAED-E2D0C43A862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578F19-9B62-4883-9C76-13B07D760D00}" type="pres">
      <dgm:prSet presAssocID="{B3EF2ED2-9076-4905-97EB-1A9BC990DF1E}" presName="centerShape" presStyleLbl="node0" presStyleIdx="0" presStyleCnt="1"/>
      <dgm:spPr/>
      <dgm:t>
        <a:bodyPr/>
        <a:lstStyle/>
        <a:p>
          <a:endParaRPr lang="ru-RU"/>
        </a:p>
      </dgm:t>
    </dgm:pt>
    <dgm:pt modelId="{2D7F576B-81FA-422A-A0E2-F5F8446045D4}" type="pres">
      <dgm:prSet presAssocID="{DAE477BC-8E9D-4C00-9DC5-3D6EAB5280E3}" presName="Name9" presStyleLbl="parChTrans1D2" presStyleIdx="0" presStyleCnt="4"/>
      <dgm:spPr/>
      <dgm:t>
        <a:bodyPr/>
        <a:lstStyle/>
        <a:p>
          <a:endParaRPr lang="ru-RU"/>
        </a:p>
      </dgm:t>
    </dgm:pt>
    <dgm:pt modelId="{1E2377DE-6A3F-4B76-BD76-5CBC01795550}" type="pres">
      <dgm:prSet presAssocID="{DAE477BC-8E9D-4C00-9DC5-3D6EAB5280E3}" presName="connTx" presStyleLbl="parChTrans1D2" presStyleIdx="0" presStyleCnt="4"/>
      <dgm:spPr/>
      <dgm:t>
        <a:bodyPr/>
        <a:lstStyle/>
        <a:p>
          <a:endParaRPr lang="ru-RU"/>
        </a:p>
      </dgm:t>
    </dgm:pt>
    <dgm:pt modelId="{EF1D5E91-C9BE-4174-9CA7-1376E9066F14}" type="pres">
      <dgm:prSet presAssocID="{66C47AAE-98B4-4101-A7B7-D092CAF39F46}" presName="node" presStyleLbl="node1" presStyleIdx="0" presStyleCnt="4" custScaleX="140783" custScaleY="123369" custRadScaleRad="92664" custRadScaleInc="-1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5882E-6E50-470C-AFB7-48FFD04E81F7}" type="pres">
      <dgm:prSet presAssocID="{07D806C1-C762-4864-8F75-3630473462B9}" presName="Name9" presStyleLbl="parChTrans1D2" presStyleIdx="1" presStyleCnt="4"/>
      <dgm:spPr/>
      <dgm:t>
        <a:bodyPr/>
        <a:lstStyle/>
        <a:p>
          <a:endParaRPr lang="ru-RU"/>
        </a:p>
      </dgm:t>
    </dgm:pt>
    <dgm:pt modelId="{6A0A982F-7B33-4CF8-B685-5F1B24CDECCF}" type="pres">
      <dgm:prSet presAssocID="{07D806C1-C762-4864-8F75-3630473462B9}" presName="connTx" presStyleLbl="parChTrans1D2" presStyleIdx="1" presStyleCnt="4"/>
      <dgm:spPr/>
      <dgm:t>
        <a:bodyPr/>
        <a:lstStyle/>
        <a:p>
          <a:endParaRPr lang="ru-RU"/>
        </a:p>
      </dgm:t>
    </dgm:pt>
    <dgm:pt modelId="{EE3424BF-947D-45E1-8504-3225CC1F2338}" type="pres">
      <dgm:prSet presAssocID="{54FFD55F-5568-4DB8-98AA-7480B03E1753}" presName="node" presStyleLbl="node1" presStyleIdx="1" presStyleCnt="4" custScaleX="121119" custScaleY="1057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3A258-CDEE-43C3-BEF0-0FCC67B5E64F}" type="pres">
      <dgm:prSet presAssocID="{F1B25F63-D88C-4029-93FE-D5E9FF92650A}" presName="Name9" presStyleLbl="parChTrans1D2" presStyleIdx="2" presStyleCnt="4"/>
      <dgm:spPr/>
      <dgm:t>
        <a:bodyPr/>
        <a:lstStyle/>
        <a:p>
          <a:endParaRPr lang="ru-RU"/>
        </a:p>
      </dgm:t>
    </dgm:pt>
    <dgm:pt modelId="{554C5630-46C9-4AD4-B3A0-86B6937B22EC}" type="pres">
      <dgm:prSet presAssocID="{F1B25F63-D88C-4029-93FE-D5E9FF92650A}" presName="connTx" presStyleLbl="parChTrans1D2" presStyleIdx="2" presStyleCnt="4"/>
      <dgm:spPr/>
      <dgm:t>
        <a:bodyPr/>
        <a:lstStyle/>
        <a:p>
          <a:endParaRPr lang="ru-RU"/>
        </a:p>
      </dgm:t>
    </dgm:pt>
    <dgm:pt modelId="{F9FF758B-5923-429B-AFE7-AD0AF045EB63}" type="pres">
      <dgm:prSet presAssocID="{8083E346-00B8-4C96-ACBD-3ED87376277B}" presName="node" presStyleLbl="node1" presStyleIdx="2" presStyleCnt="4" custScaleX="125023" custScaleY="116830" custRadScaleRad="90316" custRadScaleInc="-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55D991-4B53-4986-A7E2-B0051C888054}" type="pres">
      <dgm:prSet presAssocID="{BFB79A82-2D9C-4B7F-9DC1-E9356160C6E9}" presName="Name9" presStyleLbl="parChTrans1D2" presStyleIdx="3" presStyleCnt="4"/>
      <dgm:spPr/>
      <dgm:t>
        <a:bodyPr/>
        <a:lstStyle/>
        <a:p>
          <a:endParaRPr lang="ru-RU"/>
        </a:p>
      </dgm:t>
    </dgm:pt>
    <dgm:pt modelId="{B5456E4F-C997-47EA-9336-096CF12B1929}" type="pres">
      <dgm:prSet presAssocID="{BFB79A82-2D9C-4B7F-9DC1-E9356160C6E9}" presName="connTx" presStyleLbl="parChTrans1D2" presStyleIdx="3" presStyleCnt="4"/>
      <dgm:spPr/>
      <dgm:t>
        <a:bodyPr/>
        <a:lstStyle/>
        <a:p>
          <a:endParaRPr lang="ru-RU"/>
        </a:p>
      </dgm:t>
    </dgm:pt>
    <dgm:pt modelId="{7035B81F-FB00-4721-B3BB-54CAA4769EE5}" type="pres">
      <dgm:prSet presAssocID="{6838D14D-F970-4A59-8F6D-E03E1F57FAF3}" presName="node" presStyleLbl="node1" presStyleIdx="3" presStyleCnt="4" custScaleX="115044" custScaleY="1102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77118C-B300-475E-8BBA-84CDFEFA7F20}" type="presOf" srcId="{F1B25F63-D88C-4029-93FE-D5E9FF92650A}" destId="{D533A258-CDEE-43C3-BEF0-0FCC67B5E64F}" srcOrd="0" destOrd="0" presId="urn:microsoft.com/office/officeart/2005/8/layout/radial1"/>
    <dgm:cxn modelId="{C8FDB3AF-B889-4391-A5F8-1AFF65F49193}" type="presOf" srcId="{DAE477BC-8E9D-4C00-9DC5-3D6EAB5280E3}" destId="{1E2377DE-6A3F-4B76-BD76-5CBC01795550}" srcOrd="1" destOrd="0" presId="urn:microsoft.com/office/officeart/2005/8/layout/radial1"/>
    <dgm:cxn modelId="{A33018DA-358F-4E3E-9149-24EA62AF1FFE}" srcId="{B3EF2ED2-9076-4905-97EB-1A9BC990DF1E}" destId="{66C47AAE-98B4-4101-A7B7-D092CAF39F46}" srcOrd="0" destOrd="0" parTransId="{DAE477BC-8E9D-4C00-9DC5-3D6EAB5280E3}" sibTransId="{2A0F6FA4-0EB1-4D58-8CF2-BCE79651993F}"/>
    <dgm:cxn modelId="{486B5EFF-54C8-43D6-B809-BA900AF2AC17}" type="presOf" srcId="{8083E346-00B8-4C96-ACBD-3ED87376277B}" destId="{F9FF758B-5923-429B-AFE7-AD0AF045EB63}" srcOrd="0" destOrd="0" presId="urn:microsoft.com/office/officeart/2005/8/layout/radial1"/>
    <dgm:cxn modelId="{2DB58A30-F940-438E-913B-713931CB2134}" srcId="{F8D08AD9-BA01-4D9B-AAED-E2D0C43A8620}" destId="{B3EF2ED2-9076-4905-97EB-1A9BC990DF1E}" srcOrd="0" destOrd="0" parTransId="{CD023A90-0115-45DD-8208-FACADA084EF4}" sibTransId="{DD576E6E-4563-4B41-BDD1-82D975532F06}"/>
    <dgm:cxn modelId="{213BAE7E-00BB-42BE-8BA4-2C519B12CE95}" type="presOf" srcId="{07D806C1-C762-4864-8F75-3630473462B9}" destId="{6A0A982F-7B33-4CF8-B685-5F1B24CDECCF}" srcOrd="1" destOrd="0" presId="urn:microsoft.com/office/officeart/2005/8/layout/radial1"/>
    <dgm:cxn modelId="{64799311-AF89-4FC0-B0EF-F62993F695CE}" type="presOf" srcId="{F1B25F63-D88C-4029-93FE-D5E9FF92650A}" destId="{554C5630-46C9-4AD4-B3A0-86B6937B22EC}" srcOrd="1" destOrd="0" presId="urn:microsoft.com/office/officeart/2005/8/layout/radial1"/>
    <dgm:cxn modelId="{D67F731A-7201-4AAD-A1F6-42E372A93FFC}" type="presOf" srcId="{F8D08AD9-BA01-4D9B-AAED-E2D0C43A8620}" destId="{E242C631-2097-4255-85D5-9B515E7D311E}" srcOrd="0" destOrd="0" presId="urn:microsoft.com/office/officeart/2005/8/layout/radial1"/>
    <dgm:cxn modelId="{A21D3E9F-3675-4A03-A277-F88EC52BB284}" type="presOf" srcId="{BFB79A82-2D9C-4B7F-9DC1-E9356160C6E9}" destId="{B5456E4F-C997-47EA-9336-096CF12B1929}" srcOrd="1" destOrd="0" presId="urn:microsoft.com/office/officeart/2005/8/layout/radial1"/>
    <dgm:cxn modelId="{10F0F0E2-F962-43FB-985D-7BC5BA8E9C0B}" type="presOf" srcId="{07D806C1-C762-4864-8F75-3630473462B9}" destId="{FB35882E-6E50-470C-AFB7-48FFD04E81F7}" srcOrd="0" destOrd="0" presId="urn:microsoft.com/office/officeart/2005/8/layout/radial1"/>
    <dgm:cxn modelId="{92706E90-1CD6-4860-8779-EC775C55EF0A}" srcId="{B3EF2ED2-9076-4905-97EB-1A9BC990DF1E}" destId="{6838D14D-F970-4A59-8F6D-E03E1F57FAF3}" srcOrd="3" destOrd="0" parTransId="{BFB79A82-2D9C-4B7F-9DC1-E9356160C6E9}" sibTransId="{C1881F0D-3471-48FD-9666-F1C09B6FC8D6}"/>
    <dgm:cxn modelId="{E0629682-2208-462E-9D22-5EE636246F66}" type="presOf" srcId="{DAE477BC-8E9D-4C00-9DC5-3D6EAB5280E3}" destId="{2D7F576B-81FA-422A-A0E2-F5F8446045D4}" srcOrd="0" destOrd="0" presId="urn:microsoft.com/office/officeart/2005/8/layout/radial1"/>
    <dgm:cxn modelId="{1D415F0D-E8A5-4758-B70E-BD379A353D9F}" type="presOf" srcId="{6838D14D-F970-4A59-8F6D-E03E1F57FAF3}" destId="{7035B81F-FB00-4721-B3BB-54CAA4769EE5}" srcOrd="0" destOrd="0" presId="urn:microsoft.com/office/officeart/2005/8/layout/radial1"/>
    <dgm:cxn modelId="{B7CAE9D0-82E6-4F71-A179-8E479ABC5DFF}" type="presOf" srcId="{B3EF2ED2-9076-4905-97EB-1A9BC990DF1E}" destId="{D7578F19-9B62-4883-9C76-13B07D760D00}" srcOrd="0" destOrd="0" presId="urn:microsoft.com/office/officeart/2005/8/layout/radial1"/>
    <dgm:cxn modelId="{0FE98B3A-64FC-45F4-B67B-093F958C008C}" type="presOf" srcId="{54FFD55F-5568-4DB8-98AA-7480B03E1753}" destId="{EE3424BF-947D-45E1-8504-3225CC1F2338}" srcOrd="0" destOrd="0" presId="urn:microsoft.com/office/officeart/2005/8/layout/radial1"/>
    <dgm:cxn modelId="{55455E19-3091-46E4-9F1C-B02D12ECDFBE}" type="presOf" srcId="{BFB79A82-2D9C-4B7F-9DC1-E9356160C6E9}" destId="{9B55D991-4B53-4986-A7E2-B0051C888054}" srcOrd="0" destOrd="0" presId="urn:microsoft.com/office/officeart/2005/8/layout/radial1"/>
    <dgm:cxn modelId="{A9333253-9C12-4772-98C3-D161B87BEAE0}" type="presOf" srcId="{66C47AAE-98B4-4101-A7B7-D092CAF39F46}" destId="{EF1D5E91-C9BE-4174-9CA7-1376E9066F14}" srcOrd="0" destOrd="0" presId="urn:microsoft.com/office/officeart/2005/8/layout/radial1"/>
    <dgm:cxn modelId="{319886DF-3B41-4EF9-8694-DAA2D8EA0C06}" srcId="{B3EF2ED2-9076-4905-97EB-1A9BC990DF1E}" destId="{54FFD55F-5568-4DB8-98AA-7480B03E1753}" srcOrd="1" destOrd="0" parTransId="{07D806C1-C762-4864-8F75-3630473462B9}" sibTransId="{DB760B0C-CABA-4A90-9CEB-B6CC3022D78D}"/>
    <dgm:cxn modelId="{7CABB166-80D5-4A63-B455-64CB1201F16A}" srcId="{B3EF2ED2-9076-4905-97EB-1A9BC990DF1E}" destId="{8083E346-00B8-4C96-ACBD-3ED87376277B}" srcOrd="2" destOrd="0" parTransId="{F1B25F63-D88C-4029-93FE-D5E9FF92650A}" sibTransId="{5E091DFE-C6D3-43B4-A558-C405273B7D24}"/>
    <dgm:cxn modelId="{B7F7C4A5-FFCD-44A5-9C37-B2EA4A9C9EC2}" type="presParOf" srcId="{E242C631-2097-4255-85D5-9B515E7D311E}" destId="{D7578F19-9B62-4883-9C76-13B07D760D00}" srcOrd="0" destOrd="0" presId="urn:microsoft.com/office/officeart/2005/8/layout/radial1"/>
    <dgm:cxn modelId="{CB992631-41A5-42C7-9F14-CC949229BF2D}" type="presParOf" srcId="{E242C631-2097-4255-85D5-9B515E7D311E}" destId="{2D7F576B-81FA-422A-A0E2-F5F8446045D4}" srcOrd="1" destOrd="0" presId="urn:microsoft.com/office/officeart/2005/8/layout/radial1"/>
    <dgm:cxn modelId="{718E6A66-AEB3-406D-9E35-338691F3060A}" type="presParOf" srcId="{2D7F576B-81FA-422A-A0E2-F5F8446045D4}" destId="{1E2377DE-6A3F-4B76-BD76-5CBC01795550}" srcOrd="0" destOrd="0" presId="urn:microsoft.com/office/officeart/2005/8/layout/radial1"/>
    <dgm:cxn modelId="{6DDC42E6-3AB1-49C8-970C-895AA3E0EF9F}" type="presParOf" srcId="{E242C631-2097-4255-85D5-9B515E7D311E}" destId="{EF1D5E91-C9BE-4174-9CA7-1376E9066F14}" srcOrd="2" destOrd="0" presId="urn:microsoft.com/office/officeart/2005/8/layout/radial1"/>
    <dgm:cxn modelId="{F49EA115-D2BA-43D2-BF32-29916BDB317C}" type="presParOf" srcId="{E242C631-2097-4255-85D5-9B515E7D311E}" destId="{FB35882E-6E50-470C-AFB7-48FFD04E81F7}" srcOrd="3" destOrd="0" presId="urn:microsoft.com/office/officeart/2005/8/layout/radial1"/>
    <dgm:cxn modelId="{E0DA81D2-20D8-4340-A06F-D60D4AE4C7BB}" type="presParOf" srcId="{FB35882E-6E50-470C-AFB7-48FFD04E81F7}" destId="{6A0A982F-7B33-4CF8-B685-5F1B24CDECCF}" srcOrd="0" destOrd="0" presId="urn:microsoft.com/office/officeart/2005/8/layout/radial1"/>
    <dgm:cxn modelId="{31DF6AF3-FC69-4B6B-8DAB-0FC8E819C642}" type="presParOf" srcId="{E242C631-2097-4255-85D5-9B515E7D311E}" destId="{EE3424BF-947D-45E1-8504-3225CC1F2338}" srcOrd="4" destOrd="0" presId="urn:microsoft.com/office/officeart/2005/8/layout/radial1"/>
    <dgm:cxn modelId="{29FC11C0-CFD4-4B6E-B0BF-292C86A5CE62}" type="presParOf" srcId="{E242C631-2097-4255-85D5-9B515E7D311E}" destId="{D533A258-CDEE-43C3-BEF0-0FCC67B5E64F}" srcOrd="5" destOrd="0" presId="urn:microsoft.com/office/officeart/2005/8/layout/radial1"/>
    <dgm:cxn modelId="{5984AFB6-F64E-4020-BF4C-85B3620E9F78}" type="presParOf" srcId="{D533A258-CDEE-43C3-BEF0-0FCC67B5E64F}" destId="{554C5630-46C9-4AD4-B3A0-86B6937B22EC}" srcOrd="0" destOrd="0" presId="urn:microsoft.com/office/officeart/2005/8/layout/radial1"/>
    <dgm:cxn modelId="{5CA1B48B-07C6-444E-9FFB-AECC6E7098BB}" type="presParOf" srcId="{E242C631-2097-4255-85D5-9B515E7D311E}" destId="{F9FF758B-5923-429B-AFE7-AD0AF045EB63}" srcOrd="6" destOrd="0" presId="urn:microsoft.com/office/officeart/2005/8/layout/radial1"/>
    <dgm:cxn modelId="{2CA57295-692C-4E65-A6E7-E4C9FBADE5DA}" type="presParOf" srcId="{E242C631-2097-4255-85D5-9B515E7D311E}" destId="{9B55D991-4B53-4986-A7E2-B0051C888054}" srcOrd="7" destOrd="0" presId="urn:microsoft.com/office/officeart/2005/8/layout/radial1"/>
    <dgm:cxn modelId="{88EA17A7-84A1-4C9B-86AF-0F6BC7C22741}" type="presParOf" srcId="{9B55D991-4B53-4986-A7E2-B0051C888054}" destId="{B5456E4F-C997-47EA-9336-096CF12B1929}" srcOrd="0" destOrd="0" presId="urn:microsoft.com/office/officeart/2005/8/layout/radial1"/>
    <dgm:cxn modelId="{29DC56F0-BAB9-4CAE-8FC0-417F0E313D24}" type="presParOf" srcId="{E242C631-2097-4255-85D5-9B515E7D311E}" destId="{7035B81F-FB00-4721-B3BB-54CAA4769EE5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D08AD9-BA01-4D9B-AAED-E2D0C43A862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3EF2ED2-9076-4905-97EB-1A9BC990DF1E}">
      <dgm:prSet phldrT="[Текст]"/>
      <dgm:spPr/>
      <dgm:t>
        <a:bodyPr/>
        <a:lstStyle/>
        <a:p>
          <a:r>
            <a:rPr lang="ru-RU" b="1" dirty="0" smtClean="0"/>
            <a:t>Индивидуальное здоровье</a:t>
          </a:r>
          <a:r>
            <a:rPr lang="ru-RU" dirty="0" smtClean="0"/>
            <a:t>  </a:t>
          </a:r>
          <a:r>
            <a:rPr lang="ru-RU" b="1" dirty="0" smtClean="0"/>
            <a:t>человека</a:t>
          </a:r>
          <a:endParaRPr lang="ru-RU" b="1" dirty="0"/>
        </a:p>
      </dgm:t>
    </dgm:pt>
    <dgm:pt modelId="{CD023A90-0115-45DD-8208-FACADA084EF4}" type="parTrans" cxnId="{2DB58A30-F940-438E-913B-713931CB2134}">
      <dgm:prSet/>
      <dgm:spPr/>
      <dgm:t>
        <a:bodyPr/>
        <a:lstStyle/>
        <a:p>
          <a:endParaRPr lang="ru-RU"/>
        </a:p>
      </dgm:t>
    </dgm:pt>
    <dgm:pt modelId="{DD576E6E-4563-4B41-BDD1-82D975532F06}" type="sibTrans" cxnId="{2DB58A30-F940-438E-913B-713931CB2134}">
      <dgm:prSet/>
      <dgm:spPr/>
      <dgm:t>
        <a:bodyPr/>
        <a:lstStyle/>
        <a:p>
          <a:endParaRPr lang="ru-RU"/>
        </a:p>
      </dgm:t>
    </dgm:pt>
    <dgm:pt modelId="{66C47AAE-98B4-4101-A7B7-D092CAF39F46}">
      <dgm:prSet phldrT="[Текст]" custT="1"/>
      <dgm:spPr/>
      <dgm:t>
        <a:bodyPr/>
        <a:lstStyle/>
        <a:p>
          <a:r>
            <a:rPr lang="ru-RU" sz="2000" b="1" dirty="0" smtClean="0"/>
            <a:t>Физический компонент</a:t>
          </a:r>
          <a:endParaRPr lang="ru-RU" sz="2000" b="1" dirty="0"/>
        </a:p>
      </dgm:t>
    </dgm:pt>
    <dgm:pt modelId="{DAE477BC-8E9D-4C00-9DC5-3D6EAB5280E3}" type="parTrans" cxnId="{A33018DA-358F-4E3E-9149-24EA62AF1FFE}">
      <dgm:prSet/>
      <dgm:spPr/>
      <dgm:t>
        <a:bodyPr/>
        <a:lstStyle/>
        <a:p>
          <a:endParaRPr lang="ru-RU"/>
        </a:p>
      </dgm:t>
    </dgm:pt>
    <dgm:pt modelId="{2A0F6FA4-0EB1-4D58-8CF2-BCE79651993F}" type="sibTrans" cxnId="{A33018DA-358F-4E3E-9149-24EA62AF1FFE}">
      <dgm:prSet/>
      <dgm:spPr/>
      <dgm:t>
        <a:bodyPr/>
        <a:lstStyle/>
        <a:p>
          <a:endParaRPr lang="ru-RU"/>
        </a:p>
      </dgm:t>
    </dgm:pt>
    <dgm:pt modelId="{54FFD55F-5568-4DB8-98AA-7480B03E1753}">
      <dgm:prSet phldrT="[Текст]" custT="1"/>
      <dgm:spPr/>
      <dgm:t>
        <a:bodyPr/>
        <a:lstStyle/>
        <a:p>
          <a:r>
            <a:rPr lang="ru-RU" sz="1800" b="1" dirty="0" smtClean="0"/>
            <a:t>Соматический компонент</a:t>
          </a:r>
          <a:endParaRPr lang="ru-RU" sz="1800" b="1" dirty="0"/>
        </a:p>
      </dgm:t>
    </dgm:pt>
    <dgm:pt modelId="{07D806C1-C762-4864-8F75-3630473462B9}" type="parTrans" cxnId="{319886DF-3B41-4EF9-8694-DAA2D8EA0C06}">
      <dgm:prSet/>
      <dgm:spPr/>
      <dgm:t>
        <a:bodyPr/>
        <a:lstStyle/>
        <a:p>
          <a:endParaRPr lang="ru-RU"/>
        </a:p>
      </dgm:t>
    </dgm:pt>
    <dgm:pt modelId="{DB760B0C-CABA-4A90-9CEB-B6CC3022D78D}" type="sibTrans" cxnId="{319886DF-3B41-4EF9-8694-DAA2D8EA0C06}">
      <dgm:prSet/>
      <dgm:spPr/>
      <dgm:t>
        <a:bodyPr/>
        <a:lstStyle/>
        <a:p>
          <a:endParaRPr lang="ru-RU"/>
        </a:p>
      </dgm:t>
    </dgm:pt>
    <dgm:pt modelId="{8083E346-00B8-4C96-ACBD-3ED87376277B}">
      <dgm:prSet phldrT="[Текст]"/>
      <dgm:spPr/>
      <dgm:t>
        <a:bodyPr/>
        <a:lstStyle/>
        <a:p>
          <a:r>
            <a:rPr lang="ru-RU" b="1" dirty="0" smtClean="0"/>
            <a:t>Нравственный компонент</a:t>
          </a:r>
          <a:endParaRPr lang="ru-RU" b="1" dirty="0"/>
        </a:p>
      </dgm:t>
    </dgm:pt>
    <dgm:pt modelId="{F1B25F63-D88C-4029-93FE-D5E9FF92650A}" type="parTrans" cxnId="{7CABB166-80D5-4A63-B455-64CB1201F16A}">
      <dgm:prSet/>
      <dgm:spPr/>
      <dgm:t>
        <a:bodyPr/>
        <a:lstStyle/>
        <a:p>
          <a:endParaRPr lang="ru-RU"/>
        </a:p>
      </dgm:t>
    </dgm:pt>
    <dgm:pt modelId="{5E091DFE-C6D3-43B4-A558-C405273B7D24}" type="sibTrans" cxnId="{7CABB166-80D5-4A63-B455-64CB1201F16A}">
      <dgm:prSet/>
      <dgm:spPr/>
      <dgm:t>
        <a:bodyPr/>
        <a:lstStyle/>
        <a:p>
          <a:endParaRPr lang="ru-RU"/>
        </a:p>
      </dgm:t>
    </dgm:pt>
    <dgm:pt modelId="{6838D14D-F970-4A59-8F6D-E03E1F57FAF3}">
      <dgm:prSet phldrT="[Текст]" custT="1"/>
      <dgm:spPr/>
      <dgm:t>
        <a:bodyPr/>
        <a:lstStyle/>
        <a:p>
          <a:r>
            <a:rPr lang="ru-RU" sz="1800" b="1" dirty="0" smtClean="0"/>
            <a:t>Психический компонент</a:t>
          </a:r>
          <a:endParaRPr lang="ru-RU" sz="1800" b="1" dirty="0"/>
        </a:p>
      </dgm:t>
    </dgm:pt>
    <dgm:pt modelId="{BFB79A82-2D9C-4B7F-9DC1-E9356160C6E9}" type="parTrans" cxnId="{92706E90-1CD6-4860-8779-EC775C55EF0A}">
      <dgm:prSet/>
      <dgm:spPr/>
      <dgm:t>
        <a:bodyPr/>
        <a:lstStyle/>
        <a:p>
          <a:endParaRPr lang="ru-RU"/>
        </a:p>
      </dgm:t>
    </dgm:pt>
    <dgm:pt modelId="{C1881F0D-3471-48FD-9666-F1C09B6FC8D6}" type="sibTrans" cxnId="{92706E90-1CD6-4860-8779-EC775C55EF0A}">
      <dgm:prSet/>
      <dgm:spPr/>
      <dgm:t>
        <a:bodyPr/>
        <a:lstStyle/>
        <a:p>
          <a:endParaRPr lang="ru-RU"/>
        </a:p>
      </dgm:t>
    </dgm:pt>
    <dgm:pt modelId="{A5EE9579-0CFD-4DC1-A070-CAC6976DE261}" type="pres">
      <dgm:prSet presAssocID="{F8D08AD9-BA01-4D9B-AAED-E2D0C43A862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801299-0077-42B9-BD1A-238C062F9025}" type="pres">
      <dgm:prSet presAssocID="{B3EF2ED2-9076-4905-97EB-1A9BC990DF1E}" presName="centerShape" presStyleLbl="node0" presStyleIdx="0" presStyleCnt="1" custScaleX="133882" custScaleY="122692" custLinFactNeighborX="1443" custLinFactNeighborY="577"/>
      <dgm:spPr/>
      <dgm:t>
        <a:bodyPr/>
        <a:lstStyle/>
        <a:p>
          <a:endParaRPr lang="ru-RU"/>
        </a:p>
      </dgm:t>
    </dgm:pt>
    <dgm:pt modelId="{1B8BBAC1-B367-40CE-80DE-3BE534D45C16}" type="pres">
      <dgm:prSet presAssocID="{66C47AAE-98B4-4101-A7B7-D092CAF39F46}" presName="node" presStyleLbl="node1" presStyleIdx="0" presStyleCnt="4" custScaleX="142055" custScaleY="142973" custRadScaleRad="98150" custRadScaleInc="-1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18020-4AC0-4E78-B9BF-84CFE7906CA6}" type="pres">
      <dgm:prSet presAssocID="{66C47AAE-98B4-4101-A7B7-D092CAF39F46}" presName="dummy" presStyleCnt="0"/>
      <dgm:spPr/>
    </dgm:pt>
    <dgm:pt modelId="{7C47C629-8E58-4207-9BF6-FF2CBCC2639C}" type="pres">
      <dgm:prSet presAssocID="{2A0F6FA4-0EB1-4D58-8CF2-BCE79651993F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F57558E-16BD-4083-8279-48D85D254205}" type="pres">
      <dgm:prSet presAssocID="{54FFD55F-5568-4DB8-98AA-7480B03E1753}" presName="node" presStyleLbl="node1" presStyleIdx="1" presStyleCnt="4" custScaleX="154098" custScaleY="144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E72D7F-AD2F-4110-85AC-CFD4C96B297C}" type="pres">
      <dgm:prSet presAssocID="{54FFD55F-5568-4DB8-98AA-7480B03E1753}" presName="dummy" presStyleCnt="0"/>
      <dgm:spPr/>
    </dgm:pt>
    <dgm:pt modelId="{5C6606C9-58F5-451D-B886-D20D2F50924A}" type="pres">
      <dgm:prSet presAssocID="{DB760B0C-CABA-4A90-9CEB-B6CC3022D78D}" presName="sibTrans" presStyleLbl="sibTrans2D1" presStyleIdx="1" presStyleCnt="4"/>
      <dgm:spPr/>
      <dgm:t>
        <a:bodyPr/>
        <a:lstStyle/>
        <a:p>
          <a:endParaRPr lang="ru-RU"/>
        </a:p>
      </dgm:t>
    </dgm:pt>
    <dgm:pt modelId="{497F76E9-4F70-4978-BC50-B4A6037744D3}" type="pres">
      <dgm:prSet presAssocID="{8083E346-00B8-4C96-ACBD-3ED87376277B}" presName="node" presStyleLbl="node1" presStyleIdx="2" presStyleCnt="4" custScaleX="164088" custScaleY="133978" custRadScaleRad="936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9412C-0E22-4BA0-BC43-CDE1F026D018}" type="pres">
      <dgm:prSet presAssocID="{8083E346-00B8-4C96-ACBD-3ED87376277B}" presName="dummy" presStyleCnt="0"/>
      <dgm:spPr/>
    </dgm:pt>
    <dgm:pt modelId="{E3935DB7-18BA-48D4-8518-EF5E8E590EBE}" type="pres">
      <dgm:prSet presAssocID="{5E091DFE-C6D3-43B4-A558-C405273B7D2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07DA6D99-5329-46E7-BDD8-6512E4D89403}" type="pres">
      <dgm:prSet presAssocID="{6838D14D-F970-4A59-8F6D-E03E1F57FAF3}" presName="node" presStyleLbl="node1" presStyleIdx="3" presStyleCnt="4" custScaleX="132965" custScaleY="116806" custRadScaleRad="94812" custRadScaleInc="23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58B93C-3D26-4486-B3F4-D741A7B1AE76}" type="pres">
      <dgm:prSet presAssocID="{6838D14D-F970-4A59-8F6D-E03E1F57FAF3}" presName="dummy" presStyleCnt="0"/>
      <dgm:spPr/>
    </dgm:pt>
    <dgm:pt modelId="{ECFC08C3-2411-4AB8-8691-0BE73912DB4E}" type="pres">
      <dgm:prSet presAssocID="{C1881F0D-3471-48FD-9666-F1C09B6FC8D6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E53850B1-53D0-484D-95E8-18363B50D8B4}" type="presOf" srcId="{C1881F0D-3471-48FD-9666-F1C09B6FC8D6}" destId="{ECFC08C3-2411-4AB8-8691-0BE73912DB4E}" srcOrd="0" destOrd="0" presId="urn:microsoft.com/office/officeart/2005/8/layout/radial6"/>
    <dgm:cxn modelId="{355410FB-8B45-4E5B-95FE-B6CBE8E1A9AC}" type="presOf" srcId="{2A0F6FA4-0EB1-4D58-8CF2-BCE79651993F}" destId="{7C47C629-8E58-4207-9BF6-FF2CBCC2639C}" srcOrd="0" destOrd="0" presId="urn:microsoft.com/office/officeart/2005/8/layout/radial6"/>
    <dgm:cxn modelId="{A33018DA-358F-4E3E-9149-24EA62AF1FFE}" srcId="{B3EF2ED2-9076-4905-97EB-1A9BC990DF1E}" destId="{66C47AAE-98B4-4101-A7B7-D092CAF39F46}" srcOrd="0" destOrd="0" parTransId="{DAE477BC-8E9D-4C00-9DC5-3D6EAB5280E3}" sibTransId="{2A0F6FA4-0EB1-4D58-8CF2-BCE79651993F}"/>
    <dgm:cxn modelId="{D3F0B0E0-DC80-44F2-90BC-5E20070834DD}" type="presOf" srcId="{8083E346-00B8-4C96-ACBD-3ED87376277B}" destId="{497F76E9-4F70-4978-BC50-B4A6037744D3}" srcOrd="0" destOrd="0" presId="urn:microsoft.com/office/officeart/2005/8/layout/radial6"/>
    <dgm:cxn modelId="{2DB58A30-F940-438E-913B-713931CB2134}" srcId="{F8D08AD9-BA01-4D9B-AAED-E2D0C43A8620}" destId="{B3EF2ED2-9076-4905-97EB-1A9BC990DF1E}" srcOrd="0" destOrd="0" parTransId="{CD023A90-0115-45DD-8208-FACADA084EF4}" sibTransId="{DD576E6E-4563-4B41-BDD1-82D975532F06}"/>
    <dgm:cxn modelId="{A3D6C171-94EF-4A8F-BC12-938B9E710FD4}" type="presOf" srcId="{B3EF2ED2-9076-4905-97EB-1A9BC990DF1E}" destId="{DB801299-0077-42B9-BD1A-238C062F9025}" srcOrd="0" destOrd="0" presId="urn:microsoft.com/office/officeart/2005/8/layout/radial6"/>
    <dgm:cxn modelId="{92706E90-1CD6-4860-8779-EC775C55EF0A}" srcId="{B3EF2ED2-9076-4905-97EB-1A9BC990DF1E}" destId="{6838D14D-F970-4A59-8F6D-E03E1F57FAF3}" srcOrd="3" destOrd="0" parTransId="{BFB79A82-2D9C-4B7F-9DC1-E9356160C6E9}" sibTransId="{C1881F0D-3471-48FD-9666-F1C09B6FC8D6}"/>
    <dgm:cxn modelId="{9D6F7B5A-4779-43AD-A0D5-C6980F09A4BC}" type="presOf" srcId="{54FFD55F-5568-4DB8-98AA-7480B03E1753}" destId="{EF57558E-16BD-4083-8279-48D85D254205}" srcOrd="0" destOrd="0" presId="urn:microsoft.com/office/officeart/2005/8/layout/radial6"/>
    <dgm:cxn modelId="{0628EFB3-8342-4E66-9FC6-C5956536F1E8}" type="presOf" srcId="{F8D08AD9-BA01-4D9B-AAED-E2D0C43A8620}" destId="{A5EE9579-0CFD-4DC1-A070-CAC6976DE261}" srcOrd="0" destOrd="0" presId="urn:microsoft.com/office/officeart/2005/8/layout/radial6"/>
    <dgm:cxn modelId="{37296527-6EBB-4F81-8489-896D434FC2D3}" type="presOf" srcId="{DB760B0C-CABA-4A90-9CEB-B6CC3022D78D}" destId="{5C6606C9-58F5-451D-B886-D20D2F50924A}" srcOrd="0" destOrd="0" presId="urn:microsoft.com/office/officeart/2005/8/layout/radial6"/>
    <dgm:cxn modelId="{9E09D83D-4415-431E-A3B2-C61394485139}" type="presOf" srcId="{6838D14D-F970-4A59-8F6D-E03E1F57FAF3}" destId="{07DA6D99-5329-46E7-BDD8-6512E4D89403}" srcOrd="0" destOrd="0" presId="urn:microsoft.com/office/officeart/2005/8/layout/radial6"/>
    <dgm:cxn modelId="{0EE4DBC1-0EC7-42DB-AD8F-95A6CF548C90}" type="presOf" srcId="{66C47AAE-98B4-4101-A7B7-D092CAF39F46}" destId="{1B8BBAC1-B367-40CE-80DE-3BE534D45C16}" srcOrd="0" destOrd="0" presId="urn:microsoft.com/office/officeart/2005/8/layout/radial6"/>
    <dgm:cxn modelId="{92B60C4B-C99C-4C5A-A736-6813CFC96607}" type="presOf" srcId="{5E091DFE-C6D3-43B4-A558-C405273B7D24}" destId="{E3935DB7-18BA-48D4-8518-EF5E8E590EBE}" srcOrd="0" destOrd="0" presId="urn:microsoft.com/office/officeart/2005/8/layout/radial6"/>
    <dgm:cxn modelId="{7CABB166-80D5-4A63-B455-64CB1201F16A}" srcId="{B3EF2ED2-9076-4905-97EB-1A9BC990DF1E}" destId="{8083E346-00B8-4C96-ACBD-3ED87376277B}" srcOrd="2" destOrd="0" parTransId="{F1B25F63-D88C-4029-93FE-D5E9FF92650A}" sibTransId="{5E091DFE-C6D3-43B4-A558-C405273B7D24}"/>
    <dgm:cxn modelId="{319886DF-3B41-4EF9-8694-DAA2D8EA0C06}" srcId="{B3EF2ED2-9076-4905-97EB-1A9BC990DF1E}" destId="{54FFD55F-5568-4DB8-98AA-7480B03E1753}" srcOrd="1" destOrd="0" parTransId="{07D806C1-C762-4864-8F75-3630473462B9}" sibTransId="{DB760B0C-CABA-4A90-9CEB-B6CC3022D78D}"/>
    <dgm:cxn modelId="{236E9795-6629-49D9-A48B-171B2A303E28}" type="presParOf" srcId="{A5EE9579-0CFD-4DC1-A070-CAC6976DE261}" destId="{DB801299-0077-42B9-BD1A-238C062F9025}" srcOrd="0" destOrd="0" presId="urn:microsoft.com/office/officeart/2005/8/layout/radial6"/>
    <dgm:cxn modelId="{D792AC6A-98C6-4AE5-AC13-3209D1EB4DBA}" type="presParOf" srcId="{A5EE9579-0CFD-4DC1-A070-CAC6976DE261}" destId="{1B8BBAC1-B367-40CE-80DE-3BE534D45C16}" srcOrd="1" destOrd="0" presId="urn:microsoft.com/office/officeart/2005/8/layout/radial6"/>
    <dgm:cxn modelId="{7D8EA4CF-D9FC-4017-91C9-C549A02D48E9}" type="presParOf" srcId="{A5EE9579-0CFD-4DC1-A070-CAC6976DE261}" destId="{55418020-4AC0-4E78-B9BF-84CFE7906CA6}" srcOrd="2" destOrd="0" presId="urn:microsoft.com/office/officeart/2005/8/layout/radial6"/>
    <dgm:cxn modelId="{BF120070-9B62-46CB-9A75-57C760E10D92}" type="presParOf" srcId="{A5EE9579-0CFD-4DC1-A070-CAC6976DE261}" destId="{7C47C629-8E58-4207-9BF6-FF2CBCC2639C}" srcOrd="3" destOrd="0" presId="urn:microsoft.com/office/officeart/2005/8/layout/radial6"/>
    <dgm:cxn modelId="{D815BE3B-5981-4B79-A67C-F36F4428FC46}" type="presParOf" srcId="{A5EE9579-0CFD-4DC1-A070-CAC6976DE261}" destId="{EF57558E-16BD-4083-8279-48D85D254205}" srcOrd="4" destOrd="0" presId="urn:microsoft.com/office/officeart/2005/8/layout/radial6"/>
    <dgm:cxn modelId="{8691292C-D190-4F40-9181-F4C8C9B5A131}" type="presParOf" srcId="{A5EE9579-0CFD-4DC1-A070-CAC6976DE261}" destId="{89E72D7F-AD2F-4110-85AC-CFD4C96B297C}" srcOrd="5" destOrd="0" presId="urn:microsoft.com/office/officeart/2005/8/layout/radial6"/>
    <dgm:cxn modelId="{0D0CD929-B214-444D-A17D-FD2CF326C34E}" type="presParOf" srcId="{A5EE9579-0CFD-4DC1-A070-CAC6976DE261}" destId="{5C6606C9-58F5-451D-B886-D20D2F50924A}" srcOrd="6" destOrd="0" presId="urn:microsoft.com/office/officeart/2005/8/layout/radial6"/>
    <dgm:cxn modelId="{89483547-F021-454E-A00D-188F3CAD8A60}" type="presParOf" srcId="{A5EE9579-0CFD-4DC1-A070-CAC6976DE261}" destId="{497F76E9-4F70-4978-BC50-B4A6037744D3}" srcOrd="7" destOrd="0" presId="urn:microsoft.com/office/officeart/2005/8/layout/radial6"/>
    <dgm:cxn modelId="{C4AADCBA-CCC4-4EAB-907D-B65E13936792}" type="presParOf" srcId="{A5EE9579-0CFD-4DC1-A070-CAC6976DE261}" destId="{AC39412C-0E22-4BA0-BC43-CDE1F026D018}" srcOrd="8" destOrd="0" presId="urn:microsoft.com/office/officeart/2005/8/layout/radial6"/>
    <dgm:cxn modelId="{5A092F00-594C-4292-ABFE-311FA3CDCBA0}" type="presParOf" srcId="{A5EE9579-0CFD-4DC1-A070-CAC6976DE261}" destId="{E3935DB7-18BA-48D4-8518-EF5E8E590EBE}" srcOrd="9" destOrd="0" presId="urn:microsoft.com/office/officeart/2005/8/layout/radial6"/>
    <dgm:cxn modelId="{D46FC6DE-7A4D-4726-99CF-4B9F474EC78D}" type="presParOf" srcId="{A5EE9579-0CFD-4DC1-A070-CAC6976DE261}" destId="{07DA6D99-5329-46E7-BDD8-6512E4D89403}" srcOrd="10" destOrd="0" presId="urn:microsoft.com/office/officeart/2005/8/layout/radial6"/>
    <dgm:cxn modelId="{2261E298-094E-4DA1-AFE6-E20F95644732}" type="presParOf" srcId="{A5EE9579-0CFD-4DC1-A070-CAC6976DE261}" destId="{E758B93C-3D26-4486-B3F4-D741A7B1AE76}" srcOrd="11" destOrd="0" presId="urn:microsoft.com/office/officeart/2005/8/layout/radial6"/>
    <dgm:cxn modelId="{49FEBFAF-81A5-4EFC-9747-683FD92062DC}" type="presParOf" srcId="{A5EE9579-0CFD-4DC1-A070-CAC6976DE261}" destId="{ECFC08C3-2411-4AB8-8691-0BE73912DB4E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CB5F6A-32FE-4279-AF0A-6708527A7716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1" csCatId="colorful" phldr="1"/>
      <dgm:spPr/>
    </dgm:pt>
    <dgm:pt modelId="{A08D7C79-B727-4AE1-8CFA-0571219C8F23}">
      <dgm:prSet phldrT="[Текст]" custT="1"/>
      <dgm:spPr/>
      <dgm:t>
        <a:bodyPr/>
        <a:lstStyle/>
        <a:p>
          <a:r>
            <a:rPr lang="ru-RU" sz="2000" b="1" dirty="0" smtClean="0"/>
            <a:t>дошкольники</a:t>
          </a:r>
          <a:endParaRPr lang="ru-RU" sz="2000" b="1" dirty="0"/>
        </a:p>
      </dgm:t>
    </dgm:pt>
    <dgm:pt modelId="{EE9744DB-2B5F-4056-8EFB-E900351FCBE9}" type="parTrans" cxnId="{C6A029AA-4A41-4DAC-9E96-DA1B74A1678B}">
      <dgm:prSet/>
      <dgm:spPr/>
      <dgm:t>
        <a:bodyPr/>
        <a:lstStyle/>
        <a:p>
          <a:endParaRPr lang="ru-RU"/>
        </a:p>
      </dgm:t>
    </dgm:pt>
    <dgm:pt modelId="{AA6D1789-6104-4EEA-9609-9E2CFFCE9C4B}" type="sibTrans" cxnId="{C6A029AA-4A41-4DAC-9E96-DA1B74A1678B}">
      <dgm:prSet/>
      <dgm:spPr/>
      <dgm:t>
        <a:bodyPr/>
        <a:lstStyle/>
        <a:p>
          <a:endParaRPr lang="ru-RU"/>
        </a:p>
      </dgm:t>
    </dgm:pt>
    <dgm:pt modelId="{F6783395-1E25-45E2-936A-C2480C887FA4}">
      <dgm:prSet phldrT="[Текст]" custT="1"/>
      <dgm:spPr/>
      <dgm:t>
        <a:bodyPr/>
        <a:lstStyle/>
        <a:p>
          <a:r>
            <a:rPr lang="ru-RU" sz="1800" b="1" dirty="0" smtClean="0"/>
            <a:t>Педагог-психолог</a:t>
          </a:r>
          <a:endParaRPr lang="ru-RU" sz="1800" b="1" dirty="0"/>
        </a:p>
      </dgm:t>
    </dgm:pt>
    <dgm:pt modelId="{AA5F027B-F504-46D2-87DA-B90EA343E50F}" type="parTrans" cxnId="{102C3452-B76F-4EA8-9FF2-551A1D89EAE9}">
      <dgm:prSet/>
      <dgm:spPr/>
      <dgm:t>
        <a:bodyPr/>
        <a:lstStyle/>
        <a:p>
          <a:endParaRPr lang="ru-RU"/>
        </a:p>
      </dgm:t>
    </dgm:pt>
    <dgm:pt modelId="{2566B99A-5245-44EA-A623-EE080D8F7912}" type="sibTrans" cxnId="{102C3452-B76F-4EA8-9FF2-551A1D89EAE9}">
      <dgm:prSet/>
      <dgm:spPr/>
      <dgm:t>
        <a:bodyPr/>
        <a:lstStyle/>
        <a:p>
          <a:endParaRPr lang="ru-RU"/>
        </a:p>
      </dgm:t>
    </dgm:pt>
    <dgm:pt modelId="{E9034544-7FD2-408B-9EF0-25425EB6C559}">
      <dgm:prSet phldrT="[Текст]" custT="1"/>
      <dgm:spPr/>
      <dgm:t>
        <a:bodyPr/>
        <a:lstStyle/>
        <a:p>
          <a:r>
            <a:rPr lang="ru-RU" sz="1800" b="1" dirty="0" smtClean="0"/>
            <a:t>Воспитатели </a:t>
          </a:r>
          <a:endParaRPr lang="ru-RU" sz="1800" b="1" dirty="0"/>
        </a:p>
      </dgm:t>
    </dgm:pt>
    <dgm:pt modelId="{9BEC6880-73C4-4500-A58E-C0BCCAFC1AC1}" type="parTrans" cxnId="{544F8488-D6CF-41D3-933F-44542ADDA4A3}">
      <dgm:prSet/>
      <dgm:spPr/>
      <dgm:t>
        <a:bodyPr/>
        <a:lstStyle/>
        <a:p>
          <a:endParaRPr lang="ru-RU"/>
        </a:p>
      </dgm:t>
    </dgm:pt>
    <dgm:pt modelId="{03152FE5-B0CD-416B-A39C-5B8528626A90}" type="sibTrans" cxnId="{544F8488-D6CF-41D3-933F-44542ADDA4A3}">
      <dgm:prSet/>
      <dgm:spPr/>
      <dgm:t>
        <a:bodyPr/>
        <a:lstStyle/>
        <a:p>
          <a:endParaRPr lang="ru-RU"/>
        </a:p>
      </dgm:t>
    </dgm:pt>
    <dgm:pt modelId="{B2FAFC25-DA83-4872-B00B-30AE6A2205E4}">
      <dgm:prSet/>
      <dgm:spPr/>
      <dgm:t>
        <a:bodyPr/>
        <a:lstStyle/>
        <a:p>
          <a:endParaRPr lang="ru-RU" dirty="0"/>
        </a:p>
      </dgm:t>
    </dgm:pt>
    <dgm:pt modelId="{C7B6FFA1-C6DE-4423-9723-D3C681AFFAFE}" type="parTrans" cxnId="{50D0B4FB-34CB-4825-9A53-7BC09B1AE3B2}">
      <dgm:prSet/>
      <dgm:spPr/>
      <dgm:t>
        <a:bodyPr/>
        <a:lstStyle/>
        <a:p>
          <a:endParaRPr lang="ru-RU"/>
        </a:p>
      </dgm:t>
    </dgm:pt>
    <dgm:pt modelId="{822EC39C-213E-446D-8E3E-6FEE0622B44F}" type="sibTrans" cxnId="{50D0B4FB-34CB-4825-9A53-7BC09B1AE3B2}">
      <dgm:prSet/>
      <dgm:spPr/>
      <dgm:t>
        <a:bodyPr/>
        <a:lstStyle/>
        <a:p>
          <a:endParaRPr lang="ru-RU"/>
        </a:p>
      </dgm:t>
    </dgm:pt>
    <dgm:pt modelId="{62CC5A83-27EE-4C56-AC7E-4E404892081A}">
      <dgm:prSet phldrT="[Текст]" custT="1"/>
      <dgm:spPr/>
      <dgm:t>
        <a:bodyPr/>
        <a:lstStyle/>
        <a:p>
          <a:r>
            <a:rPr lang="ru-RU" sz="1800" b="1" dirty="0" smtClean="0"/>
            <a:t>Родители (законные представители) воспитанников </a:t>
          </a:r>
          <a:endParaRPr lang="ru-RU" sz="1800" b="1" dirty="0"/>
        </a:p>
      </dgm:t>
    </dgm:pt>
    <dgm:pt modelId="{94D0585D-69CA-482B-8B2F-410B6D56FE8F}" type="parTrans" cxnId="{A1C322CB-6703-41B4-85F8-C3D443DA9CFC}">
      <dgm:prSet/>
      <dgm:spPr/>
      <dgm:t>
        <a:bodyPr/>
        <a:lstStyle/>
        <a:p>
          <a:endParaRPr lang="ru-RU"/>
        </a:p>
      </dgm:t>
    </dgm:pt>
    <dgm:pt modelId="{9D8ABB2A-7562-49B1-9227-6423EE9CD004}" type="sibTrans" cxnId="{A1C322CB-6703-41B4-85F8-C3D443DA9CFC}">
      <dgm:prSet custLinFactNeighborY="-1256"/>
      <dgm:spPr/>
      <dgm:t>
        <a:bodyPr/>
        <a:lstStyle/>
        <a:p>
          <a:endParaRPr lang="ru-RU"/>
        </a:p>
      </dgm:t>
    </dgm:pt>
    <dgm:pt modelId="{9528409D-67CE-4E3F-BC87-AF6D979D78DC}" type="pres">
      <dgm:prSet presAssocID="{F0CB5F6A-32FE-4279-AF0A-6708527A7716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EAA8CB4D-2516-4B4D-8468-D384AE691648}" type="pres">
      <dgm:prSet presAssocID="{A08D7C79-B727-4AE1-8CFA-0571219C8F23}" presName="Accent1" presStyleCnt="0"/>
      <dgm:spPr/>
    </dgm:pt>
    <dgm:pt modelId="{39FAC087-390B-49FA-9F9A-9405497C4CE0}" type="pres">
      <dgm:prSet presAssocID="{A08D7C79-B727-4AE1-8CFA-0571219C8F23}" presName="Accent" presStyleLbl="node1" presStyleIdx="0" presStyleCnt="4" custScaleX="203541" custScaleY="129892"/>
      <dgm:spPr/>
    </dgm:pt>
    <dgm:pt modelId="{AF98C67B-ABE0-4172-8A87-034D6DA8879E}" type="pres">
      <dgm:prSet presAssocID="{A08D7C79-B727-4AE1-8CFA-0571219C8F23}" presName="Parent1" presStyleLbl="revTx" presStyleIdx="0" presStyleCnt="5" custScaleX="1543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29C08D-4CA8-449E-B3FF-B453CC783D98}" type="pres">
      <dgm:prSet presAssocID="{F6783395-1E25-45E2-936A-C2480C887FA4}" presName="Accent2" presStyleCnt="0"/>
      <dgm:spPr/>
    </dgm:pt>
    <dgm:pt modelId="{070A4B39-5284-4353-8696-2AB6CD8EFC69}" type="pres">
      <dgm:prSet presAssocID="{F6783395-1E25-45E2-936A-C2480C887FA4}" presName="Accent" presStyleLbl="node1" presStyleIdx="1" presStyleCnt="4" custScaleX="152740"/>
      <dgm:spPr/>
    </dgm:pt>
    <dgm:pt modelId="{58EA9D2C-C3E0-43C5-81F7-AC76E767EBC2}" type="pres">
      <dgm:prSet presAssocID="{F6783395-1E25-45E2-936A-C2480C887FA4}" presName="Child2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AD876-E22E-4A6C-8A8A-34261F1DCD70}" type="pres">
      <dgm:prSet presAssocID="{F6783395-1E25-45E2-936A-C2480C887FA4}" presName="Parent2" presStyleLbl="revTx" presStyleIdx="2" presStyleCnt="5" custScaleX="18310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95C998-33B0-4201-BA31-ED0BA77C2126}" type="pres">
      <dgm:prSet presAssocID="{E9034544-7FD2-408B-9EF0-25425EB6C559}" presName="Accent3" presStyleCnt="0"/>
      <dgm:spPr/>
    </dgm:pt>
    <dgm:pt modelId="{55D33CAA-36DA-454D-B98E-019847880F36}" type="pres">
      <dgm:prSet presAssocID="{E9034544-7FD2-408B-9EF0-25425EB6C559}" presName="Accent" presStyleLbl="node1" presStyleIdx="2" presStyleCnt="4" custScaleX="146088"/>
      <dgm:spPr/>
    </dgm:pt>
    <dgm:pt modelId="{D251486C-B922-4E08-86DE-2952A80E9F3C}" type="pres">
      <dgm:prSet presAssocID="{E9034544-7FD2-408B-9EF0-25425EB6C559}" presName="Parent3" presStyleLbl="revTx" presStyleIdx="3" presStyleCnt="5" custScaleX="15005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CC7F5-C691-4BBE-82C0-0AAF292A1BB7}" type="pres">
      <dgm:prSet presAssocID="{62CC5A83-27EE-4C56-AC7E-4E404892081A}" presName="Accent4" presStyleCnt="0"/>
      <dgm:spPr/>
    </dgm:pt>
    <dgm:pt modelId="{79F3925E-26A8-42E8-9265-1D2C7383E2E5}" type="pres">
      <dgm:prSet presAssocID="{62CC5A83-27EE-4C56-AC7E-4E404892081A}" presName="Accent" presStyleLbl="node1" presStyleIdx="3" presStyleCnt="4" custScaleX="149403"/>
      <dgm:spPr/>
    </dgm:pt>
    <dgm:pt modelId="{D2C83EBA-680B-4A18-AC41-3DDBBC3CCD32}" type="pres">
      <dgm:prSet presAssocID="{62CC5A83-27EE-4C56-AC7E-4E404892081A}" presName="Parent4" presStyleLbl="revTx" presStyleIdx="4" presStyleCnt="5" custScaleX="175382" custLinFactNeighborX="10103" custLinFactNeighborY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D0B4FB-34CB-4825-9A53-7BC09B1AE3B2}" srcId="{F6783395-1E25-45E2-936A-C2480C887FA4}" destId="{B2FAFC25-DA83-4872-B00B-30AE6A2205E4}" srcOrd="0" destOrd="0" parTransId="{C7B6FFA1-C6DE-4423-9723-D3C681AFFAFE}" sibTransId="{822EC39C-213E-446D-8E3E-6FEE0622B44F}"/>
    <dgm:cxn modelId="{5259A834-3D56-46D1-B554-A0CD0EB000E7}" type="presOf" srcId="{B2FAFC25-DA83-4872-B00B-30AE6A2205E4}" destId="{58EA9D2C-C3E0-43C5-81F7-AC76E767EBC2}" srcOrd="0" destOrd="0" presId="urn:microsoft.com/office/officeart/2009/layout/CircleArrowProcess"/>
    <dgm:cxn modelId="{A1C322CB-6703-41B4-85F8-C3D443DA9CFC}" srcId="{F0CB5F6A-32FE-4279-AF0A-6708527A7716}" destId="{62CC5A83-27EE-4C56-AC7E-4E404892081A}" srcOrd="3" destOrd="0" parTransId="{94D0585D-69CA-482B-8B2F-410B6D56FE8F}" sibTransId="{9D8ABB2A-7562-49B1-9227-6423EE9CD004}"/>
    <dgm:cxn modelId="{C6A029AA-4A41-4DAC-9E96-DA1B74A1678B}" srcId="{F0CB5F6A-32FE-4279-AF0A-6708527A7716}" destId="{A08D7C79-B727-4AE1-8CFA-0571219C8F23}" srcOrd="0" destOrd="0" parTransId="{EE9744DB-2B5F-4056-8EFB-E900351FCBE9}" sibTransId="{AA6D1789-6104-4EEA-9609-9E2CFFCE9C4B}"/>
    <dgm:cxn modelId="{2A2899A1-49EF-478F-9E0E-C5FFFFC08B04}" type="presOf" srcId="{E9034544-7FD2-408B-9EF0-25425EB6C559}" destId="{D251486C-B922-4E08-86DE-2952A80E9F3C}" srcOrd="0" destOrd="0" presId="urn:microsoft.com/office/officeart/2009/layout/CircleArrowProcess"/>
    <dgm:cxn modelId="{20BAC4B0-7670-42CD-9209-BE43BA856622}" type="presOf" srcId="{62CC5A83-27EE-4C56-AC7E-4E404892081A}" destId="{D2C83EBA-680B-4A18-AC41-3DDBBC3CCD32}" srcOrd="0" destOrd="0" presId="urn:microsoft.com/office/officeart/2009/layout/CircleArrowProcess"/>
    <dgm:cxn modelId="{341FAF28-CAAB-4886-B8EC-286C87035D62}" type="presOf" srcId="{A08D7C79-B727-4AE1-8CFA-0571219C8F23}" destId="{AF98C67B-ABE0-4172-8A87-034D6DA8879E}" srcOrd="0" destOrd="0" presId="urn:microsoft.com/office/officeart/2009/layout/CircleArrowProcess"/>
    <dgm:cxn modelId="{102C3452-B76F-4EA8-9FF2-551A1D89EAE9}" srcId="{F0CB5F6A-32FE-4279-AF0A-6708527A7716}" destId="{F6783395-1E25-45E2-936A-C2480C887FA4}" srcOrd="1" destOrd="0" parTransId="{AA5F027B-F504-46D2-87DA-B90EA343E50F}" sibTransId="{2566B99A-5245-44EA-A623-EE080D8F7912}"/>
    <dgm:cxn modelId="{24541C2C-4130-42EB-9D67-BC9DD0A4C5F5}" type="presOf" srcId="{F0CB5F6A-32FE-4279-AF0A-6708527A7716}" destId="{9528409D-67CE-4E3F-BC87-AF6D979D78DC}" srcOrd="0" destOrd="0" presId="urn:microsoft.com/office/officeart/2009/layout/CircleArrowProcess"/>
    <dgm:cxn modelId="{F8EA58B9-CA29-4E43-A2D5-907F6B7E8ABB}" type="presOf" srcId="{F6783395-1E25-45E2-936A-C2480C887FA4}" destId="{F21AD876-E22E-4A6C-8A8A-34261F1DCD70}" srcOrd="0" destOrd="0" presId="urn:microsoft.com/office/officeart/2009/layout/CircleArrowProcess"/>
    <dgm:cxn modelId="{544F8488-D6CF-41D3-933F-44542ADDA4A3}" srcId="{F0CB5F6A-32FE-4279-AF0A-6708527A7716}" destId="{E9034544-7FD2-408B-9EF0-25425EB6C559}" srcOrd="2" destOrd="0" parTransId="{9BEC6880-73C4-4500-A58E-C0BCCAFC1AC1}" sibTransId="{03152FE5-B0CD-416B-A39C-5B8528626A90}"/>
    <dgm:cxn modelId="{0C9A1E2B-12A6-481C-BED1-EE286B5AF5EE}" type="presParOf" srcId="{9528409D-67CE-4E3F-BC87-AF6D979D78DC}" destId="{EAA8CB4D-2516-4B4D-8468-D384AE691648}" srcOrd="0" destOrd="0" presId="urn:microsoft.com/office/officeart/2009/layout/CircleArrowProcess"/>
    <dgm:cxn modelId="{3B6FCEB8-5945-4089-837E-F1B979166A42}" type="presParOf" srcId="{EAA8CB4D-2516-4B4D-8468-D384AE691648}" destId="{39FAC087-390B-49FA-9F9A-9405497C4CE0}" srcOrd="0" destOrd="0" presId="urn:microsoft.com/office/officeart/2009/layout/CircleArrowProcess"/>
    <dgm:cxn modelId="{DABBF2D0-60CB-4D6E-ADAE-79B65FECE0AB}" type="presParOf" srcId="{9528409D-67CE-4E3F-BC87-AF6D979D78DC}" destId="{AF98C67B-ABE0-4172-8A87-034D6DA8879E}" srcOrd="1" destOrd="0" presId="urn:microsoft.com/office/officeart/2009/layout/CircleArrowProcess"/>
    <dgm:cxn modelId="{903BD1F0-0892-4DC0-ACDA-9E6D0AE35797}" type="presParOf" srcId="{9528409D-67CE-4E3F-BC87-AF6D979D78DC}" destId="{8729C08D-4CA8-449E-B3FF-B453CC783D98}" srcOrd="2" destOrd="0" presId="urn:microsoft.com/office/officeart/2009/layout/CircleArrowProcess"/>
    <dgm:cxn modelId="{3E798368-107E-4E35-9096-15C1BC7D15DF}" type="presParOf" srcId="{8729C08D-4CA8-449E-B3FF-B453CC783D98}" destId="{070A4B39-5284-4353-8696-2AB6CD8EFC69}" srcOrd="0" destOrd="0" presId="urn:microsoft.com/office/officeart/2009/layout/CircleArrowProcess"/>
    <dgm:cxn modelId="{19523ABF-AF4B-4FDB-928B-9EEA75307C2D}" type="presParOf" srcId="{9528409D-67CE-4E3F-BC87-AF6D979D78DC}" destId="{58EA9D2C-C3E0-43C5-81F7-AC76E767EBC2}" srcOrd="3" destOrd="0" presId="urn:microsoft.com/office/officeart/2009/layout/CircleArrowProcess"/>
    <dgm:cxn modelId="{5011A1A2-879D-4EB2-8768-135ED50EC742}" type="presParOf" srcId="{9528409D-67CE-4E3F-BC87-AF6D979D78DC}" destId="{F21AD876-E22E-4A6C-8A8A-34261F1DCD70}" srcOrd="4" destOrd="0" presId="urn:microsoft.com/office/officeart/2009/layout/CircleArrowProcess"/>
    <dgm:cxn modelId="{831063B0-9AA5-4AE9-AF3B-DEBB5E27A91E}" type="presParOf" srcId="{9528409D-67CE-4E3F-BC87-AF6D979D78DC}" destId="{3595C998-33B0-4201-BA31-ED0BA77C2126}" srcOrd="5" destOrd="0" presId="urn:microsoft.com/office/officeart/2009/layout/CircleArrowProcess"/>
    <dgm:cxn modelId="{7BA22E5C-591F-4770-A204-32063B675A22}" type="presParOf" srcId="{3595C998-33B0-4201-BA31-ED0BA77C2126}" destId="{55D33CAA-36DA-454D-B98E-019847880F36}" srcOrd="0" destOrd="0" presId="urn:microsoft.com/office/officeart/2009/layout/CircleArrowProcess"/>
    <dgm:cxn modelId="{43A2C832-B53E-4CF8-9B43-E36896EAAD2F}" type="presParOf" srcId="{9528409D-67CE-4E3F-BC87-AF6D979D78DC}" destId="{D251486C-B922-4E08-86DE-2952A80E9F3C}" srcOrd="6" destOrd="0" presId="urn:microsoft.com/office/officeart/2009/layout/CircleArrowProcess"/>
    <dgm:cxn modelId="{79110490-9D60-4BC7-8581-65117399C762}" type="presParOf" srcId="{9528409D-67CE-4E3F-BC87-AF6D979D78DC}" destId="{3F8CC7F5-C691-4BBE-82C0-0AAF292A1BB7}" srcOrd="7" destOrd="0" presId="urn:microsoft.com/office/officeart/2009/layout/CircleArrowProcess"/>
    <dgm:cxn modelId="{089B7720-4CC9-4158-B386-48BE47DCE8DB}" type="presParOf" srcId="{3F8CC7F5-C691-4BBE-82C0-0AAF292A1BB7}" destId="{79F3925E-26A8-42E8-9265-1D2C7383E2E5}" srcOrd="0" destOrd="0" presId="urn:microsoft.com/office/officeart/2009/layout/CircleArrowProcess"/>
    <dgm:cxn modelId="{847E97D8-B2D2-4AD3-A949-FC463B969AC1}" type="presParOf" srcId="{9528409D-67CE-4E3F-BC87-AF6D979D78DC}" destId="{D2C83EBA-680B-4A18-AC41-3DDBBC3CCD32}" srcOrd="8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9958184-D0B6-4B27-8EF6-23E2D235F27C}" type="doc">
      <dgm:prSet loTypeId="urn:microsoft.com/office/officeart/2005/8/layout/hierarchy1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A3E932EC-6882-4432-B2EF-B5905EB8D96D}">
      <dgm:prSet phldrT="[Текст]" custT="1"/>
      <dgm:spPr/>
      <dgm:t>
        <a:bodyPr/>
        <a:lstStyle/>
        <a:p>
          <a:r>
            <a:rPr lang="ru-RU" sz="2400" dirty="0" smtClean="0"/>
            <a:t>Профилактическая работа</a:t>
          </a:r>
          <a:endParaRPr lang="ru-RU" sz="2400" dirty="0"/>
        </a:p>
      </dgm:t>
    </dgm:pt>
    <dgm:pt modelId="{A781480F-FC3D-4A7E-85E7-E577E2F478C2}" type="parTrans" cxnId="{F3B637B2-72D0-4DB4-9F2C-DFD75AB0B429}">
      <dgm:prSet/>
      <dgm:spPr/>
      <dgm:t>
        <a:bodyPr/>
        <a:lstStyle/>
        <a:p>
          <a:endParaRPr lang="ru-RU"/>
        </a:p>
      </dgm:t>
    </dgm:pt>
    <dgm:pt modelId="{86D3CA38-0A00-43C7-9123-8CD7D8740046}" type="sibTrans" cxnId="{F3B637B2-72D0-4DB4-9F2C-DFD75AB0B429}">
      <dgm:prSet/>
      <dgm:spPr/>
      <dgm:t>
        <a:bodyPr/>
        <a:lstStyle/>
        <a:p>
          <a:endParaRPr lang="ru-RU"/>
        </a:p>
      </dgm:t>
    </dgm:pt>
    <dgm:pt modelId="{C217ED70-ED14-42C6-9E80-EDF0DD2B7331}">
      <dgm:prSet phldrT="[Текст]" custT="1"/>
      <dgm:spPr/>
      <dgm:t>
        <a:bodyPr/>
        <a:lstStyle/>
        <a:p>
          <a:r>
            <a:rPr lang="ru-RU" sz="2400" dirty="0" smtClean="0"/>
            <a:t>работа, направленная на профилактику заболеваемости детей</a:t>
          </a:r>
          <a:endParaRPr lang="ru-RU" sz="2400" dirty="0"/>
        </a:p>
      </dgm:t>
    </dgm:pt>
    <dgm:pt modelId="{ADB35423-5BB9-4AE9-903A-D4FA198EC6B1}" type="parTrans" cxnId="{898DEBAD-BB9B-459B-8442-B9EA5B560C60}">
      <dgm:prSet/>
      <dgm:spPr/>
      <dgm:t>
        <a:bodyPr/>
        <a:lstStyle/>
        <a:p>
          <a:endParaRPr lang="ru-RU"/>
        </a:p>
      </dgm:t>
    </dgm:pt>
    <dgm:pt modelId="{C5BC98BE-C7DE-4B17-B728-28F652D22D33}" type="sibTrans" cxnId="{898DEBAD-BB9B-459B-8442-B9EA5B560C60}">
      <dgm:prSet/>
      <dgm:spPr/>
      <dgm:t>
        <a:bodyPr/>
        <a:lstStyle/>
        <a:p>
          <a:endParaRPr lang="ru-RU"/>
        </a:p>
      </dgm:t>
    </dgm:pt>
    <dgm:pt modelId="{030EFDB7-46C0-4E05-AA78-A42E13BFBDFA}">
      <dgm:prSet phldrT="[Текст]" custT="1"/>
      <dgm:spPr/>
      <dgm:t>
        <a:bodyPr/>
        <a:lstStyle/>
        <a:p>
          <a:r>
            <a:rPr lang="ru-RU" sz="2400" dirty="0" smtClean="0"/>
            <a:t>использование </a:t>
          </a:r>
          <a:r>
            <a:rPr lang="ru-RU" sz="2400" dirty="0" err="1" smtClean="0"/>
            <a:t>здоровьесберегающих</a:t>
          </a:r>
          <a:r>
            <a:rPr lang="ru-RU" sz="2400" dirty="0" smtClean="0"/>
            <a:t> технологий</a:t>
          </a:r>
          <a:endParaRPr lang="ru-RU" sz="2400" dirty="0"/>
        </a:p>
      </dgm:t>
    </dgm:pt>
    <dgm:pt modelId="{F06E894D-FCA3-45C1-992B-9522F67E3C73}" type="parTrans" cxnId="{F67F32A8-0B84-4969-932D-B72746833E81}">
      <dgm:prSet/>
      <dgm:spPr/>
      <dgm:t>
        <a:bodyPr/>
        <a:lstStyle/>
        <a:p>
          <a:endParaRPr lang="ru-RU"/>
        </a:p>
      </dgm:t>
    </dgm:pt>
    <dgm:pt modelId="{67EF1B99-14F2-4E7E-878F-E2EDCAB50833}" type="sibTrans" cxnId="{F67F32A8-0B84-4969-932D-B72746833E81}">
      <dgm:prSet/>
      <dgm:spPr/>
      <dgm:t>
        <a:bodyPr/>
        <a:lstStyle/>
        <a:p>
          <a:endParaRPr lang="ru-RU"/>
        </a:p>
      </dgm:t>
    </dgm:pt>
    <dgm:pt modelId="{639ADAEE-EA13-48D4-A1AD-8448A4EEA928}">
      <dgm:prSet phldrT="[Текст]" custT="1"/>
      <dgm:spPr/>
      <dgm:t>
        <a:bodyPr/>
        <a:lstStyle/>
        <a:p>
          <a:r>
            <a:rPr lang="ru-RU" sz="2400" dirty="0" smtClean="0"/>
            <a:t>закаливающие мероприятия</a:t>
          </a:r>
          <a:endParaRPr lang="ru-RU" sz="2400" dirty="0"/>
        </a:p>
      </dgm:t>
    </dgm:pt>
    <dgm:pt modelId="{134F0E1C-3436-477B-92B6-10CFFF4C60FE}" type="parTrans" cxnId="{8E328220-7F21-450C-9105-6266EC3E5FB2}">
      <dgm:prSet/>
      <dgm:spPr/>
      <dgm:t>
        <a:bodyPr/>
        <a:lstStyle/>
        <a:p>
          <a:endParaRPr lang="ru-RU"/>
        </a:p>
      </dgm:t>
    </dgm:pt>
    <dgm:pt modelId="{4602CF36-EDF2-4A9C-907A-8DAFC67E80B0}" type="sibTrans" cxnId="{8E328220-7F21-450C-9105-6266EC3E5FB2}">
      <dgm:prSet/>
      <dgm:spPr/>
      <dgm:t>
        <a:bodyPr/>
        <a:lstStyle/>
        <a:p>
          <a:endParaRPr lang="ru-RU"/>
        </a:p>
      </dgm:t>
    </dgm:pt>
    <dgm:pt modelId="{D73DC30D-3968-4E73-956B-4E95AA7CDBBC}">
      <dgm:prSet phldrT="[Текст]" custT="1"/>
      <dgm:spPr/>
      <dgm:t>
        <a:bodyPr/>
        <a:lstStyle/>
        <a:p>
          <a:r>
            <a:rPr lang="ru-RU" sz="2400" dirty="0" smtClean="0"/>
            <a:t>санитарно-просветительской работы с участниками образовательных отношений</a:t>
          </a:r>
          <a:endParaRPr lang="ru-RU" sz="2400" dirty="0"/>
        </a:p>
      </dgm:t>
    </dgm:pt>
    <dgm:pt modelId="{19EB58C9-D10E-4B7F-AE7A-4CF94CBBB3FA}" type="parTrans" cxnId="{5E9E9E53-FF2E-4A14-8778-00FAC5EA5B3D}">
      <dgm:prSet/>
      <dgm:spPr/>
      <dgm:t>
        <a:bodyPr/>
        <a:lstStyle/>
        <a:p>
          <a:endParaRPr lang="ru-RU"/>
        </a:p>
      </dgm:t>
    </dgm:pt>
    <dgm:pt modelId="{63163012-F984-44DC-9800-3D830F035DAC}" type="sibTrans" cxnId="{5E9E9E53-FF2E-4A14-8778-00FAC5EA5B3D}">
      <dgm:prSet/>
      <dgm:spPr/>
      <dgm:t>
        <a:bodyPr/>
        <a:lstStyle/>
        <a:p>
          <a:endParaRPr lang="ru-RU"/>
        </a:p>
      </dgm:t>
    </dgm:pt>
    <dgm:pt modelId="{AC741C58-FA4C-4E2A-A13C-06CF1B2B9ACF}">
      <dgm:prSet phldrT="[Текст]" custT="1"/>
      <dgm:spPr/>
      <dgm:t>
        <a:bodyPr/>
        <a:lstStyle/>
        <a:p>
          <a:r>
            <a:rPr lang="ru-RU" sz="2400" dirty="0" smtClean="0"/>
            <a:t>беседы, консультации, наглядная агитация, буклеты, совместные акции и мероприятия</a:t>
          </a:r>
          <a:endParaRPr lang="ru-RU" sz="2400" dirty="0"/>
        </a:p>
      </dgm:t>
    </dgm:pt>
    <dgm:pt modelId="{D2535C5F-DC71-4007-96E4-B4D1221E8DB8}" type="sibTrans" cxnId="{E3FDA82A-A912-4897-BB56-67B2F374B5AA}">
      <dgm:prSet/>
      <dgm:spPr/>
      <dgm:t>
        <a:bodyPr/>
        <a:lstStyle/>
        <a:p>
          <a:endParaRPr lang="ru-RU"/>
        </a:p>
      </dgm:t>
    </dgm:pt>
    <dgm:pt modelId="{5B0ACB34-8008-48D5-A109-28BD2B6ECF1B}" type="parTrans" cxnId="{E3FDA82A-A912-4897-BB56-67B2F374B5AA}">
      <dgm:prSet/>
      <dgm:spPr/>
      <dgm:t>
        <a:bodyPr/>
        <a:lstStyle/>
        <a:p>
          <a:endParaRPr lang="ru-RU"/>
        </a:p>
      </dgm:t>
    </dgm:pt>
    <dgm:pt modelId="{0CD51F4D-001D-4DDD-8669-D8D05AEF52AD}" type="pres">
      <dgm:prSet presAssocID="{79958184-D0B6-4B27-8EF6-23E2D235F27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42D6BD7-D451-4A2E-9466-85ED738379C1}" type="pres">
      <dgm:prSet presAssocID="{A3E932EC-6882-4432-B2EF-B5905EB8D96D}" presName="hierRoot1" presStyleCnt="0"/>
      <dgm:spPr/>
    </dgm:pt>
    <dgm:pt modelId="{1694F1A0-5908-44A2-9FB6-2FD833818866}" type="pres">
      <dgm:prSet presAssocID="{A3E932EC-6882-4432-B2EF-B5905EB8D96D}" presName="composite" presStyleCnt="0"/>
      <dgm:spPr/>
    </dgm:pt>
    <dgm:pt modelId="{CBB9D070-091B-473C-82F0-1AD38B0A1A9F}" type="pres">
      <dgm:prSet presAssocID="{A3E932EC-6882-4432-B2EF-B5905EB8D96D}" presName="background" presStyleLbl="node0" presStyleIdx="0" presStyleCnt="1"/>
      <dgm:spPr/>
    </dgm:pt>
    <dgm:pt modelId="{844D565F-ECCB-4982-A310-972830E3EDEC}" type="pres">
      <dgm:prSet presAssocID="{A3E932EC-6882-4432-B2EF-B5905EB8D96D}" presName="text" presStyleLbl="fgAcc0" presStyleIdx="0" presStyleCnt="1" custScaleX="1777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E49385-B15C-4FCE-AA61-D038B9C74A67}" type="pres">
      <dgm:prSet presAssocID="{A3E932EC-6882-4432-B2EF-B5905EB8D96D}" presName="hierChild2" presStyleCnt="0"/>
      <dgm:spPr/>
    </dgm:pt>
    <dgm:pt modelId="{F3458C94-4DAE-4B53-B02C-5FD207F8747D}" type="pres">
      <dgm:prSet presAssocID="{ADB35423-5BB9-4AE9-903A-D4FA198EC6B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D36E00E-E2A1-4EB3-8297-84558B6DDD40}" type="pres">
      <dgm:prSet presAssocID="{C217ED70-ED14-42C6-9E80-EDF0DD2B7331}" presName="hierRoot2" presStyleCnt="0"/>
      <dgm:spPr/>
    </dgm:pt>
    <dgm:pt modelId="{6726254E-72DC-4DD2-AE4A-774B22CF95F2}" type="pres">
      <dgm:prSet presAssocID="{C217ED70-ED14-42C6-9E80-EDF0DD2B7331}" presName="composite2" presStyleCnt="0"/>
      <dgm:spPr/>
    </dgm:pt>
    <dgm:pt modelId="{F48C4901-DF00-4522-AC02-99A13EA972A4}" type="pres">
      <dgm:prSet presAssocID="{C217ED70-ED14-42C6-9E80-EDF0DD2B7331}" presName="background2" presStyleLbl="node2" presStyleIdx="0" presStyleCnt="2"/>
      <dgm:spPr/>
    </dgm:pt>
    <dgm:pt modelId="{08BDA528-4227-4055-9E94-A1BDD4FD4C6C}" type="pres">
      <dgm:prSet presAssocID="{C217ED70-ED14-42C6-9E80-EDF0DD2B7331}" presName="text2" presStyleLbl="fgAcc2" presStyleIdx="0" presStyleCnt="2" custScaleX="252856" custLinFactNeighborX="-68142" custLinFactNeighborY="-179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FD0D38-12CE-4361-979A-EBE7BCEE2446}" type="pres">
      <dgm:prSet presAssocID="{C217ED70-ED14-42C6-9E80-EDF0DD2B7331}" presName="hierChild3" presStyleCnt="0"/>
      <dgm:spPr/>
    </dgm:pt>
    <dgm:pt modelId="{1EDFE9D3-1FB3-4AFD-8A6C-62610F69CEE4}" type="pres">
      <dgm:prSet presAssocID="{F06E894D-FCA3-45C1-992B-9522F67E3C73}" presName="Name17" presStyleLbl="parChTrans1D3" presStyleIdx="0" presStyleCnt="3"/>
      <dgm:spPr/>
      <dgm:t>
        <a:bodyPr/>
        <a:lstStyle/>
        <a:p>
          <a:endParaRPr lang="ru-RU"/>
        </a:p>
      </dgm:t>
    </dgm:pt>
    <dgm:pt modelId="{63C445FF-71D1-4CA8-8ECE-2364F91CD256}" type="pres">
      <dgm:prSet presAssocID="{030EFDB7-46C0-4E05-AA78-A42E13BFBDFA}" presName="hierRoot3" presStyleCnt="0"/>
      <dgm:spPr/>
    </dgm:pt>
    <dgm:pt modelId="{2B212201-9D6C-45FB-9AA6-D281A4739AA3}" type="pres">
      <dgm:prSet presAssocID="{030EFDB7-46C0-4E05-AA78-A42E13BFBDFA}" presName="composite3" presStyleCnt="0"/>
      <dgm:spPr/>
    </dgm:pt>
    <dgm:pt modelId="{BE5D96C1-5E68-41E5-B1BD-5BAEF426CDF2}" type="pres">
      <dgm:prSet presAssocID="{030EFDB7-46C0-4E05-AA78-A42E13BFBDFA}" presName="background3" presStyleLbl="node3" presStyleIdx="0" presStyleCnt="3"/>
      <dgm:spPr/>
    </dgm:pt>
    <dgm:pt modelId="{7CA332FD-80FF-426B-8D50-A78CFB846F12}" type="pres">
      <dgm:prSet presAssocID="{030EFDB7-46C0-4E05-AA78-A42E13BFBDFA}" presName="text3" presStyleLbl="fgAcc3" presStyleIdx="0" presStyleCnt="3" custScaleX="203606" custLinFactNeighborX="-96" custLinFactNeighborY="-30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D83584-B182-4A40-8679-08095F092A3D}" type="pres">
      <dgm:prSet presAssocID="{030EFDB7-46C0-4E05-AA78-A42E13BFBDFA}" presName="hierChild4" presStyleCnt="0"/>
      <dgm:spPr/>
    </dgm:pt>
    <dgm:pt modelId="{A9F5AE35-3D9D-4AA5-9E82-F4EA462CD32E}" type="pres">
      <dgm:prSet presAssocID="{134F0E1C-3436-477B-92B6-10CFFF4C60FE}" presName="Name17" presStyleLbl="parChTrans1D3" presStyleIdx="1" presStyleCnt="3"/>
      <dgm:spPr/>
      <dgm:t>
        <a:bodyPr/>
        <a:lstStyle/>
        <a:p>
          <a:endParaRPr lang="ru-RU"/>
        </a:p>
      </dgm:t>
    </dgm:pt>
    <dgm:pt modelId="{DAF6C70B-0127-43D3-9CF3-23724E53B92A}" type="pres">
      <dgm:prSet presAssocID="{639ADAEE-EA13-48D4-A1AD-8448A4EEA928}" presName="hierRoot3" presStyleCnt="0"/>
      <dgm:spPr/>
    </dgm:pt>
    <dgm:pt modelId="{8D027636-B8C0-4840-B168-98D5A454A0D1}" type="pres">
      <dgm:prSet presAssocID="{639ADAEE-EA13-48D4-A1AD-8448A4EEA928}" presName="composite3" presStyleCnt="0"/>
      <dgm:spPr/>
    </dgm:pt>
    <dgm:pt modelId="{F46FEBDE-DD65-49B0-B933-1C21739DED3D}" type="pres">
      <dgm:prSet presAssocID="{639ADAEE-EA13-48D4-A1AD-8448A4EEA928}" presName="background3" presStyleLbl="node3" presStyleIdx="1" presStyleCnt="3"/>
      <dgm:spPr/>
    </dgm:pt>
    <dgm:pt modelId="{9CF3B7C6-DD99-407D-B325-441E70CFCD20}" type="pres">
      <dgm:prSet presAssocID="{639ADAEE-EA13-48D4-A1AD-8448A4EEA928}" presName="text3" presStyleLbl="fgAcc3" presStyleIdx="1" presStyleCnt="3" custScaleX="175071" custLinFactNeighborX="14408" custLinFactNeighborY="-40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06C95C-30FB-41D1-BCF3-7CDB8FB6DC19}" type="pres">
      <dgm:prSet presAssocID="{639ADAEE-EA13-48D4-A1AD-8448A4EEA928}" presName="hierChild4" presStyleCnt="0"/>
      <dgm:spPr/>
    </dgm:pt>
    <dgm:pt modelId="{9AF0F99C-C9BB-4153-80D1-DDF36077D9C7}" type="pres">
      <dgm:prSet presAssocID="{19EB58C9-D10E-4B7F-AE7A-4CF94CBBB3F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3B5056A-ABCF-4D00-8F6D-791EDA8B13C8}" type="pres">
      <dgm:prSet presAssocID="{D73DC30D-3968-4E73-956B-4E95AA7CDBBC}" presName="hierRoot2" presStyleCnt="0"/>
      <dgm:spPr/>
    </dgm:pt>
    <dgm:pt modelId="{4E2FCD7D-DE40-4B2F-A466-5E0F2FF5675F}" type="pres">
      <dgm:prSet presAssocID="{D73DC30D-3968-4E73-956B-4E95AA7CDBBC}" presName="composite2" presStyleCnt="0"/>
      <dgm:spPr/>
    </dgm:pt>
    <dgm:pt modelId="{4307B8D9-9EB6-496D-B496-35A12356F17B}" type="pres">
      <dgm:prSet presAssocID="{D73DC30D-3968-4E73-956B-4E95AA7CDBBC}" presName="background2" presStyleLbl="node2" presStyleIdx="1" presStyleCnt="2"/>
      <dgm:spPr/>
    </dgm:pt>
    <dgm:pt modelId="{F49FBDD4-BD92-4A5C-94C8-B58357124E34}" type="pres">
      <dgm:prSet presAssocID="{D73DC30D-3968-4E73-956B-4E95AA7CDBBC}" presName="text2" presStyleLbl="fgAcc2" presStyleIdx="1" presStyleCnt="2" custScaleX="257027" custScaleY="150860" custLinFactNeighborX="8885" custLinFactNeighborY="-138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C0FABB-1C4A-428B-A00E-B65BF017396A}" type="pres">
      <dgm:prSet presAssocID="{D73DC30D-3968-4E73-956B-4E95AA7CDBBC}" presName="hierChild3" presStyleCnt="0"/>
      <dgm:spPr/>
    </dgm:pt>
    <dgm:pt modelId="{9FD2AE21-DC50-4784-9A1E-C41069054924}" type="pres">
      <dgm:prSet presAssocID="{5B0ACB34-8008-48D5-A109-28BD2B6ECF1B}" presName="Name17" presStyleLbl="parChTrans1D3" presStyleIdx="2" presStyleCnt="3"/>
      <dgm:spPr/>
      <dgm:t>
        <a:bodyPr/>
        <a:lstStyle/>
        <a:p>
          <a:endParaRPr lang="ru-RU"/>
        </a:p>
      </dgm:t>
    </dgm:pt>
    <dgm:pt modelId="{34648E2C-33C8-4C24-A46D-929CE62A15A1}" type="pres">
      <dgm:prSet presAssocID="{AC741C58-FA4C-4E2A-A13C-06CF1B2B9ACF}" presName="hierRoot3" presStyleCnt="0"/>
      <dgm:spPr/>
    </dgm:pt>
    <dgm:pt modelId="{9032EFC6-A850-4D10-83BF-8263FC507262}" type="pres">
      <dgm:prSet presAssocID="{AC741C58-FA4C-4E2A-A13C-06CF1B2B9ACF}" presName="composite3" presStyleCnt="0"/>
      <dgm:spPr/>
    </dgm:pt>
    <dgm:pt modelId="{655A7813-A93C-4375-BC84-3B4632A02C0B}" type="pres">
      <dgm:prSet presAssocID="{AC741C58-FA4C-4E2A-A13C-06CF1B2B9ACF}" presName="background3" presStyleLbl="node3" presStyleIdx="2" presStyleCnt="3"/>
      <dgm:spPr/>
    </dgm:pt>
    <dgm:pt modelId="{97B393C8-14D9-465F-B3BC-250BDB344DEF}" type="pres">
      <dgm:prSet presAssocID="{AC741C58-FA4C-4E2A-A13C-06CF1B2B9ACF}" presName="text3" presStyleLbl="fgAcc3" presStyleIdx="2" presStyleCnt="3" custScaleX="200948" custScaleY="120952" custLinFactNeighborX="9429" custLinFactNeighborY="-205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DE9164B-3E7C-4D74-A697-23C87347375B}" type="pres">
      <dgm:prSet presAssocID="{AC741C58-FA4C-4E2A-A13C-06CF1B2B9ACF}" presName="hierChild4" presStyleCnt="0"/>
      <dgm:spPr/>
    </dgm:pt>
  </dgm:ptLst>
  <dgm:cxnLst>
    <dgm:cxn modelId="{F3B637B2-72D0-4DB4-9F2C-DFD75AB0B429}" srcId="{79958184-D0B6-4B27-8EF6-23E2D235F27C}" destId="{A3E932EC-6882-4432-B2EF-B5905EB8D96D}" srcOrd="0" destOrd="0" parTransId="{A781480F-FC3D-4A7E-85E7-E577E2F478C2}" sibTransId="{86D3CA38-0A00-43C7-9123-8CD7D8740046}"/>
    <dgm:cxn modelId="{86291705-8A4C-41EB-854A-C4882980FB15}" type="presOf" srcId="{F06E894D-FCA3-45C1-992B-9522F67E3C73}" destId="{1EDFE9D3-1FB3-4AFD-8A6C-62610F69CEE4}" srcOrd="0" destOrd="0" presId="urn:microsoft.com/office/officeart/2005/8/layout/hierarchy1"/>
    <dgm:cxn modelId="{949700D3-D5A1-483E-ADC9-0E57C912AFCC}" type="presOf" srcId="{A3E932EC-6882-4432-B2EF-B5905EB8D96D}" destId="{844D565F-ECCB-4982-A310-972830E3EDEC}" srcOrd="0" destOrd="0" presId="urn:microsoft.com/office/officeart/2005/8/layout/hierarchy1"/>
    <dgm:cxn modelId="{8E328220-7F21-450C-9105-6266EC3E5FB2}" srcId="{C217ED70-ED14-42C6-9E80-EDF0DD2B7331}" destId="{639ADAEE-EA13-48D4-A1AD-8448A4EEA928}" srcOrd="1" destOrd="0" parTransId="{134F0E1C-3436-477B-92B6-10CFFF4C60FE}" sibTransId="{4602CF36-EDF2-4A9C-907A-8DAFC67E80B0}"/>
    <dgm:cxn modelId="{5E9E9E53-FF2E-4A14-8778-00FAC5EA5B3D}" srcId="{A3E932EC-6882-4432-B2EF-B5905EB8D96D}" destId="{D73DC30D-3968-4E73-956B-4E95AA7CDBBC}" srcOrd="1" destOrd="0" parTransId="{19EB58C9-D10E-4B7F-AE7A-4CF94CBBB3FA}" sibTransId="{63163012-F984-44DC-9800-3D830F035DAC}"/>
    <dgm:cxn modelId="{0DC44EE3-F005-4893-90E9-263B08BBE03D}" type="presOf" srcId="{D73DC30D-3968-4E73-956B-4E95AA7CDBBC}" destId="{F49FBDD4-BD92-4A5C-94C8-B58357124E34}" srcOrd="0" destOrd="0" presId="urn:microsoft.com/office/officeart/2005/8/layout/hierarchy1"/>
    <dgm:cxn modelId="{EAD545F1-1978-49B6-A982-3CBECDD608BF}" type="presOf" srcId="{030EFDB7-46C0-4E05-AA78-A42E13BFBDFA}" destId="{7CA332FD-80FF-426B-8D50-A78CFB846F12}" srcOrd="0" destOrd="0" presId="urn:microsoft.com/office/officeart/2005/8/layout/hierarchy1"/>
    <dgm:cxn modelId="{C576445F-E3FB-4227-8630-5991FA0CE7B8}" type="presOf" srcId="{19EB58C9-D10E-4B7F-AE7A-4CF94CBBB3FA}" destId="{9AF0F99C-C9BB-4153-80D1-DDF36077D9C7}" srcOrd="0" destOrd="0" presId="urn:microsoft.com/office/officeart/2005/8/layout/hierarchy1"/>
    <dgm:cxn modelId="{E3FDA82A-A912-4897-BB56-67B2F374B5AA}" srcId="{D73DC30D-3968-4E73-956B-4E95AA7CDBBC}" destId="{AC741C58-FA4C-4E2A-A13C-06CF1B2B9ACF}" srcOrd="0" destOrd="0" parTransId="{5B0ACB34-8008-48D5-A109-28BD2B6ECF1B}" sibTransId="{D2535C5F-DC71-4007-96E4-B4D1221E8DB8}"/>
    <dgm:cxn modelId="{6BFAC173-E95D-4D3A-B0D8-946F52B7A450}" type="presOf" srcId="{79958184-D0B6-4B27-8EF6-23E2D235F27C}" destId="{0CD51F4D-001D-4DDD-8669-D8D05AEF52AD}" srcOrd="0" destOrd="0" presId="urn:microsoft.com/office/officeart/2005/8/layout/hierarchy1"/>
    <dgm:cxn modelId="{898DEBAD-BB9B-459B-8442-B9EA5B560C60}" srcId="{A3E932EC-6882-4432-B2EF-B5905EB8D96D}" destId="{C217ED70-ED14-42C6-9E80-EDF0DD2B7331}" srcOrd="0" destOrd="0" parTransId="{ADB35423-5BB9-4AE9-903A-D4FA198EC6B1}" sibTransId="{C5BC98BE-C7DE-4B17-B728-28F652D22D33}"/>
    <dgm:cxn modelId="{549719B2-E860-45FF-A579-D36D3D4E2866}" type="presOf" srcId="{639ADAEE-EA13-48D4-A1AD-8448A4EEA928}" destId="{9CF3B7C6-DD99-407D-B325-441E70CFCD20}" srcOrd="0" destOrd="0" presId="urn:microsoft.com/office/officeart/2005/8/layout/hierarchy1"/>
    <dgm:cxn modelId="{90CEC473-FD24-47CD-8423-BD600F00CC48}" type="presOf" srcId="{ADB35423-5BB9-4AE9-903A-D4FA198EC6B1}" destId="{F3458C94-4DAE-4B53-B02C-5FD207F8747D}" srcOrd="0" destOrd="0" presId="urn:microsoft.com/office/officeart/2005/8/layout/hierarchy1"/>
    <dgm:cxn modelId="{09DBADEA-351C-449E-8037-E41A3016D952}" type="presOf" srcId="{C217ED70-ED14-42C6-9E80-EDF0DD2B7331}" destId="{08BDA528-4227-4055-9E94-A1BDD4FD4C6C}" srcOrd="0" destOrd="0" presId="urn:microsoft.com/office/officeart/2005/8/layout/hierarchy1"/>
    <dgm:cxn modelId="{89662552-9486-4181-BF97-6B4AEEEFE3AD}" type="presOf" srcId="{5B0ACB34-8008-48D5-A109-28BD2B6ECF1B}" destId="{9FD2AE21-DC50-4784-9A1E-C41069054924}" srcOrd="0" destOrd="0" presId="urn:microsoft.com/office/officeart/2005/8/layout/hierarchy1"/>
    <dgm:cxn modelId="{89571102-0434-425A-B4DE-F98491CD665E}" type="presOf" srcId="{134F0E1C-3436-477B-92B6-10CFFF4C60FE}" destId="{A9F5AE35-3D9D-4AA5-9E82-F4EA462CD32E}" srcOrd="0" destOrd="0" presId="urn:microsoft.com/office/officeart/2005/8/layout/hierarchy1"/>
    <dgm:cxn modelId="{495234EE-4588-4E4D-B127-902231AE7CFA}" type="presOf" srcId="{AC741C58-FA4C-4E2A-A13C-06CF1B2B9ACF}" destId="{97B393C8-14D9-465F-B3BC-250BDB344DEF}" srcOrd="0" destOrd="0" presId="urn:microsoft.com/office/officeart/2005/8/layout/hierarchy1"/>
    <dgm:cxn modelId="{F67F32A8-0B84-4969-932D-B72746833E81}" srcId="{C217ED70-ED14-42C6-9E80-EDF0DD2B7331}" destId="{030EFDB7-46C0-4E05-AA78-A42E13BFBDFA}" srcOrd="0" destOrd="0" parTransId="{F06E894D-FCA3-45C1-992B-9522F67E3C73}" sibTransId="{67EF1B99-14F2-4E7E-878F-E2EDCAB50833}"/>
    <dgm:cxn modelId="{FBDDC78B-E282-48E8-9A6C-74ED753FB24D}" type="presParOf" srcId="{0CD51F4D-001D-4DDD-8669-D8D05AEF52AD}" destId="{042D6BD7-D451-4A2E-9466-85ED738379C1}" srcOrd="0" destOrd="0" presId="urn:microsoft.com/office/officeart/2005/8/layout/hierarchy1"/>
    <dgm:cxn modelId="{9415479F-075E-48B8-BD36-ADF67961DAC9}" type="presParOf" srcId="{042D6BD7-D451-4A2E-9466-85ED738379C1}" destId="{1694F1A0-5908-44A2-9FB6-2FD833818866}" srcOrd="0" destOrd="0" presId="urn:microsoft.com/office/officeart/2005/8/layout/hierarchy1"/>
    <dgm:cxn modelId="{114115A9-EDFC-41CA-92F1-7D7E42898287}" type="presParOf" srcId="{1694F1A0-5908-44A2-9FB6-2FD833818866}" destId="{CBB9D070-091B-473C-82F0-1AD38B0A1A9F}" srcOrd="0" destOrd="0" presId="urn:microsoft.com/office/officeart/2005/8/layout/hierarchy1"/>
    <dgm:cxn modelId="{24C5A233-0AAE-4B10-86D1-CD3562FE3B7C}" type="presParOf" srcId="{1694F1A0-5908-44A2-9FB6-2FD833818866}" destId="{844D565F-ECCB-4982-A310-972830E3EDEC}" srcOrd="1" destOrd="0" presId="urn:microsoft.com/office/officeart/2005/8/layout/hierarchy1"/>
    <dgm:cxn modelId="{EDEA22F8-95DE-4CD5-BF54-F1B95B6E1878}" type="presParOf" srcId="{042D6BD7-D451-4A2E-9466-85ED738379C1}" destId="{7AE49385-B15C-4FCE-AA61-D038B9C74A67}" srcOrd="1" destOrd="0" presId="urn:microsoft.com/office/officeart/2005/8/layout/hierarchy1"/>
    <dgm:cxn modelId="{65DB3DC1-AD65-4F2A-A221-12BEFA257676}" type="presParOf" srcId="{7AE49385-B15C-4FCE-AA61-D038B9C74A67}" destId="{F3458C94-4DAE-4B53-B02C-5FD207F8747D}" srcOrd="0" destOrd="0" presId="urn:microsoft.com/office/officeart/2005/8/layout/hierarchy1"/>
    <dgm:cxn modelId="{FBE97DA4-B7AF-4FC5-84C0-7D76ECF28C93}" type="presParOf" srcId="{7AE49385-B15C-4FCE-AA61-D038B9C74A67}" destId="{8D36E00E-E2A1-4EB3-8297-84558B6DDD40}" srcOrd="1" destOrd="0" presId="urn:microsoft.com/office/officeart/2005/8/layout/hierarchy1"/>
    <dgm:cxn modelId="{5B94A242-8A49-454B-A784-7572ED3783C0}" type="presParOf" srcId="{8D36E00E-E2A1-4EB3-8297-84558B6DDD40}" destId="{6726254E-72DC-4DD2-AE4A-774B22CF95F2}" srcOrd="0" destOrd="0" presId="urn:microsoft.com/office/officeart/2005/8/layout/hierarchy1"/>
    <dgm:cxn modelId="{49C8DDD1-622A-40C6-B9AE-CC27B3EBB363}" type="presParOf" srcId="{6726254E-72DC-4DD2-AE4A-774B22CF95F2}" destId="{F48C4901-DF00-4522-AC02-99A13EA972A4}" srcOrd="0" destOrd="0" presId="urn:microsoft.com/office/officeart/2005/8/layout/hierarchy1"/>
    <dgm:cxn modelId="{C706543D-0BCE-4D8B-9FB3-8B83DF6C2FBE}" type="presParOf" srcId="{6726254E-72DC-4DD2-AE4A-774B22CF95F2}" destId="{08BDA528-4227-4055-9E94-A1BDD4FD4C6C}" srcOrd="1" destOrd="0" presId="urn:microsoft.com/office/officeart/2005/8/layout/hierarchy1"/>
    <dgm:cxn modelId="{B94174CD-BF0B-4F2D-A59C-E9192050E708}" type="presParOf" srcId="{8D36E00E-E2A1-4EB3-8297-84558B6DDD40}" destId="{9DFD0D38-12CE-4361-979A-EBE7BCEE2446}" srcOrd="1" destOrd="0" presId="urn:microsoft.com/office/officeart/2005/8/layout/hierarchy1"/>
    <dgm:cxn modelId="{17FAB886-198D-4C12-A5FF-08A74969E835}" type="presParOf" srcId="{9DFD0D38-12CE-4361-979A-EBE7BCEE2446}" destId="{1EDFE9D3-1FB3-4AFD-8A6C-62610F69CEE4}" srcOrd="0" destOrd="0" presId="urn:microsoft.com/office/officeart/2005/8/layout/hierarchy1"/>
    <dgm:cxn modelId="{0B3B0C10-BC6D-4191-8868-470F4E38AF8B}" type="presParOf" srcId="{9DFD0D38-12CE-4361-979A-EBE7BCEE2446}" destId="{63C445FF-71D1-4CA8-8ECE-2364F91CD256}" srcOrd="1" destOrd="0" presId="urn:microsoft.com/office/officeart/2005/8/layout/hierarchy1"/>
    <dgm:cxn modelId="{AE658635-540C-450E-B33B-B47F953EF45A}" type="presParOf" srcId="{63C445FF-71D1-4CA8-8ECE-2364F91CD256}" destId="{2B212201-9D6C-45FB-9AA6-D281A4739AA3}" srcOrd="0" destOrd="0" presId="urn:microsoft.com/office/officeart/2005/8/layout/hierarchy1"/>
    <dgm:cxn modelId="{7A722BC2-85E2-4F33-A228-F3E78709BB6C}" type="presParOf" srcId="{2B212201-9D6C-45FB-9AA6-D281A4739AA3}" destId="{BE5D96C1-5E68-41E5-B1BD-5BAEF426CDF2}" srcOrd="0" destOrd="0" presId="urn:microsoft.com/office/officeart/2005/8/layout/hierarchy1"/>
    <dgm:cxn modelId="{B10A3E1E-E46B-482D-BBDB-D7F270CE3DAF}" type="presParOf" srcId="{2B212201-9D6C-45FB-9AA6-D281A4739AA3}" destId="{7CA332FD-80FF-426B-8D50-A78CFB846F12}" srcOrd="1" destOrd="0" presId="urn:microsoft.com/office/officeart/2005/8/layout/hierarchy1"/>
    <dgm:cxn modelId="{57E8797E-3E48-43D0-89D7-B4815619DF7B}" type="presParOf" srcId="{63C445FF-71D1-4CA8-8ECE-2364F91CD256}" destId="{3DD83584-B182-4A40-8679-08095F092A3D}" srcOrd="1" destOrd="0" presId="urn:microsoft.com/office/officeart/2005/8/layout/hierarchy1"/>
    <dgm:cxn modelId="{FA945EDC-0D59-4A8E-9CAF-666356C4AEDD}" type="presParOf" srcId="{9DFD0D38-12CE-4361-979A-EBE7BCEE2446}" destId="{A9F5AE35-3D9D-4AA5-9E82-F4EA462CD32E}" srcOrd="2" destOrd="0" presId="urn:microsoft.com/office/officeart/2005/8/layout/hierarchy1"/>
    <dgm:cxn modelId="{0C405626-8931-4652-9BCB-50FF5B99F3D9}" type="presParOf" srcId="{9DFD0D38-12CE-4361-979A-EBE7BCEE2446}" destId="{DAF6C70B-0127-43D3-9CF3-23724E53B92A}" srcOrd="3" destOrd="0" presId="urn:microsoft.com/office/officeart/2005/8/layout/hierarchy1"/>
    <dgm:cxn modelId="{791EB1C2-AFB9-40A4-9B7A-74CD65712EDB}" type="presParOf" srcId="{DAF6C70B-0127-43D3-9CF3-23724E53B92A}" destId="{8D027636-B8C0-4840-B168-98D5A454A0D1}" srcOrd="0" destOrd="0" presId="urn:microsoft.com/office/officeart/2005/8/layout/hierarchy1"/>
    <dgm:cxn modelId="{3B042287-AB92-44F1-87E7-36A23DAB620D}" type="presParOf" srcId="{8D027636-B8C0-4840-B168-98D5A454A0D1}" destId="{F46FEBDE-DD65-49B0-B933-1C21739DED3D}" srcOrd="0" destOrd="0" presId="urn:microsoft.com/office/officeart/2005/8/layout/hierarchy1"/>
    <dgm:cxn modelId="{35E23922-1D9B-4208-A705-299F459C8E55}" type="presParOf" srcId="{8D027636-B8C0-4840-B168-98D5A454A0D1}" destId="{9CF3B7C6-DD99-407D-B325-441E70CFCD20}" srcOrd="1" destOrd="0" presId="urn:microsoft.com/office/officeart/2005/8/layout/hierarchy1"/>
    <dgm:cxn modelId="{85D4D408-85EE-4F01-A867-0D3487EDA5B4}" type="presParOf" srcId="{DAF6C70B-0127-43D3-9CF3-23724E53B92A}" destId="{8106C95C-30FB-41D1-BCF3-7CDB8FB6DC19}" srcOrd="1" destOrd="0" presId="urn:microsoft.com/office/officeart/2005/8/layout/hierarchy1"/>
    <dgm:cxn modelId="{2B1137A3-8133-4332-AEDC-595C3174FD62}" type="presParOf" srcId="{7AE49385-B15C-4FCE-AA61-D038B9C74A67}" destId="{9AF0F99C-C9BB-4153-80D1-DDF36077D9C7}" srcOrd="2" destOrd="0" presId="urn:microsoft.com/office/officeart/2005/8/layout/hierarchy1"/>
    <dgm:cxn modelId="{7A4E74FA-A30A-4C47-A348-DC101CDAC0FB}" type="presParOf" srcId="{7AE49385-B15C-4FCE-AA61-D038B9C74A67}" destId="{93B5056A-ABCF-4D00-8F6D-791EDA8B13C8}" srcOrd="3" destOrd="0" presId="urn:microsoft.com/office/officeart/2005/8/layout/hierarchy1"/>
    <dgm:cxn modelId="{2E309739-7C4C-46C1-B8E9-55039C263FF7}" type="presParOf" srcId="{93B5056A-ABCF-4D00-8F6D-791EDA8B13C8}" destId="{4E2FCD7D-DE40-4B2F-A466-5E0F2FF5675F}" srcOrd="0" destOrd="0" presId="urn:microsoft.com/office/officeart/2005/8/layout/hierarchy1"/>
    <dgm:cxn modelId="{87EC5D02-0B5A-49C3-88DC-F8A7712663D8}" type="presParOf" srcId="{4E2FCD7D-DE40-4B2F-A466-5E0F2FF5675F}" destId="{4307B8D9-9EB6-496D-B496-35A12356F17B}" srcOrd="0" destOrd="0" presId="urn:microsoft.com/office/officeart/2005/8/layout/hierarchy1"/>
    <dgm:cxn modelId="{13E4C89C-B910-404F-9381-22FA588F1D2B}" type="presParOf" srcId="{4E2FCD7D-DE40-4B2F-A466-5E0F2FF5675F}" destId="{F49FBDD4-BD92-4A5C-94C8-B58357124E34}" srcOrd="1" destOrd="0" presId="urn:microsoft.com/office/officeart/2005/8/layout/hierarchy1"/>
    <dgm:cxn modelId="{07A6C2F8-EDEC-416A-9DAA-9F5D60A39B29}" type="presParOf" srcId="{93B5056A-ABCF-4D00-8F6D-791EDA8B13C8}" destId="{96C0FABB-1C4A-428B-A00E-B65BF017396A}" srcOrd="1" destOrd="0" presId="urn:microsoft.com/office/officeart/2005/8/layout/hierarchy1"/>
    <dgm:cxn modelId="{D3CCDB8E-EEC0-4F7F-BC1C-4B4C4F203557}" type="presParOf" srcId="{96C0FABB-1C4A-428B-A00E-B65BF017396A}" destId="{9FD2AE21-DC50-4784-9A1E-C41069054924}" srcOrd="0" destOrd="0" presId="urn:microsoft.com/office/officeart/2005/8/layout/hierarchy1"/>
    <dgm:cxn modelId="{35DD9C75-BED0-4042-81D8-0E461992CDA3}" type="presParOf" srcId="{96C0FABB-1C4A-428B-A00E-B65BF017396A}" destId="{34648E2C-33C8-4C24-A46D-929CE62A15A1}" srcOrd="1" destOrd="0" presId="urn:microsoft.com/office/officeart/2005/8/layout/hierarchy1"/>
    <dgm:cxn modelId="{5788F08F-B17E-4576-9731-DA59C90C1F35}" type="presParOf" srcId="{34648E2C-33C8-4C24-A46D-929CE62A15A1}" destId="{9032EFC6-A850-4D10-83BF-8263FC507262}" srcOrd="0" destOrd="0" presId="urn:microsoft.com/office/officeart/2005/8/layout/hierarchy1"/>
    <dgm:cxn modelId="{FBA43A01-4323-42EE-B998-C8DA28EF6111}" type="presParOf" srcId="{9032EFC6-A850-4D10-83BF-8263FC507262}" destId="{655A7813-A93C-4375-BC84-3B4632A02C0B}" srcOrd="0" destOrd="0" presId="urn:microsoft.com/office/officeart/2005/8/layout/hierarchy1"/>
    <dgm:cxn modelId="{B1BC591B-20EE-4239-AC1A-32657D1E67AA}" type="presParOf" srcId="{9032EFC6-A850-4D10-83BF-8263FC507262}" destId="{97B393C8-14D9-465F-B3BC-250BDB344DEF}" srcOrd="1" destOrd="0" presId="urn:microsoft.com/office/officeart/2005/8/layout/hierarchy1"/>
    <dgm:cxn modelId="{99966AE6-D625-4CF9-9C7F-416D975CBE0D}" type="presParOf" srcId="{34648E2C-33C8-4C24-A46D-929CE62A15A1}" destId="{CDE9164B-3E7C-4D74-A697-23C8734737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29DE756-0FC4-4EDB-B4D4-6082031DD21C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51880008-8805-4AAE-87F6-9C3CA783CBC0}">
      <dgm:prSet phldrT="[Текст]"/>
      <dgm:spPr/>
      <dgm:t>
        <a:bodyPr/>
        <a:lstStyle/>
        <a:p>
          <a:r>
            <a:rPr lang="ru-RU" dirty="0" err="1" smtClean="0"/>
            <a:t>Здоровьесберегающие</a:t>
          </a:r>
          <a:r>
            <a:rPr lang="ru-RU" dirty="0" smtClean="0"/>
            <a:t> технологии</a:t>
          </a:r>
          <a:endParaRPr lang="ru-RU" dirty="0"/>
        </a:p>
      </dgm:t>
    </dgm:pt>
    <dgm:pt modelId="{0313EB79-9E19-44F3-8ECB-06F39506721D}" type="parTrans" cxnId="{A7B63DB9-328A-4AF4-8798-44E7B8B1C78E}">
      <dgm:prSet/>
      <dgm:spPr/>
      <dgm:t>
        <a:bodyPr/>
        <a:lstStyle/>
        <a:p>
          <a:endParaRPr lang="ru-RU"/>
        </a:p>
      </dgm:t>
    </dgm:pt>
    <dgm:pt modelId="{47CEAC2A-5490-44AF-B4D2-79E853D29602}" type="sibTrans" cxnId="{A7B63DB9-328A-4AF4-8798-44E7B8B1C78E}">
      <dgm:prSet/>
      <dgm:spPr/>
      <dgm:t>
        <a:bodyPr/>
        <a:lstStyle/>
        <a:p>
          <a:endParaRPr lang="ru-RU"/>
        </a:p>
      </dgm:t>
    </dgm:pt>
    <dgm:pt modelId="{CDD00E69-68D0-4DF9-B6BF-1E85C35D89DA}">
      <dgm:prSet phldrT="[Текст]"/>
      <dgm:spPr/>
      <dgm:t>
        <a:bodyPr/>
        <a:lstStyle/>
        <a:p>
          <a:r>
            <a:rPr lang="ru-RU" b="1" i="1" dirty="0" smtClean="0"/>
            <a:t>Технологии сохранения и стимулирования здоровья</a:t>
          </a:r>
          <a:r>
            <a:rPr lang="ru-RU" b="1" dirty="0" smtClean="0"/>
            <a:t>: дыхательная гимнастика, динамические паузы, подвижные и спортивные игры, пальчиковая гимнастика, массаж пальцев, гимнастика бодрящая.</a:t>
          </a:r>
          <a:endParaRPr lang="ru-RU" b="1" dirty="0"/>
        </a:p>
      </dgm:t>
    </dgm:pt>
    <dgm:pt modelId="{8C4AFB30-94D7-4635-9ABD-45F99616283E}" type="parTrans" cxnId="{C8C4546F-96F8-430F-9F32-A9FFC3589A3C}">
      <dgm:prSet/>
      <dgm:spPr/>
      <dgm:t>
        <a:bodyPr/>
        <a:lstStyle/>
        <a:p>
          <a:endParaRPr lang="ru-RU"/>
        </a:p>
      </dgm:t>
    </dgm:pt>
    <dgm:pt modelId="{355FA8E3-BF9D-4D19-AC43-89D77E94C692}" type="sibTrans" cxnId="{C8C4546F-96F8-430F-9F32-A9FFC3589A3C}">
      <dgm:prSet/>
      <dgm:spPr/>
      <dgm:t>
        <a:bodyPr/>
        <a:lstStyle/>
        <a:p>
          <a:endParaRPr lang="ru-RU"/>
        </a:p>
      </dgm:t>
    </dgm:pt>
    <dgm:pt modelId="{3F393A1A-F8EE-47F1-9162-E34F8AC89B29}">
      <dgm:prSet phldrT="[Текст]"/>
      <dgm:spPr/>
      <dgm:t>
        <a:bodyPr/>
        <a:lstStyle/>
        <a:p>
          <a:r>
            <a:rPr lang="ru-RU" b="1" i="1" dirty="0" smtClean="0"/>
            <a:t>Технологии обучения здоровому образу жизни</a:t>
          </a:r>
          <a:r>
            <a:rPr lang="ru-RU" b="1" dirty="0" smtClean="0"/>
            <a:t>: утренняя гимнастика, массаж биологически активных зон, элементы </a:t>
          </a:r>
          <a:r>
            <a:rPr lang="ru-RU" b="1" dirty="0" err="1" smtClean="0"/>
            <a:t>хатха</a:t>
          </a:r>
          <a:r>
            <a:rPr lang="ru-RU" b="1" dirty="0" smtClean="0"/>
            <a:t>-йоги, коммуникативные игры</a:t>
          </a:r>
          <a:endParaRPr lang="ru-RU" b="1" dirty="0"/>
        </a:p>
      </dgm:t>
    </dgm:pt>
    <dgm:pt modelId="{71587BCE-A135-446C-B732-B060F76CA9C5}" type="parTrans" cxnId="{28FD7A83-BC1B-4979-A444-E6F3868E88A3}">
      <dgm:prSet/>
      <dgm:spPr/>
      <dgm:t>
        <a:bodyPr/>
        <a:lstStyle/>
        <a:p>
          <a:endParaRPr lang="ru-RU"/>
        </a:p>
      </dgm:t>
    </dgm:pt>
    <dgm:pt modelId="{3495D9B2-8EB9-46F5-A525-DEC648C5B7CB}" type="sibTrans" cxnId="{28FD7A83-BC1B-4979-A444-E6F3868E88A3}">
      <dgm:prSet/>
      <dgm:spPr/>
      <dgm:t>
        <a:bodyPr/>
        <a:lstStyle/>
        <a:p>
          <a:endParaRPr lang="ru-RU"/>
        </a:p>
      </dgm:t>
    </dgm:pt>
    <dgm:pt modelId="{BC97FC03-805B-4873-A9FF-DFAE46FA8A77}">
      <dgm:prSet phldrT="[Текст]"/>
      <dgm:spPr/>
      <dgm:t>
        <a:bodyPr/>
        <a:lstStyle/>
        <a:p>
          <a:r>
            <a:rPr lang="ru-RU" b="1" i="1" dirty="0" smtClean="0"/>
            <a:t>Коррекционные технологии:</a:t>
          </a:r>
          <a:r>
            <a:rPr lang="ru-RU" b="1" dirty="0" smtClean="0"/>
            <a:t> артикуляционная гимнастика, </a:t>
          </a:r>
          <a:r>
            <a:rPr lang="ru-RU" b="1" dirty="0" err="1" smtClean="0"/>
            <a:t>психогимнастика</a:t>
          </a:r>
          <a:r>
            <a:rPr lang="ru-RU" b="1" dirty="0" smtClean="0"/>
            <a:t>, музыкотерапия</a:t>
          </a:r>
          <a:endParaRPr lang="ru-RU" b="1" dirty="0"/>
        </a:p>
      </dgm:t>
    </dgm:pt>
    <dgm:pt modelId="{E419AF76-E385-46F9-BCE6-9679270E2C17}" type="parTrans" cxnId="{F4F5960F-4F07-4E3C-BCAA-FECDA80394CE}">
      <dgm:prSet/>
      <dgm:spPr/>
      <dgm:t>
        <a:bodyPr/>
        <a:lstStyle/>
        <a:p>
          <a:endParaRPr lang="ru-RU"/>
        </a:p>
      </dgm:t>
    </dgm:pt>
    <dgm:pt modelId="{EF74F3AA-BAA9-42E5-B039-CE6922B5F940}" type="sibTrans" cxnId="{F4F5960F-4F07-4E3C-BCAA-FECDA80394CE}">
      <dgm:prSet/>
      <dgm:spPr/>
      <dgm:t>
        <a:bodyPr/>
        <a:lstStyle/>
        <a:p>
          <a:endParaRPr lang="ru-RU"/>
        </a:p>
      </dgm:t>
    </dgm:pt>
    <dgm:pt modelId="{77E3D1E0-839E-4EA3-B8B8-75FDDA9FF35E}" type="pres">
      <dgm:prSet presAssocID="{A29DE756-0FC4-4EDB-B4D4-6082031DD21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325911-5B67-421D-854F-8650ED32BE2F}" type="pres">
      <dgm:prSet presAssocID="{51880008-8805-4AAE-87F6-9C3CA783CBC0}" presName="root1" presStyleCnt="0"/>
      <dgm:spPr/>
    </dgm:pt>
    <dgm:pt modelId="{46B0F333-A064-44E9-B216-16A9945790D5}" type="pres">
      <dgm:prSet presAssocID="{51880008-8805-4AAE-87F6-9C3CA783CBC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D70B43-C549-4EBA-B41C-2FD914FCB9CF}" type="pres">
      <dgm:prSet presAssocID="{51880008-8805-4AAE-87F6-9C3CA783CBC0}" presName="level2hierChild" presStyleCnt="0"/>
      <dgm:spPr/>
    </dgm:pt>
    <dgm:pt modelId="{D39BA478-F8B2-40FE-9121-69778504FDE6}" type="pres">
      <dgm:prSet presAssocID="{8C4AFB30-94D7-4635-9ABD-45F99616283E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BF96265F-E10B-44DD-A8FC-F6551BD026F4}" type="pres">
      <dgm:prSet presAssocID="{8C4AFB30-94D7-4635-9ABD-45F99616283E}" presName="connTx" presStyleLbl="parChTrans1D2" presStyleIdx="0" presStyleCnt="3"/>
      <dgm:spPr/>
      <dgm:t>
        <a:bodyPr/>
        <a:lstStyle/>
        <a:p>
          <a:endParaRPr lang="ru-RU"/>
        </a:p>
      </dgm:t>
    </dgm:pt>
    <dgm:pt modelId="{90F5FC5C-4A6A-4032-863A-3FF0569B49C5}" type="pres">
      <dgm:prSet presAssocID="{CDD00E69-68D0-4DF9-B6BF-1E85C35D89DA}" presName="root2" presStyleCnt="0"/>
      <dgm:spPr/>
    </dgm:pt>
    <dgm:pt modelId="{13C94FCC-1493-4EFC-85E8-65108B4DCE88}" type="pres">
      <dgm:prSet presAssocID="{CDD00E69-68D0-4DF9-B6BF-1E85C35D89DA}" presName="LevelTwoTextNode" presStyleLbl="node2" presStyleIdx="0" presStyleCnt="3" custScaleX="248163" custScaleY="165395" custLinFactNeighborX="1301" custLinFactNeighborY="-17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07ABFA-0014-4135-B72D-6BE5DE9E4459}" type="pres">
      <dgm:prSet presAssocID="{CDD00E69-68D0-4DF9-B6BF-1E85C35D89DA}" presName="level3hierChild" presStyleCnt="0"/>
      <dgm:spPr/>
    </dgm:pt>
    <dgm:pt modelId="{AD3631C6-D142-4FDA-B4E5-71B7221513DC}" type="pres">
      <dgm:prSet presAssocID="{71587BCE-A135-446C-B732-B060F76CA9C5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4B922D54-A256-4F50-A2EF-279F118008FF}" type="pres">
      <dgm:prSet presAssocID="{71587BCE-A135-446C-B732-B060F76CA9C5}" presName="connTx" presStyleLbl="parChTrans1D2" presStyleIdx="1" presStyleCnt="3"/>
      <dgm:spPr/>
      <dgm:t>
        <a:bodyPr/>
        <a:lstStyle/>
        <a:p>
          <a:endParaRPr lang="ru-RU"/>
        </a:p>
      </dgm:t>
    </dgm:pt>
    <dgm:pt modelId="{8FF84B42-CBFF-4E3F-BAFA-91398CDD960A}" type="pres">
      <dgm:prSet presAssocID="{3F393A1A-F8EE-47F1-9162-E34F8AC89B29}" presName="root2" presStyleCnt="0"/>
      <dgm:spPr/>
    </dgm:pt>
    <dgm:pt modelId="{C841D8EB-FE6F-4F87-8B5F-437B1A862494}" type="pres">
      <dgm:prSet presAssocID="{3F393A1A-F8EE-47F1-9162-E34F8AC89B29}" presName="LevelTwoTextNode" presStyleLbl="node2" presStyleIdx="1" presStyleCnt="3" custScaleX="218869" custScaleY="183390" custLinFactNeighborX="15910" custLinFactNeighborY="14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47F283-BEB1-4682-ABDA-3B3665F1F410}" type="pres">
      <dgm:prSet presAssocID="{3F393A1A-F8EE-47F1-9162-E34F8AC89B29}" presName="level3hierChild" presStyleCnt="0"/>
      <dgm:spPr/>
    </dgm:pt>
    <dgm:pt modelId="{6D30085D-897F-4FA4-8F50-3A8A3F557823}" type="pres">
      <dgm:prSet presAssocID="{E419AF76-E385-46F9-BCE6-9679270E2C17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F340BFC6-1B62-4F93-A5E9-E8DF710ED966}" type="pres">
      <dgm:prSet presAssocID="{E419AF76-E385-46F9-BCE6-9679270E2C1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7D4B46F-17CE-4762-9A53-1A762DA4074B}" type="pres">
      <dgm:prSet presAssocID="{BC97FC03-805B-4873-A9FF-DFAE46FA8A77}" presName="root2" presStyleCnt="0"/>
      <dgm:spPr/>
    </dgm:pt>
    <dgm:pt modelId="{ED06E4C1-0828-4EE8-BEE1-478280299634}" type="pres">
      <dgm:prSet presAssocID="{BC97FC03-805B-4873-A9FF-DFAE46FA8A77}" presName="LevelTwoTextNode" presStyleLbl="node2" presStyleIdx="2" presStyleCnt="3" custScaleX="263365" custScaleY="151381" custLinFactNeighborX="7273" custLinFactNeighborY="-56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C603EB-A9D2-45A2-A02D-52F236EA0FD2}" type="pres">
      <dgm:prSet presAssocID="{BC97FC03-805B-4873-A9FF-DFAE46FA8A77}" presName="level3hierChild" presStyleCnt="0"/>
      <dgm:spPr/>
    </dgm:pt>
  </dgm:ptLst>
  <dgm:cxnLst>
    <dgm:cxn modelId="{F4F5960F-4F07-4E3C-BCAA-FECDA80394CE}" srcId="{51880008-8805-4AAE-87F6-9C3CA783CBC0}" destId="{BC97FC03-805B-4873-A9FF-DFAE46FA8A77}" srcOrd="2" destOrd="0" parTransId="{E419AF76-E385-46F9-BCE6-9679270E2C17}" sibTransId="{EF74F3AA-BAA9-42E5-B039-CE6922B5F940}"/>
    <dgm:cxn modelId="{159EF1B7-95EB-420A-A408-9F97555E0D7A}" type="presOf" srcId="{A29DE756-0FC4-4EDB-B4D4-6082031DD21C}" destId="{77E3D1E0-839E-4EA3-B8B8-75FDDA9FF35E}" srcOrd="0" destOrd="0" presId="urn:microsoft.com/office/officeart/2008/layout/HorizontalMultiLevelHierarchy"/>
    <dgm:cxn modelId="{6B82C1A1-63B2-4B32-97F8-E66CCEB334BD}" type="presOf" srcId="{8C4AFB30-94D7-4635-9ABD-45F99616283E}" destId="{D39BA478-F8B2-40FE-9121-69778504FDE6}" srcOrd="0" destOrd="0" presId="urn:microsoft.com/office/officeart/2008/layout/HorizontalMultiLevelHierarchy"/>
    <dgm:cxn modelId="{28FD7A83-BC1B-4979-A444-E6F3868E88A3}" srcId="{51880008-8805-4AAE-87F6-9C3CA783CBC0}" destId="{3F393A1A-F8EE-47F1-9162-E34F8AC89B29}" srcOrd="1" destOrd="0" parTransId="{71587BCE-A135-446C-B732-B060F76CA9C5}" sibTransId="{3495D9B2-8EB9-46F5-A525-DEC648C5B7CB}"/>
    <dgm:cxn modelId="{0111E7AC-3342-41C7-8842-3CE351F7BFF1}" type="presOf" srcId="{3F393A1A-F8EE-47F1-9162-E34F8AC89B29}" destId="{C841D8EB-FE6F-4F87-8B5F-437B1A862494}" srcOrd="0" destOrd="0" presId="urn:microsoft.com/office/officeart/2008/layout/HorizontalMultiLevelHierarchy"/>
    <dgm:cxn modelId="{A7B63DB9-328A-4AF4-8798-44E7B8B1C78E}" srcId="{A29DE756-0FC4-4EDB-B4D4-6082031DD21C}" destId="{51880008-8805-4AAE-87F6-9C3CA783CBC0}" srcOrd="0" destOrd="0" parTransId="{0313EB79-9E19-44F3-8ECB-06F39506721D}" sibTransId="{47CEAC2A-5490-44AF-B4D2-79E853D29602}"/>
    <dgm:cxn modelId="{DFF434B8-EC78-4B50-8B6D-8290F875B15F}" type="presOf" srcId="{CDD00E69-68D0-4DF9-B6BF-1E85C35D89DA}" destId="{13C94FCC-1493-4EFC-85E8-65108B4DCE88}" srcOrd="0" destOrd="0" presId="urn:microsoft.com/office/officeart/2008/layout/HorizontalMultiLevelHierarchy"/>
    <dgm:cxn modelId="{32331310-08FB-4CAB-8A10-82A1FA9B17C0}" type="presOf" srcId="{51880008-8805-4AAE-87F6-9C3CA783CBC0}" destId="{46B0F333-A064-44E9-B216-16A9945790D5}" srcOrd="0" destOrd="0" presId="urn:microsoft.com/office/officeart/2008/layout/HorizontalMultiLevelHierarchy"/>
    <dgm:cxn modelId="{C8C4546F-96F8-430F-9F32-A9FFC3589A3C}" srcId="{51880008-8805-4AAE-87F6-9C3CA783CBC0}" destId="{CDD00E69-68D0-4DF9-B6BF-1E85C35D89DA}" srcOrd="0" destOrd="0" parTransId="{8C4AFB30-94D7-4635-9ABD-45F99616283E}" sibTransId="{355FA8E3-BF9D-4D19-AC43-89D77E94C692}"/>
    <dgm:cxn modelId="{07DBD574-1FA2-4C7F-97C4-61A4AF7665CC}" type="presOf" srcId="{71587BCE-A135-446C-B732-B060F76CA9C5}" destId="{4B922D54-A256-4F50-A2EF-279F118008FF}" srcOrd="1" destOrd="0" presId="urn:microsoft.com/office/officeart/2008/layout/HorizontalMultiLevelHierarchy"/>
    <dgm:cxn modelId="{DB165276-6193-496D-8F36-A589A653EEA8}" type="presOf" srcId="{8C4AFB30-94D7-4635-9ABD-45F99616283E}" destId="{BF96265F-E10B-44DD-A8FC-F6551BD026F4}" srcOrd="1" destOrd="0" presId="urn:microsoft.com/office/officeart/2008/layout/HorizontalMultiLevelHierarchy"/>
    <dgm:cxn modelId="{F39C4CF3-0216-4361-A055-38E95269CB86}" type="presOf" srcId="{71587BCE-A135-446C-B732-B060F76CA9C5}" destId="{AD3631C6-D142-4FDA-B4E5-71B7221513DC}" srcOrd="0" destOrd="0" presId="urn:microsoft.com/office/officeart/2008/layout/HorizontalMultiLevelHierarchy"/>
    <dgm:cxn modelId="{97535A0F-76D6-4D20-939C-153EA2A3FF05}" type="presOf" srcId="{BC97FC03-805B-4873-A9FF-DFAE46FA8A77}" destId="{ED06E4C1-0828-4EE8-BEE1-478280299634}" srcOrd="0" destOrd="0" presId="urn:microsoft.com/office/officeart/2008/layout/HorizontalMultiLevelHierarchy"/>
    <dgm:cxn modelId="{C39A90DE-0A56-46B0-B886-8929AC82DF57}" type="presOf" srcId="{E419AF76-E385-46F9-BCE6-9679270E2C17}" destId="{F340BFC6-1B62-4F93-A5E9-E8DF710ED966}" srcOrd="1" destOrd="0" presId="urn:microsoft.com/office/officeart/2008/layout/HorizontalMultiLevelHierarchy"/>
    <dgm:cxn modelId="{632A1F90-037D-4E2A-AED2-F1A2AEF4878C}" type="presOf" srcId="{E419AF76-E385-46F9-BCE6-9679270E2C17}" destId="{6D30085D-897F-4FA4-8F50-3A8A3F557823}" srcOrd="0" destOrd="0" presId="urn:microsoft.com/office/officeart/2008/layout/HorizontalMultiLevelHierarchy"/>
    <dgm:cxn modelId="{A4AEEFEC-60F4-4E8F-AD00-75621D893D3A}" type="presParOf" srcId="{77E3D1E0-839E-4EA3-B8B8-75FDDA9FF35E}" destId="{28325911-5B67-421D-854F-8650ED32BE2F}" srcOrd="0" destOrd="0" presId="urn:microsoft.com/office/officeart/2008/layout/HorizontalMultiLevelHierarchy"/>
    <dgm:cxn modelId="{E5A39A2D-A318-4DFD-BB8C-029940AE6D05}" type="presParOf" srcId="{28325911-5B67-421D-854F-8650ED32BE2F}" destId="{46B0F333-A064-44E9-B216-16A9945790D5}" srcOrd="0" destOrd="0" presId="urn:microsoft.com/office/officeart/2008/layout/HorizontalMultiLevelHierarchy"/>
    <dgm:cxn modelId="{3D9552CA-6D2B-4530-B1AD-F7E2C6197521}" type="presParOf" srcId="{28325911-5B67-421D-854F-8650ED32BE2F}" destId="{D6D70B43-C549-4EBA-B41C-2FD914FCB9CF}" srcOrd="1" destOrd="0" presId="urn:microsoft.com/office/officeart/2008/layout/HorizontalMultiLevelHierarchy"/>
    <dgm:cxn modelId="{9F31E0FB-9B2F-4413-8E5C-C734ABD464DA}" type="presParOf" srcId="{D6D70B43-C549-4EBA-B41C-2FD914FCB9CF}" destId="{D39BA478-F8B2-40FE-9121-69778504FDE6}" srcOrd="0" destOrd="0" presId="urn:microsoft.com/office/officeart/2008/layout/HorizontalMultiLevelHierarchy"/>
    <dgm:cxn modelId="{6A74BB15-F392-4B68-B4BD-7F912D557B74}" type="presParOf" srcId="{D39BA478-F8B2-40FE-9121-69778504FDE6}" destId="{BF96265F-E10B-44DD-A8FC-F6551BD026F4}" srcOrd="0" destOrd="0" presId="urn:microsoft.com/office/officeart/2008/layout/HorizontalMultiLevelHierarchy"/>
    <dgm:cxn modelId="{C705DBE8-5A6C-48A7-B3C8-E8CAE6303AC9}" type="presParOf" srcId="{D6D70B43-C549-4EBA-B41C-2FD914FCB9CF}" destId="{90F5FC5C-4A6A-4032-863A-3FF0569B49C5}" srcOrd="1" destOrd="0" presId="urn:microsoft.com/office/officeart/2008/layout/HorizontalMultiLevelHierarchy"/>
    <dgm:cxn modelId="{80F08040-CD7B-42F5-A363-D202A92C8151}" type="presParOf" srcId="{90F5FC5C-4A6A-4032-863A-3FF0569B49C5}" destId="{13C94FCC-1493-4EFC-85E8-65108B4DCE88}" srcOrd="0" destOrd="0" presId="urn:microsoft.com/office/officeart/2008/layout/HorizontalMultiLevelHierarchy"/>
    <dgm:cxn modelId="{EB08BF97-5128-4A68-96FF-9ED00FC43035}" type="presParOf" srcId="{90F5FC5C-4A6A-4032-863A-3FF0569B49C5}" destId="{A507ABFA-0014-4135-B72D-6BE5DE9E4459}" srcOrd="1" destOrd="0" presId="urn:microsoft.com/office/officeart/2008/layout/HorizontalMultiLevelHierarchy"/>
    <dgm:cxn modelId="{52541F13-DB8B-489F-9AFB-C5A2A99AFC8B}" type="presParOf" srcId="{D6D70B43-C549-4EBA-B41C-2FD914FCB9CF}" destId="{AD3631C6-D142-4FDA-B4E5-71B7221513DC}" srcOrd="2" destOrd="0" presId="urn:microsoft.com/office/officeart/2008/layout/HorizontalMultiLevelHierarchy"/>
    <dgm:cxn modelId="{1AE58EBD-B239-4EB1-8337-D4522DA5687A}" type="presParOf" srcId="{AD3631C6-D142-4FDA-B4E5-71B7221513DC}" destId="{4B922D54-A256-4F50-A2EF-279F118008FF}" srcOrd="0" destOrd="0" presId="urn:microsoft.com/office/officeart/2008/layout/HorizontalMultiLevelHierarchy"/>
    <dgm:cxn modelId="{C05003FC-3B4B-4EC2-9F8B-4A8D51D95BC5}" type="presParOf" srcId="{D6D70B43-C549-4EBA-B41C-2FD914FCB9CF}" destId="{8FF84B42-CBFF-4E3F-BAFA-91398CDD960A}" srcOrd="3" destOrd="0" presId="urn:microsoft.com/office/officeart/2008/layout/HorizontalMultiLevelHierarchy"/>
    <dgm:cxn modelId="{635AC4F4-1545-418E-BBE8-DB6D8EAF901B}" type="presParOf" srcId="{8FF84B42-CBFF-4E3F-BAFA-91398CDD960A}" destId="{C841D8EB-FE6F-4F87-8B5F-437B1A862494}" srcOrd="0" destOrd="0" presId="urn:microsoft.com/office/officeart/2008/layout/HorizontalMultiLevelHierarchy"/>
    <dgm:cxn modelId="{66E6693E-C47E-416A-A6E2-E9959F23F853}" type="presParOf" srcId="{8FF84B42-CBFF-4E3F-BAFA-91398CDD960A}" destId="{8F47F283-BEB1-4682-ABDA-3B3665F1F410}" srcOrd="1" destOrd="0" presId="urn:microsoft.com/office/officeart/2008/layout/HorizontalMultiLevelHierarchy"/>
    <dgm:cxn modelId="{D72701FE-F786-4076-81AE-583B4EEA9FF6}" type="presParOf" srcId="{D6D70B43-C549-4EBA-B41C-2FD914FCB9CF}" destId="{6D30085D-897F-4FA4-8F50-3A8A3F557823}" srcOrd="4" destOrd="0" presId="urn:microsoft.com/office/officeart/2008/layout/HorizontalMultiLevelHierarchy"/>
    <dgm:cxn modelId="{1DD1038F-3F1F-4069-BEE6-66D4774A17B7}" type="presParOf" srcId="{6D30085D-897F-4FA4-8F50-3A8A3F557823}" destId="{F340BFC6-1B62-4F93-A5E9-E8DF710ED966}" srcOrd="0" destOrd="0" presId="urn:microsoft.com/office/officeart/2008/layout/HorizontalMultiLevelHierarchy"/>
    <dgm:cxn modelId="{70F76376-90A7-4EF2-8159-2F9A761486C7}" type="presParOf" srcId="{D6D70B43-C549-4EBA-B41C-2FD914FCB9CF}" destId="{47D4B46F-17CE-4762-9A53-1A762DA4074B}" srcOrd="5" destOrd="0" presId="urn:microsoft.com/office/officeart/2008/layout/HorizontalMultiLevelHierarchy"/>
    <dgm:cxn modelId="{2C04DB14-3CA8-4E1B-A949-3C44FD1539FD}" type="presParOf" srcId="{47D4B46F-17CE-4762-9A53-1A762DA4074B}" destId="{ED06E4C1-0828-4EE8-BEE1-478280299634}" srcOrd="0" destOrd="0" presId="urn:microsoft.com/office/officeart/2008/layout/HorizontalMultiLevelHierarchy"/>
    <dgm:cxn modelId="{1E38147F-3D2D-4A3D-A288-C56B8D25C0D4}" type="presParOf" srcId="{47D4B46F-17CE-4762-9A53-1A762DA4074B}" destId="{89C603EB-A9D2-45A2-A02D-52F236EA0FD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78F19-9B62-4883-9C76-13B07D760D00}">
      <dsp:nvSpPr>
        <dsp:cNvPr id="0" name=""/>
        <dsp:cNvSpPr/>
      </dsp:nvSpPr>
      <dsp:spPr>
        <a:xfrm>
          <a:off x="3423831" y="2308508"/>
          <a:ext cx="1731202" cy="17312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Здоровье</a:t>
          </a:r>
          <a:r>
            <a:rPr lang="ru-RU" sz="2200" kern="1200" dirty="0" smtClean="0"/>
            <a:t> </a:t>
          </a:r>
          <a:endParaRPr lang="ru-RU" sz="2200" kern="1200" dirty="0"/>
        </a:p>
      </dsp:txBody>
      <dsp:txXfrm>
        <a:off x="3677360" y="2562037"/>
        <a:ext cx="1224144" cy="1224144"/>
      </dsp:txXfrm>
    </dsp:sp>
    <dsp:sp modelId="{2D7F576B-81FA-422A-A0E2-F5F8446045D4}">
      <dsp:nvSpPr>
        <dsp:cNvPr id="0" name=""/>
        <dsp:cNvSpPr/>
      </dsp:nvSpPr>
      <dsp:spPr>
        <a:xfrm rot="16155396">
          <a:off x="4199416" y="2212759"/>
          <a:ext cx="155553" cy="36102"/>
        </a:xfrm>
        <a:custGeom>
          <a:avLst/>
          <a:gdLst/>
          <a:ahLst/>
          <a:cxnLst/>
          <a:rect l="0" t="0" r="0" b="0"/>
          <a:pathLst>
            <a:path>
              <a:moveTo>
                <a:pt x="0" y="18051"/>
              </a:moveTo>
              <a:lnTo>
                <a:pt x="155553" y="1805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4273304" y="2226922"/>
        <a:ext cx="7777" cy="7777"/>
      </dsp:txXfrm>
    </dsp:sp>
    <dsp:sp modelId="{EF1D5E91-C9BE-4174-9CA7-1376E9066F14}">
      <dsp:nvSpPr>
        <dsp:cNvPr id="0" name=""/>
        <dsp:cNvSpPr/>
      </dsp:nvSpPr>
      <dsp:spPr>
        <a:xfrm>
          <a:off x="3043708" y="17342"/>
          <a:ext cx="2437239" cy="21357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Физическое благополучие</a:t>
          </a:r>
          <a:endParaRPr lang="ru-RU" sz="2000" b="1" kern="1200" dirty="0"/>
        </a:p>
      </dsp:txBody>
      <dsp:txXfrm>
        <a:off x="3400633" y="330118"/>
        <a:ext cx="1723389" cy="1510215"/>
      </dsp:txXfrm>
    </dsp:sp>
    <dsp:sp modelId="{FB35882E-6E50-470C-AFB7-48FFD04E81F7}">
      <dsp:nvSpPr>
        <dsp:cNvPr id="0" name=""/>
        <dsp:cNvSpPr/>
      </dsp:nvSpPr>
      <dsp:spPr>
        <a:xfrm>
          <a:off x="5155034" y="3156058"/>
          <a:ext cx="340436" cy="36102"/>
        </a:xfrm>
        <a:custGeom>
          <a:avLst/>
          <a:gdLst/>
          <a:ahLst/>
          <a:cxnLst/>
          <a:rect l="0" t="0" r="0" b="0"/>
          <a:pathLst>
            <a:path>
              <a:moveTo>
                <a:pt x="0" y="18051"/>
              </a:moveTo>
              <a:lnTo>
                <a:pt x="340436" y="1805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16741" y="3165598"/>
        <a:ext cx="17021" cy="17021"/>
      </dsp:txXfrm>
    </dsp:sp>
    <dsp:sp modelId="{EE3424BF-947D-45E1-8504-3225CC1F2338}">
      <dsp:nvSpPr>
        <dsp:cNvPr id="0" name=""/>
        <dsp:cNvSpPr/>
      </dsp:nvSpPr>
      <dsp:spPr>
        <a:xfrm>
          <a:off x="5495470" y="2258493"/>
          <a:ext cx="2096815" cy="1831231"/>
        </a:xfrm>
        <a:prstGeom prst="ellipse">
          <a:avLst/>
        </a:prstGeom>
        <a:solidFill>
          <a:schemeClr val="accent2">
            <a:hueOff val="13013"/>
            <a:satOff val="-8959"/>
            <a:lumOff val="-228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Социальное благополучие</a:t>
          </a:r>
          <a:endParaRPr lang="ru-RU" sz="1800" b="1" kern="1200" dirty="0"/>
        </a:p>
      </dsp:txBody>
      <dsp:txXfrm>
        <a:off x="5802541" y="2526671"/>
        <a:ext cx="1482673" cy="1294875"/>
      </dsp:txXfrm>
    </dsp:sp>
    <dsp:sp modelId="{D533A258-CDEE-43C3-BEF0-0FCC67B5E64F}">
      <dsp:nvSpPr>
        <dsp:cNvPr id="0" name=""/>
        <dsp:cNvSpPr/>
      </dsp:nvSpPr>
      <dsp:spPr>
        <a:xfrm rot="5376969">
          <a:off x="4216145" y="4101258"/>
          <a:ext cx="159238" cy="36102"/>
        </a:xfrm>
        <a:custGeom>
          <a:avLst/>
          <a:gdLst/>
          <a:ahLst/>
          <a:cxnLst/>
          <a:rect l="0" t="0" r="0" b="0"/>
          <a:pathLst>
            <a:path>
              <a:moveTo>
                <a:pt x="0" y="18051"/>
              </a:moveTo>
              <a:lnTo>
                <a:pt x="159238" y="1805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91784" y="4115328"/>
        <a:ext cx="7961" cy="7961"/>
      </dsp:txXfrm>
    </dsp:sp>
    <dsp:sp modelId="{F9FF758B-5923-429B-AFE7-AD0AF045EB63}">
      <dsp:nvSpPr>
        <dsp:cNvPr id="0" name=""/>
        <dsp:cNvSpPr/>
      </dsp:nvSpPr>
      <dsp:spPr>
        <a:xfrm>
          <a:off x="3220872" y="4198907"/>
          <a:ext cx="2164401" cy="2022564"/>
        </a:xfrm>
        <a:prstGeom prst="ellipse">
          <a:avLst/>
        </a:prstGeom>
        <a:solidFill>
          <a:schemeClr val="accent2">
            <a:hueOff val="26025"/>
            <a:satOff val="-17917"/>
            <a:lumOff val="-45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Отсутствие физических дефектов и болезней</a:t>
          </a:r>
          <a:endParaRPr lang="ru-RU" sz="2200" b="1" kern="1200" dirty="0"/>
        </a:p>
      </dsp:txBody>
      <dsp:txXfrm>
        <a:off x="3537841" y="4495105"/>
        <a:ext cx="1530463" cy="1430168"/>
      </dsp:txXfrm>
    </dsp:sp>
    <dsp:sp modelId="{9B55D991-4B53-4986-A7E2-B0051C888054}">
      <dsp:nvSpPr>
        <dsp:cNvPr id="0" name=""/>
        <dsp:cNvSpPr/>
      </dsp:nvSpPr>
      <dsp:spPr>
        <a:xfrm rot="10800000">
          <a:off x="3030809" y="3156058"/>
          <a:ext cx="393021" cy="36102"/>
        </a:xfrm>
        <a:custGeom>
          <a:avLst/>
          <a:gdLst/>
          <a:ahLst/>
          <a:cxnLst/>
          <a:rect l="0" t="0" r="0" b="0"/>
          <a:pathLst>
            <a:path>
              <a:moveTo>
                <a:pt x="0" y="18051"/>
              </a:moveTo>
              <a:lnTo>
                <a:pt x="393021" y="18051"/>
              </a:lnTo>
            </a:path>
          </a:pathLst>
        </a:custGeom>
        <a:noFill/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217495" y="3164284"/>
        <a:ext cx="19651" cy="19651"/>
      </dsp:txXfrm>
    </dsp:sp>
    <dsp:sp modelId="{7035B81F-FB00-4721-B3BB-54CAA4769EE5}">
      <dsp:nvSpPr>
        <dsp:cNvPr id="0" name=""/>
        <dsp:cNvSpPr/>
      </dsp:nvSpPr>
      <dsp:spPr>
        <a:xfrm>
          <a:off x="1039164" y="2219983"/>
          <a:ext cx="1991644" cy="1908252"/>
        </a:xfrm>
        <a:prstGeom prst="ellipse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Психическое благополучие</a:t>
          </a:r>
          <a:endParaRPr lang="ru-RU" sz="1800" b="1" kern="1200" dirty="0"/>
        </a:p>
      </dsp:txBody>
      <dsp:txXfrm>
        <a:off x="1330834" y="2499440"/>
        <a:ext cx="1408304" cy="13493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FC08C3-2411-4AB8-8691-0BE73912DB4E}">
      <dsp:nvSpPr>
        <dsp:cNvPr id="0" name=""/>
        <dsp:cNvSpPr/>
      </dsp:nvSpPr>
      <dsp:spPr>
        <a:xfrm>
          <a:off x="1934540" y="800189"/>
          <a:ext cx="4841218" cy="4841218"/>
        </a:xfrm>
        <a:prstGeom prst="blockArc">
          <a:avLst>
            <a:gd name="adj1" fmla="val 10897696"/>
            <a:gd name="adj2" fmla="val 16002848"/>
            <a:gd name="adj3" fmla="val 4642"/>
          </a:avLst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35DB7-18BA-48D4-8518-EF5E8E590EBE}">
      <dsp:nvSpPr>
        <dsp:cNvPr id="0" name=""/>
        <dsp:cNvSpPr/>
      </dsp:nvSpPr>
      <dsp:spPr>
        <a:xfrm>
          <a:off x="1932458" y="613214"/>
          <a:ext cx="4841218" cy="4841218"/>
        </a:xfrm>
        <a:prstGeom prst="blockArc">
          <a:avLst>
            <a:gd name="adj1" fmla="val 5574252"/>
            <a:gd name="adj2" fmla="val 10625756"/>
            <a:gd name="adj3" fmla="val 4642"/>
          </a:avLst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6606C9-58F5-451D-B886-D20D2F50924A}">
      <dsp:nvSpPr>
        <dsp:cNvPr id="0" name=""/>
        <dsp:cNvSpPr/>
      </dsp:nvSpPr>
      <dsp:spPr>
        <a:xfrm>
          <a:off x="1817432" y="610182"/>
          <a:ext cx="4841218" cy="4841218"/>
        </a:xfrm>
        <a:prstGeom prst="blockArc">
          <a:avLst>
            <a:gd name="adj1" fmla="val 218402"/>
            <a:gd name="adj2" fmla="val 5406935"/>
            <a:gd name="adj3" fmla="val 4642"/>
          </a:avLst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47C629-8E58-4207-9BF6-FF2CBCC2639C}">
      <dsp:nvSpPr>
        <dsp:cNvPr id="0" name=""/>
        <dsp:cNvSpPr/>
      </dsp:nvSpPr>
      <dsp:spPr>
        <a:xfrm>
          <a:off x="1813067" y="804035"/>
          <a:ext cx="4841218" cy="4841218"/>
        </a:xfrm>
        <a:prstGeom prst="blockArc">
          <a:avLst>
            <a:gd name="adj1" fmla="val 16179572"/>
            <a:gd name="adj2" fmla="val 21536400"/>
            <a:gd name="adj3" fmla="val 4642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801299-0077-42B9-BD1A-238C062F9025}">
      <dsp:nvSpPr>
        <dsp:cNvPr id="0" name=""/>
        <dsp:cNvSpPr/>
      </dsp:nvSpPr>
      <dsp:spPr>
        <a:xfrm>
          <a:off x="2809052" y="1840474"/>
          <a:ext cx="2984913" cy="273543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Индивидуальное здоровье</a:t>
          </a:r>
          <a:r>
            <a:rPr lang="ru-RU" sz="2100" kern="1200" dirty="0" smtClean="0"/>
            <a:t>  </a:t>
          </a:r>
          <a:r>
            <a:rPr lang="ru-RU" sz="2100" b="1" kern="1200" dirty="0" smtClean="0"/>
            <a:t>человека</a:t>
          </a:r>
          <a:endParaRPr lang="ru-RU" sz="2100" b="1" kern="1200" dirty="0"/>
        </a:p>
      </dsp:txBody>
      <dsp:txXfrm>
        <a:off x="3246182" y="2241069"/>
        <a:ext cx="2110653" cy="1934241"/>
      </dsp:txXfrm>
    </dsp:sp>
    <dsp:sp modelId="{1B8BBAC1-B367-40CE-80DE-3BE534D45C16}">
      <dsp:nvSpPr>
        <dsp:cNvPr id="0" name=""/>
        <dsp:cNvSpPr/>
      </dsp:nvSpPr>
      <dsp:spPr>
        <a:xfrm>
          <a:off x="3111130" y="-255398"/>
          <a:ext cx="2216991" cy="223131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Физический компонент</a:t>
          </a:r>
          <a:endParaRPr lang="ru-RU" sz="2000" b="1" kern="1200" dirty="0"/>
        </a:p>
      </dsp:txBody>
      <dsp:txXfrm>
        <a:off x="3435801" y="71371"/>
        <a:ext cx="1567649" cy="1577780"/>
      </dsp:txXfrm>
    </dsp:sp>
    <dsp:sp modelId="{EF57558E-16BD-4083-8279-48D85D254205}">
      <dsp:nvSpPr>
        <dsp:cNvPr id="0" name=""/>
        <dsp:cNvSpPr/>
      </dsp:nvSpPr>
      <dsp:spPr>
        <a:xfrm>
          <a:off x="5395226" y="2051074"/>
          <a:ext cx="2404941" cy="2259660"/>
        </a:xfrm>
        <a:prstGeom prst="ellipse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Соматический компонент</a:t>
          </a:r>
          <a:endParaRPr lang="ru-RU" sz="1800" b="1" kern="1200" dirty="0"/>
        </a:p>
      </dsp:txBody>
      <dsp:txXfrm>
        <a:off x="5747421" y="2381994"/>
        <a:ext cx="1700551" cy="1597820"/>
      </dsp:txXfrm>
    </dsp:sp>
    <dsp:sp modelId="{497F76E9-4F70-4978-BC50-B4A6037744D3}">
      <dsp:nvSpPr>
        <dsp:cNvPr id="0" name=""/>
        <dsp:cNvSpPr/>
      </dsp:nvSpPr>
      <dsp:spPr>
        <a:xfrm>
          <a:off x="2952846" y="4349743"/>
          <a:ext cx="2560851" cy="2090937"/>
        </a:xfrm>
        <a:prstGeom prst="ellipse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Нравственный компонент</a:t>
          </a:r>
          <a:endParaRPr lang="ru-RU" sz="2000" b="1" kern="1200" dirty="0"/>
        </a:p>
      </dsp:txBody>
      <dsp:txXfrm>
        <a:off x="3327874" y="4655954"/>
        <a:ext cx="1810795" cy="1478515"/>
      </dsp:txXfrm>
    </dsp:sp>
    <dsp:sp modelId="{07DA6D99-5329-46E7-BDD8-6512E4D89403}">
      <dsp:nvSpPr>
        <dsp:cNvPr id="0" name=""/>
        <dsp:cNvSpPr/>
      </dsp:nvSpPr>
      <dsp:spPr>
        <a:xfrm>
          <a:off x="954114" y="2242143"/>
          <a:ext cx="2075128" cy="1822941"/>
        </a:xfrm>
        <a:prstGeom prst="ellipse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Психический компонент</a:t>
          </a:r>
          <a:endParaRPr lang="ru-RU" sz="1800" b="1" kern="1200" dirty="0"/>
        </a:p>
      </dsp:txBody>
      <dsp:txXfrm>
        <a:off x="1258009" y="2509107"/>
        <a:ext cx="1467338" cy="1289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FAC087-390B-49FA-9F9A-9405497C4CE0}">
      <dsp:nvSpPr>
        <dsp:cNvPr id="0" name=""/>
        <dsp:cNvSpPr/>
      </dsp:nvSpPr>
      <dsp:spPr>
        <a:xfrm>
          <a:off x="1041080" y="-177702"/>
          <a:ext cx="4839570" cy="308874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98C67B-ABE0-4172-8A87-034D6DA8879E}">
      <dsp:nvSpPr>
        <dsp:cNvPr id="0" name=""/>
        <dsp:cNvSpPr/>
      </dsp:nvSpPr>
      <dsp:spPr>
        <a:xfrm>
          <a:off x="2436250" y="1038449"/>
          <a:ext cx="2048338" cy="663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дошкольники</a:t>
          </a:r>
          <a:endParaRPr lang="ru-RU" sz="2000" b="1" kern="1200" dirty="0"/>
        </a:p>
      </dsp:txBody>
      <dsp:txXfrm>
        <a:off x="2436250" y="1038449"/>
        <a:ext cx="2048338" cy="663373"/>
      </dsp:txXfrm>
    </dsp:sp>
    <dsp:sp modelId="{070A4B39-5284-4353-8696-2AB6CD8EFC69}">
      <dsp:nvSpPr>
        <dsp:cNvPr id="0" name=""/>
        <dsp:cNvSpPr/>
      </dsp:nvSpPr>
      <dsp:spPr>
        <a:xfrm>
          <a:off x="984482" y="1544176"/>
          <a:ext cx="3631680" cy="237793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EA9D2C-C3E0-43C5-81F7-AC76E767EBC2}">
      <dsp:nvSpPr>
        <dsp:cNvPr id="0" name=""/>
        <dsp:cNvSpPr/>
      </dsp:nvSpPr>
      <dsp:spPr>
        <a:xfrm>
          <a:off x="3996748" y="2266194"/>
          <a:ext cx="1425453" cy="945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285750" lvl="1" indent="-285750" algn="l" defTabSz="2266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5100" kern="1200" dirty="0"/>
        </a:p>
      </dsp:txBody>
      <dsp:txXfrm>
        <a:off x="3996748" y="2266194"/>
        <a:ext cx="1425453" cy="945875"/>
      </dsp:txXfrm>
    </dsp:sp>
    <dsp:sp modelId="{F21AD876-E22E-4A6C-8A8A-34261F1DCD70}">
      <dsp:nvSpPr>
        <dsp:cNvPr id="0" name=""/>
        <dsp:cNvSpPr/>
      </dsp:nvSpPr>
      <dsp:spPr>
        <a:xfrm>
          <a:off x="1582430" y="2407445"/>
          <a:ext cx="2429539" cy="663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Педагог-психолог</a:t>
          </a:r>
          <a:endParaRPr lang="ru-RU" sz="1800" b="1" kern="1200" dirty="0"/>
        </a:p>
      </dsp:txBody>
      <dsp:txXfrm>
        <a:off x="1582430" y="2407445"/>
        <a:ext cx="2429539" cy="663373"/>
      </dsp:txXfrm>
    </dsp:sp>
    <dsp:sp modelId="{55D33CAA-36DA-454D-B98E-019847880F36}">
      <dsp:nvSpPr>
        <dsp:cNvPr id="0" name=""/>
        <dsp:cNvSpPr/>
      </dsp:nvSpPr>
      <dsp:spPr>
        <a:xfrm>
          <a:off x="1724107" y="2915695"/>
          <a:ext cx="3473516" cy="2377930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1486C-B922-4E08-86DE-2952A80E9F3C}">
      <dsp:nvSpPr>
        <dsp:cNvPr id="0" name=""/>
        <dsp:cNvSpPr/>
      </dsp:nvSpPr>
      <dsp:spPr>
        <a:xfrm>
          <a:off x="2464878" y="3776442"/>
          <a:ext cx="1991083" cy="663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Воспитатели </a:t>
          </a:r>
          <a:endParaRPr lang="ru-RU" sz="1800" b="1" kern="1200" dirty="0"/>
        </a:p>
      </dsp:txBody>
      <dsp:txXfrm>
        <a:off x="2464878" y="3776442"/>
        <a:ext cx="1991083" cy="663373"/>
      </dsp:txXfrm>
    </dsp:sp>
    <dsp:sp modelId="{79F3925E-26A8-42E8-9265-1D2C7383E2E5}">
      <dsp:nvSpPr>
        <dsp:cNvPr id="0" name=""/>
        <dsp:cNvSpPr/>
      </dsp:nvSpPr>
      <dsp:spPr>
        <a:xfrm>
          <a:off x="1276377" y="4439815"/>
          <a:ext cx="3051904" cy="2043720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C83EBA-680B-4A18-AC41-3DDBBC3CCD32}">
      <dsp:nvSpPr>
        <dsp:cNvPr id="0" name=""/>
        <dsp:cNvSpPr/>
      </dsp:nvSpPr>
      <dsp:spPr>
        <a:xfrm>
          <a:off x="1767697" y="5145438"/>
          <a:ext cx="2327116" cy="6633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Родители (законные представители) воспитанников </a:t>
          </a:r>
          <a:endParaRPr lang="ru-RU" sz="1800" b="1" kern="1200" dirty="0"/>
        </a:p>
      </dsp:txBody>
      <dsp:txXfrm>
        <a:off x="1767697" y="5145438"/>
        <a:ext cx="2327116" cy="6633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2AE21-DC50-4784-9A1E-C41069054924}">
      <dsp:nvSpPr>
        <dsp:cNvPr id="0" name=""/>
        <dsp:cNvSpPr/>
      </dsp:nvSpPr>
      <dsp:spPr>
        <a:xfrm>
          <a:off x="8988845" y="2892253"/>
          <a:ext cx="91440" cy="39973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0552"/>
              </a:lnTo>
              <a:lnTo>
                <a:pt x="54480" y="250552"/>
              </a:lnTo>
              <a:lnTo>
                <a:pt x="54480" y="399730"/>
              </a:lnTo>
            </a:path>
          </a:pathLst>
        </a:custGeom>
        <a:noFill/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F0F99C-C9BB-4153-80D1-DDF36077D9C7}">
      <dsp:nvSpPr>
        <dsp:cNvPr id="0" name=""/>
        <dsp:cNvSpPr/>
      </dsp:nvSpPr>
      <dsp:spPr>
        <a:xfrm>
          <a:off x="6170147" y="1022934"/>
          <a:ext cx="2864418" cy="326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522"/>
              </a:lnTo>
              <a:lnTo>
                <a:pt x="2864418" y="177522"/>
              </a:lnTo>
              <a:lnTo>
                <a:pt x="2864418" y="326699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F5AE35-3D9D-4AA5-9E82-F4EA462CD32E}">
      <dsp:nvSpPr>
        <dsp:cNvPr id="0" name=""/>
        <dsp:cNvSpPr/>
      </dsp:nvSpPr>
      <dsp:spPr>
        <a:xfrm>
          <a:off x="2317921" y="2330178"/>
          <a:ext cx="3147588" cy="6110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1852"/>
              </a:lnTo>
              <a:lnTo>
                <a:pt x="3147588" y="461852"/>
              </a:lnTo>
              <a:lnTo>
                <a:pt x="3147588" y="611030"/>
              </a:lnTo>
            </a:path>
          </a:pathLst>
        </a:custGeom>
        <a:noFill/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DFE9D3-1FB3-4AFD-8A6C-62610F69CEE4}">
      <dsp:nvSpPr>
        <dsp:cNvPr id="0" name=""/>
        <dsp:cNvSpPr/>
      </dsp:nvSpPr>
      <dsp:spPr>
        <a:xfrm>
          <a:off x="1825155" y="2330178"/>
          <a:ext cx="492766" cy="620795"/>
        </a:xfrm>
        <a:custGeom>
          <a:avLst/>
          <a:gdLst/>
          <a:ahLst/>
          <a:cxnLst/>
          <a:rect l="0" t="0" r="0" b="0"/>
          <a:pathLst>
            <a:path>
              <a:moveTo>
                <a:pt x="492766" y="0"/>
              </a:moveTo>
              <a:lnTo>
                <a:pt x="492766" y="471617"/>
              </a:lnTo>
              <a:lnTo>
                <a:pt x="0" y="471617"/>
              </a:lnTo>
              <a:lnTo>
                <a:pt x="0" y="620795"/>
              </a:lnTo>
            </a:path>
          </a:pathLst>
        </a:custGeom>
        <a:noFill/>
        <a:ln w="1587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458C94-4DAE-4B53-B02C-5FD207F8747D}">
      <dsp:nvSpPr>
        <dsp:cNvPr id="0" name=""/>
        <dsp:cNvSpPr/>
      </dsp:nvSpPr>
      <dsp:spPr>
        <a:xfrm>
          <a:off x="2317921" y="1022934"/>
          <a:ext cx="3852225" cy="284693"/>
        </a:xfrm>
        <a:custGeom>
          <a:avLst/>
          <a:gdLst/>
          <a:ahLst/>
          <a:cxnLst/>
          <a:rect l="0" t="0" r="0" b="0"/>
          <a:pathLst>
            <a:path>
              <a:moveTo>
                <a:pt x="3852225" y="0"/>
              </a:moveTo>
              <a:lnTo>
                <a:pt x="3852225" y="135515"/>
              </a:lnTo>
              <a:lnTo>
                <a:pt x="0" y="135515"/>
              </a:lnTo>
              <a:lnTo>
                <a:pt x="0" y="284693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B9D070-091B-473C-82F0-1AD38B0A1A9F}">
      <dsp:nvSpPr>
        <dsp:cNvPr id="0" name=""/>
        <dsp:cNvSpPr/>
      </dsp:nvSpPr>
      <dsp:spPr>
        <a:xfrm>
          <a:off x="4739302" y="384"/>
          <a:ext cx="2861690" cy="10225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4D565F-ECCB-4982-A310-972830E3EDEC}">
      <dsp:nvSpPr>
        <dsp:cNvPr id="0" name=""/>
        <dsp:cNvSpPr/>
      </dsp:nvSpPr>
      <dsp:spPr>
        <a:xfrm>
          <a:off x="4918226" y="170362"/>
          <a:ext cx="2861690" cy="1022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Профилактическая работа</a:t>
          </a:r>
          <a:endParaRPr lang="ru-RU" sz="2400" kern="1200" dirty="0"/>
        </a:p>
      </dsp:txBody>
      <dsp:txXfrm>
        <a:off x="4948175" y="200311"/>
        <a:ext cx="2801792" cy="962652"/>
      </dsp:txXfrm>
    </dsp:sp>
    <dsp:sp modelId="{F48C4901-DF00-4522-AC02-99A13EA972A4}">
      <dsp:nvSpPr>
        <dsp:cNvPr id="0" name=""/>
        <dsp:cNvSpPr/>
      </dsp:nvSpPr>
      <dsp:spPr>
        <a:xfrm>
          <a:off x="282032" y="1307628"/>
          <a:ext cx="4071778" cy="10225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DA528-4227-4055-9E94-A1BDD4FD4C6C}">
      <dsp:nvSpPr>
        <dsp:cNvPr id="0" name=""/>
        <dsp:cNvSpPr/>
      </dsp:nvSpPr>
      <dsp:spPr>
        <a:xfrm>
          <a:off x="460956" y="1477606"/>
          <a:ext cx="4071778" cy="1022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работа, направленная на профилактику заболеваемости детей</a:t>
          </a:r>
          <a:endParaRPr lang="ru-RU" sz="2400" kern="1200" dirty="0"/>
        </a:p>
      </dsp:txBody>
      <dsp:txXfrm>
        <a:off x="490905" y="1507555"/>
        <a:ext cx="4011880" cy="962652"/>
      </dsp:txXfrm>
    </dsp:sp>
    <dsp:sp modelId="{BE5D96C1-5E68-41E5-B1BD-5BAEF426CDF2}">
      <dsp:nvSpPr>
        <dsp:cNvPr id="0" name=""/>
        <dsp:cNvSpPr/>
      </dsp:nvSpPr>
      <dsp:spPr>
        <a:xfrm>
          <a:off x="185806" y="2950974"/>
          <a:ext cx="3278698" cy="10225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A332FD-80FF-426B-8D50-A78CFB846F12}">
      <dsp:nvSpPr>
        <dsp:cNvPr id="0" name=""/>
        <dsp:cNvSpPr/>
      </dsp:nvSpPr>
      <dsp:spPr>
        <a:xfrm>
          <a:off x="364730" y="3120951"/>
          <a:ext cx="3278698" cy="1022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использование </a:t>
          </a:r>
          <a:r>
            <a:rPr lang="ru-RU" sz="2400" kern="1200" dirty="0" err="1" smtClean="0"/>
            <a:t>здоровьесберегающих</a:t>
          </a:r>
          <a:r>
            <a:rPr lang="ru-RU" sz="2400" kern="1200" dirty="0" smtClean="0"/>
            <a:t> технологий</a:t>
          </a:r>
          <a:endParaRPr lang="ru-RU" sz="2400" kern="1200" dirty="0"/>
        </a:p>
      </dsp:txBody>
      <dsp:txXfrm>
        <a:off x="394679" y="3150900"/>
        <a:ext cx="3218800" cy="962652"/>
      </dsp:txXfrm>
    </dsp:sp>
    <dsp:sp modelId="{F46FEBDE-DD65-49B0-B933-1C21739DED3D}">
      <dsp:nvSpPr>
        <dsp:cNvPr id="0" name=""/>
        <dsp:cNvSpPr/>
      </dsp:nvSpPr>
      <dsp:spPr>
        <a:xfrm>
          <a:off x="4055912" y="2941208"/>
          <a:ext cx="2819194" cy="102255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3B7C6-DD99-407D-B325-441E70CFCD20}">
      <dsp:nvSpPr>
        <dsp:cNvPr id="0" name=""/>
        <dsp:cNvSpPr/>
      </dsp:nvSpPr>
      <dsp:spPr>
        <a:xfrm>
          <a:off x="4234836" y="3111186"/>
          <a:ext cx="2819194" cy="1022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закаливающие мероприятия</a:t>
          </a:r>
          <a:endParaRPr lang="ru-RU" sz="2400" kern="1200" dirty="0"/>
        </a:p>
      </dsp:txBody>
      <dsp:txXfrm>
        <a:off x="4264785" y="3141135"/>
        <a:ext cx="2759296" cy="962652"/>
      </dsp:txXfrm>
    </dsp:sp>
    <dsp:sp modelId="{4307B8D9-9EB6-496D-B496-35A12356F17B}">
      <dsp:nvSpPr>
        <dsp:cNvPr id="0" name=""/>
        <dsp:cNvSpPr/>
      </dsp:nvSpPr>
      <dsp:spPr>
        <a:xfrm>
          <a:off x="6965093" y="1349634"/>
          <a:ext cx="4138944" cy="154261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9FBDD4-BD92-4A5C-94C8-B58357124E34}">
      <dsp:nvSpPr>
        <dsp:cNvPr id="0" name=""/>
        <dsp:cNvSpPr/>
      </dsp:nvSpPr>
      <dsp:spPr>
        <a:xfrm>
          <a:off x="7144017" y="1519612"/>
          <a:ext cx="4138944" cy="1542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санитарно-просветительской работы с участниками образовательных отношений</a:t>
          </a:r>
          <a:endParaRPr lang="ru-RU" sz="2400" kern="1200" dirty="0"/>
        </a:p>
      </dsp:txBody>
      <dsp:txXfrm>
        <a:off x="7189199" y="1564794"/>
        <a:ext cx="4048580" cy="1452255"/>
      </dsp:txXfrm>
    </dsp:sp>
    <dsp:sp modelId="{655A7813-A93C-4375-BC84-3B4632A02C0B}">
      <dsp:nvSpPr>
        <dsp:cNvPr id="0" name=""/>
        <dsp:cNvSpPr/>
      </dsp:nvSpPr>
      <dsp:spPr>
        <a:xfrm>
          <a:off x="7425377" y="3291984"/>
          <a:ext cx="3235896" cy="12367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393C8-14D9-465F-B3BC-250BDB344DEF}">
      <dsp:nvSpPr>
        <dsp:cNvPr id="0" name=""/>
        <dsp:cNvSpPr/>
      </dsp:nvSpPr>
      <dsp:spPr>
        <a:xfrm>
          <a:off x="7604301" y="3461962"/>
          <a:ext cx="3235896" cy="12367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беседы, консультации, наглядная агитация, буклеты, совместные акции и мероприятия</a:t>
          </a:r>
          <a:endParaRPr lang="ru-RU" sz="2400" kern="1200" dirty="0"/>
        </a:p>
      </dsp:txBody>
      <dsp:txXfrm>
        <a:off x="7640525" y="3498186"/>
        <a:ext cx="3163448" cy="11643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30085D-897F-4FA4-8F50-3A8A3F557823}">
      <dsp:nvSpPr>
        <dsp:cNvPr id="0" name=""/>
        <dsp:cNvSpPr/>
      </dsp:nvSpPr>
      <dsp:spPr>
        <a:xfrm>
          <a:off x="2054374" y="2497540"/>
          <a:ext cx="811681" cy="17582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5840" y="0"/>
              </a:lnTo>
              <a:lnTo>
                <a:pt x="405840" y="1758237"/>
              </a:lnTo>
              <a:lnTo>
                <a:pt x="811681" y="1758237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411801" y="3328245"/>
        <a:ext cx="96827" cy="96827"/>
      </dsp:txXfrm>
    </dsp:sp>
    <dsp:sp modelId="{AD3631C6-D142-4FDA-B4E5-71B7221513DC}">
      <dsp:nvSpPr>
        <dsp:cNvPr id="0" name=""/>
        <dsp:cNvSpPr/>
      </dsp:nvSpPr>
      <dsp:spPr>
        <a:xfrm>
          <a:off x="2054374" y="2451820"/>
          <a:ext cx="10687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4365" y="45720"/>
              </a:lnTo>
              <a:lnTo>
                <a:pt x="534365" y="122827"/>
              </a:lnTo>
              <a:lnTo>
                <a:pt x="1068730" y="122827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61951" y="2470752"/>
        <a:ext cx="53575" cy="53575"/>
      </dsp:txXfrm>
    </dsp:sp>
    <dsp:sp modelId="{D39BA478-F8B2-40FE-9121-69778504FDE6}">
      <dsp:nvSpPr>
        <dsp:cNvPr id="0" name=""/>
        <dsp:cNvSpPr/>
      </dsp:nvSpPr>
      <dsp:spPr>
        <a:xfrm>
          <a:off x="2054374" y="750362"/>
          <a:ext cx="633946" cy="1747177"/>
        </a:xfrm>
        <a:custGeom>
          <a:avLst/>
          <a:gdLst/>
          <a:ahLst/>
          <a:cxnLst/>
          <a:rect l="0" t="0" r="0" b="0"/>
          <a:pathLst>
            <a:path>
              <a:moveTo>
                <a:pt x="0" y="1747177"/>
              </a:moveTo>
              <a:lnTo>
                <a:pt x="316973" y="1747177"/>
              </a:lnTo>
              <a:lnTo>
                <a:pt x="316973" y="0"/>
              </a:lnTo>
              <a:lnTo>
                <a:pt x="633946" y="0"/>
              </a:lnTo>
            </a:path>
          </a:pathLst>
        </a:custGeom>
        <a:noFill/>
        <a:ln w="1587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2324882" y="1577485"/>
        <a:ext cx="92931" cy="92931"/>
      </dsp:txXfrm>
    </dsp:sp>
    <dsp:sp modelId="{46B0F333-A064-44E9-B216-16A9945790D5}">
      <dsp:nvSpPr>
        <dsp:cNvPr id="0" name=""/>
        <dsp:cNvSpPr/>
      </dsp:nvSpPr>
      <dsp:spPr>
        <a:xfrm rot="16200000">
          <a:off x="-787089" y="2043860"/>
          <a:ext cx="4775569" cy="9073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err="1" smtClean="0"/>
            <a:t>Здоровьесберегающие</a:t>
          </a:r>
          <a:r>
            <a:rPr lang="ru-RU" sz="3100" kern="1200" dirty="0" smtClean="0"/>
            <a:t> технологии</a:t>
          </a:r>
          <a:endParaRPr lang="ru-RU" sz="3100" kern="1200" dirty="0"/>
        </a:p>
      </dsp:txBody>
      <dsp:txXfrm>
        <a:off x="-787089" y="2043860"/>
        <a:ext cx="4775569" cy="907358"/>
      </dsp:txXfrm>
    </dsp:sp>
    <dsp:sp modelId="{13C94FCC-1493-4EFC-85E8-65108B4DCE88}">
      <dsp:nvSpPr>
        <dsp:cNvPr id="0" name=""/>
        <dsp:cNvSpPr/>
      </dsp:nvSpPr>
      <dsp:spPr>
        <a:xfrm>
          <a:off x="2688321" y="0"/>
          <a:ext cx="7385665" cy="1500725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/>
            <a:t>Технологии сохранения и стимулирования здоровья</a:t>
          </a:r>
          <a:r>
            <a:rPr lang="ru-RU" sz="2000" b="1" kern="1200" dirty="0" smtClean="0"/>
            <a:t>: дыхательная гимнастика, динамические паузы, подвижные и спортивные игры, пальчиковая гимнастика, массаж пальцев, гимнастика бодрящая.</a:t>
          </a:r>
          <a:endParaRPr lang="ru-RU" sz="2000" b="1" kern="1200" dirty="0"/>
        </a:p>
      </dsp:txBody>
      <dsp:txXfrm>
        <a:off x="2688321" y="0"/>
        <a:ext cx="7385665" cy="1500725"/>
      </dsp:txXfrm>
    </dsp:sp>
    <dsp:sp modelId="{C841D8EB-FE6F-4F87-8B5F-437B1A862494}">
      <dsp:nvSpPr>
        <dsp:cNvPr id="0" name=""/>
        <dsp:cNvSpPr/>
      </dsp:nvSpPr>
      <dsp:spPr>
        <a:xfrm>
          <a:off x="3123104" y="1742645"/>
          <a:ext cx="6513836" cy="166400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/>
            <a:t>Технологии обучения здоровому образу жизни</a:t>
          </a:r>
          <a:r>
            <a:rPr lang="ru-RU" sz="1900" b="1" kern="1200" dirty="0" smtClean="0"/>
            <a:t>: утренняя гимнастика, массаж биологически активных зон, элементы </a:t>
          </a:r>
          <a:r>
            <a:rPr lang="ru-RU" sz="1900" b="1" kern="1200" dirty="0" err="1" smtClean="0"/>
            <a:t>хатха</a:t>
          </a:r>
          <a:r>
            <a:rPr lang="ru-RU" sz="1900" b="1" kern="1200" dirty="0" smtClean="0"/>
            <a:t>-йоги, коммуникативные игры</a:t>
          </a:r>
          <a:endParaRPr lang="ru-RU" sz="1900" b="1" kern="1200" dirty="0"/>
        </a:p>
      </dsp:txBody>
      <dsp:txXfrm>
        <a:off x="3123104" y="1742645"/>
        <a:ext cx="6513836" cy="1664004"/>
      </dsp:txXfrm>
    </dsp:sp>
    <dsp:sp modelId="{ED06E4C1-0828-4EE8-BEE1-478280299634}">
      <dsp:nvSpPr>
        <dsp:cNvPr id="0" name=""/>
        <dsp:cNvSpPr/>
      </dsp:nvSpPr>
      <dsp:spPr>
        <a:xfrm>
          <a:off x="2866055" y="3568993"/>
          <a:ext cx="7838097" cy="13735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/>
            <a:t>Коррекционные технологии:</a:t>
          </a:r>
          <a:r>
            <a:rPr lang="ru-RU" sz="1900" b="1" kern="1200" dirty="0" smtClean="0"/>
            <a:t> артикуляционная гимнастика, </a:t>
          </a:r>
          <a:r>
            <a:rPr lang="ru-RU" sz="1900" b="1" kern="1200" dirty="0" err="1" smtClean="0"/>
            <a:t>психогимнастика</a:t>
          </a:r>
          <a:r>
            <a:rPr lang="ru-RU" sz="1900" b="1" kern="1200" dirty="0" smtClean="0"/>
            <a:t>, музыкотерапия</a:t>
          </a:r>
          <a:endParaRPr lang="ru-RU" sz="1900" b="1" kern="1200" dirty="0"/>
        </a:p>
      </dsp:txBody>
      <dsp:txXfrm>
        <a:off x="2866055" y="3568993"/>
        <a:ext cx="7838097" cy="13735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891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54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147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75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881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930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36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866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539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8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22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384C15-8EDE-4BB7-AE37-EF193A6D6F75}" type="datetimeFigureOut">
              <a:rPr lang="ru-RU" smtClean="0"/>
              <a:t>25.10.2022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B63B00C-E60A-4560-867B-D9155AB5D42F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75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720" y="3507476"/>
            <a:ext cx="3022706" cy="26681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1947" y="133596"/>
            <a:ext cx="9294126" cy="42357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Организация </a:t>
            </a:r>
            <a:r>
              <a:rPr lang="ru-RU" b="1" dirty="0" err="1"/>
              <a:t>здоровьесберегающего</a:t>
            </a:r>
            <a:r>
              <a:rPr lang="ru-RU" b="1" dirty="0"/>
              <a:t> пространства в </a:t>
            </a:r>
            <a:r>
              <a:rPr lang="ru-RU" b="1" dirty="0" smtClean="0"/>
              <a:t>ДОУ</a:t>
            </a:r>
            <a:br>
              <a:rPr lang="ru-RU" b="1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21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153" y="270457"/>
            <a:ext cx="11732654" cy="190478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err="1" smtClean="0"/>
              <a:t>Здоровьесберегающее</a:t>
            </a:r>
            <a:r>
              <a:rPr lang="ru-RU" sz="4000" b="1" dirty="0" smtClean="0"/>
              <a:t> </a:t>
            </a:r>
            <a:r>
              <a:rPr lang="ru-RU" sz="4000" b="1" dirty="0"/>
              <a:t>пространство – это гибкая, развивающая, не угнетающая ребенка система, охватывающая работу по направлениям: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8051"/>
            <a:ext cx="2869087" cy="268041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25087" y="1733266"/>
            <a:ext cx="8720919" cy="4312692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b="1" dirty="0" smtClean="0"/>
              <a:t>Обеспечение </a:t>
            </a:r>
            <a:r>
              <a:rPr lang="ru-RU" sz="2800" b="1" dirty="0"/>
              <a:t>выполнения санитарно-гигиенических правил и требований;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/>
              <a:t>Организация питания;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/>
              <a:t>Обеспечение психологического и эмоционального комфорта;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/>
              <a:t>Организация физкультурно-оздоровительной работы.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/>
              <a:t>Организация профилактической работы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/>
              <a:t>Создание предметно </a:t>
            </a:r>
            <a:r>
              <a:rPr lang="ru-RU" sz="2800" b="1" dirty="0" smtClean="0"/>
              <a:t>– развивающей среды</a:t>
            </a:r>
            <a:endParaRPr lang="ru-RU" sz="2800" b="1" dirty="0"/>
          </a:p>
          <a:p>
            <a:pPr marL="457200" lvl="0" indent="-457200">
              <a:buFont typeface="+mj-lt"/>
              <a:buAutoNum type="arabicPeriod"/>
            </a:pPr>
            <a:r>
              <a:rPr lang="ru-RU" sz="2800" b="1" dirty="0"/>
              <a:t> Формирование у детей осознанного отношения к своему здоровью.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54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29080" y="2374710"/>
            <a:ext cx="4162919" cy="38891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073" y="1583140"/>
            <a:ext cx="7732822" cy="1774209"/>
          </a:xfrm>
        </p:spPr>
        <p:txBody>
          <a:bodyPr/>
          <a:lstStyle/>
          <a:p>
            <a:r>
              <a:rPr lang="ru-RU" b="1" dirty="0" smtClean="0"/>
              <a:t>Рассмотрим, что представляет собой  каждое направление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66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6" y="244699"/>
            <a:ext cx="12024574" cy="17128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Направление </a:t>
            </a:r>
            <a:r>
              <a:rPr lang="ru-RU" b="1" dirty="0"/>
              <a:t>1: Обеспечение выполнения санитарно-гигиенических правил и </a:t>
            </a:r>
            <a:r>
              <a:rPr lang="ru-RU" b="1" dirty="0" smtClean="0"/>
              <a:t>требований</a:t>
            </a:r>
            <a:br>
              <a:rPr lang="ru-RU" b="1" dirty="0" smtClean="0"/>
            </a:b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3" y="1433607"/>
            <a:ext cx="11481611" cy="4799767"/>
          </a:xfrm>
        </p:spPr>
        <p:txBody>
          <a:bodyPr>
            <a:normAutofit fontScale="92500"/>
          </a:bodyPr>
          <a:lstStyle/>
          <a:p>
            <a:r>
              <a:rPr lang="ru-RU" sz="2400" b="1" dirty="0"/>
              <a:t>Работа по данному направлению регламентируется нормативно-правовыми </a:t>
            </a:r>
            <a:r>
              <a:rPr lang="ru-RU" sz="2400" b="1" dirty="0" smtClean="0"/>
              <a:t>актами - утвержденными </a:t>
            </a:r>
            <a:r>
              <a:rPr lang="ru-RU" sz="2400" b="1" dirty="0"/>
              <a:t>санитарными правилами и требованиями </a:t>
            </a:r>
            <a:r>
              <a:rPr lang="ru-RU" sz="2400" b="1" dirty="0" smtClean="0"/>
              <a:t>(</a:t>
            </a:r>
            <a:r>
              <a:rPr lang="ru-RU" sz="2400" b="1" dirty="0" err="1" smtClean="0"/>
              <a:t>Санпин</a:t>
            </a:r>
            <a:r>
              <a:rPr lang="ru-RU" sz="2400" b="1" dirty="0"/>
              <a:t>):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400" b="1" dirty="0"/>
              <a:t>Постановление Главного государственного санитарного врача Российской Федерации от 28 сентября 2020 года № 28 «Санитарно-эпидемиологические требования к организациям воспитания и обучения, отдыха и оздоровления детей и молодежи» (СП 2.4.3648-20).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400" b="1" dirty="0"/>
              <a:t>Постановление Главного государственного санитарного врача РФ от 28 января 2021 г. N 2 «Об утверждении санитарных правил и норм СанПиН 1.2.3685-21 «Гигиенические нормативы и требования к обеспечению безопасности и (или) безвредности для человека факторов среды обитания»</a:t>
            </a:r>
          </a:p>
          <a:p>
            <a:r>
              <a:rPr lang="ru-RU" sz="2400" b="1" i="1" dirty="0"/>
              <a:t>Данные документы регламентируют организацию режима пребывания ребёнка в дошкольном образовательном учреждении, образовательную нагрузку в течении дня в соответствии с возрастными особенностями детей, продолжительность сна, пребывания детей на свежем воздухе, двигательной активности в течение дня.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7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785" y="286603"/>
            <a:ext cx="11546006" cy="832513"/>
          </a:xfrm>
        </p:spPr>
        <p:txBody>
          <a:bodyPr/>
          <a:lstStyle/>
          <a:p>
            <a:r>
              <a:rPr lang="ru-RU" b="1" dirty="0"/>
              <a:t>Направления 2</a:t>
            </a:r>
            <a:r>
              <a:rPr lang="ru-RU" dirty="0"/>
              <a:t> </a:t>
            </a:r>
            <a:r>
              <a:rPr lang="ru-RU" b="1" dirty="0"/>
              <a:t>Организация питания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785" y="1405719"/>
            <a:ext cx="11546006" cy="4462818"/>
          </a:xfrm>
        </p:spPr>
        <p:txBody>
          <a:bodyPr>
            <a:normAutofit fontScale="92500" lnSpcReduction="10000"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Работа </a:t>
            </a:r>
            <a:r>
              <a:rPr lang="ru-RU" sz="3600" b="1" dirty="0"/>
              <a:t>по данному направлению регламентируется </a:t>
            </a:r>
            <a:endParaRPr lang="ru-RU" sz="3600" b="1" dirty="0" smtClean="0"/>
          </a:p>
          <a:p>
            <a:endParaRPr lang="ru-RU" sz="3600" b="1" i="1" dirty="0"/>
          </a:p>
          <a:p>
            <a:r>
              <a:rPr lang="ru-RU" sz="3600" b="1" i="1" dirty="0" smtClean="0"/>
              <a:t>Постановлением </a:t>
            </a:r>
            <a:r>
              <a:rPr lang="ru-RU" sz="3600" b="1" i="1" dirty="0"/>
              <a:t>Главного государственного санитарного врача РФ от 27 октября 2020 г. N 32 «Об утверждении санитарно-эпидемиологических правил и норм СанПиН 2.3/2.4.3590-20 «Санитарно-эпидемиологические требования к организации общественного питания населения».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012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64024" y="382137"/>
            <a:ext cx="11259403" cy="5813947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0" indent="4572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>
                <a:latin typeface="Times New Roman" panose="02020603050405020304" pitchFamily="18" charset="0"/>
              </a:rPr>
              <a:t>Данный документ регламентирует </a:t>
            </a:r>
            <a:r>
              <a:rPr lang="ru-RU" sz="3500" cap="none" dirty="0" smtClean="0">
                <a:latin typeface="Times New Roman" panose="02020603050405020304" pitchFamily="18" charset="0"/>
              </a:rPr>
              <a:t>требования:</a:t>
            </a:r>
          </a:p>
          <a:p>
            <a:pPr marL="0" indent="45720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3500" cap="none" dirty="0" smtClean="0"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 smtClean="0">
                <a:latin typeface="Times New Roman" panose="02020603050405020304" pitchFamily="18" charset="0"/>
              </a:rPr>
              <a:t>- к персоналу (поварам, подсобным работникам кухни, завхозам, кладовщикам и др.);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 smtClean="0">
                <a:latin typeface="Times New Roman" panose="02020603050405020304" pitchFamily="18" charset="0"/>
              </a:rPr>
              <a:t>- к правилам </a:t>
            </a:r>
            <a:r>
              <a:rPr lang="ru-RU" sz="3500" cap="none" dirty="0">
                <a:latin typeface="Times New Roman" panose="02020603050405020304" pitchFamily="18" charset="0"/>
              </a:rPr>
              <a:t>приема, поставки и хранения продуктов </a:t>
            </a:r>
            <a:r>
              <a:rPr lang="ru-RU" sz="3500" cap="none" dirty="0" smtClean="0">
                <a:latin typeface="Times New Roman" panose="02020603050405020304" pitchFamily="18" charset="0"/>
              </a:rPr>
              <a:t>питания,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 smtClean="0">
                <a:latin typeface="Times New Roman" panose="02020603050405020304" pitchFamily="18" charset="0"/>
              </a:rPr>
              <a:t>- к </a:t>
            </a:r>
            <a:r>
              <a:rPr lang="ru-RU" sz="3500" cap="none" dirty="0">
                <a:latin typeface="Times New Roman" panose="02020603050405020304" pitchFamily="18" charset="0"/>
              </a:rPr>
              <a:t>качеству и сертификации продуктов </a:t>
            </a:r>
            <a:r>
              <a:rPr lang="ru-RU" sz="3500" cap="none" dirty="0" smtClean="0">
                <a:latin typeface="Times New Roman" panose="02020603050405020304" pitchFamily="18" charset="0"/>
              </a:rPr>
              <a:t>питания, к </a:t>
            </a:r>
            <a:r>
              <a:rPr lang="ru-RU" sz="3500" cap="none" dirty="0">
                <a:latin typeface="Times New Roman" panose="02020603050405020304" pitchFamily="18" charset="0"/>
              </a:rPr>
              <a:t>выдаче готовой </a:t>
            </a:r>
            <a:r>
              <a:rPr lang="ru-RU" sz="3500" cap="none" dirty="0" smtClean="0">
                <a:latin typeface="Times New Roman" panose="02020603050405020304" pitchFamily="18" charset="0"/>
              </a:rPr>
              <a:t>продукции;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 smtClean="0">
                <a:latin typeface="Times New Roman" panose="02020603050405020304" pitchFamily="18" charset="0"/>
              </a:rPr>
              <a:t>- калорийности блюд,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 smtClean="0">
                <a:latin typeface="Times New Roman" panose="02020603050405020304" pitchFamily="18" charset="0"/>
              </a:rPr>
              <a:t>- планировке, оборудованию </a:t>
            </a:r>
            <a:r>
              <a:rPr lang="ru-RU" sz="3500" cap="none" dirty="0">
                <a:latin typeface="Times New Roman" panose="02020603050405020304" pitchFamily="18" charset="0"/>
              </a:rPr>
              <a:t>и санитарному состоянию производственных помещений (цехов, кухонь</a:t>
            </a:r>
            <a:r>
              <a:rPr lang="ru-RU" sz="3500" cap="none" dirty="0" smtClean="0">
                <a:latin typeface="Times New Roman" panose="02020603050405020304" pitchFamily="18" charset="0"/>
              </a:rPr>
              <a:t>),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3500" cap="none" dirty="0" smtClean="0">
                <a:latin typeface="Times New Roman" panose="02020603050405020304" pitchFamily="18" charset="0"/>
              </a:rPr>
              <a:t>- вентиляции, водопроводной воде и др. </a:t>
            </a:r>
            <a:endParaRPr lang="ru-RU" sz="3500" cap="none" dirty="0"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98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3" y="286603"/>
            <a:ext cx="11436824" cy="996287"/>
          </a:xfrm>
        </p:spPr>
        <p:txBody>
          <a:bodyPr/>
          <a:lstStyle/>
          <a:p>
            <a:r>
              <a:rPr lang="ru-RU" b="1" dirty="0"/>
              <a:t>Направления 2</a:t>
            </a:r>
            <a:r>
              <a:rPr lang="ru-RU" dirty="0"/>
              <a:t> </a:t>
            </a:r>
            <a:r>
              <a:rPr lang="ru-RU" b="1" dirty="0"/>
              <a:t>Организация </a:t>
            </a:r>
            <a:r>
              <a:rPr lang="ru-RU" b="1" dirty="0" smtClean="0"/>
              <a:t>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1705970"/>
            <a:ext cx="11232108" cy="4163124"/>
          </a:xfrm>
        </p:spPr>
        <p:txBody>
          <a:bodyPr>
            <a:normAutofit/>
          </a:bodyPr>
          <a:lstStyle/>
          <a:p>
            <a:r>
              <a:rPr lang="ru-RU" sz="2800" b="1" dirty="0"/>
              <a:t>ПИТАНИЕ</a:t>
            </a:r>
            <a:r>
              <a:rPr lang="ru-RU" sz="2800" dirty="0"/>
              <a:t> – это режимный процесс, организуемый </a:t>
            </a:r>
            <a:r>
              <a:rPr lang="ru-RU" sz="2800" dirty="0" smtClean="0"/>
              <a:t>не менее 4 раз </a:t>
            </a:r>
            <a:r>
              <a:rPr lang="ru-RU" sz="2800" dirty="0"/>
              <a:t>в день, удовлетворяющий естественные потребности в пище. Подготовка детей к приему пищи включает:</a:t>
            </a:r>
          </a:p>
          <a:p>
            <a:r>
              <a:rPr lang="ru-RU" sz="2800" dirty="0"/>
              <a:t>- умывание (при организации умывания используются игровые приемы, показ, художественное слово; в старшем возрасте проводятся игры- соревнования: «Самые чистые руки», «Самый аккуратный ребенок», рассказ воспитателя о чистоте, самоконтроль, педагогическая оценка);</a:t>
            </a:r>
          </a:p>
          <a:p>
            <a:r>
              <a:rPr lang="ru-RU" sz="2800" dirty="0"/>
              <a:t>- сервировку стола дежурными (со второй половины 2-й младшей группы).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216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3" y="286603"/>
            <a:ext cx="11436824" cy="996287"/>
          </a:xfrm>
        </p:spPr>
        <p:txBody>
          <a:bodyPr/>
          <a:lstStyle/>
          <a:p>
            <a:r>
              <a:rPr lang="ru-RU" b="1" dirty="0"/>
              <a:t>Направления 2</a:t>
            </a:r>
            <a:r>
              <a:rPr lang="ru-RU" dirty="0"/>
              <a:t> </a:t>
            </a:r>
            <a:r>
              <a:rPr lang="ru-RU" b="1" dirty="0"/>
              <a:t>Организация </a:t>
            </a:r>
            <a:r>
              <a:rPr lang="ru-RU" b="1" dirty="0" smtClean="0"/>
              <a:t>питания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350" y="3684896"/>
            <a:ext cx="2579426" cy="25794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1282889"/>
            <a:ext cx="9880979" cy="5076967"/>
          </a:xfrm>
        </p:spPr>
        <p:txBody>
          <a:bodyPr>
            <a:normAutofit/>
          </a:bodyPr>
          <a:lstStyle/>
          <a:p>
            <a:r>
              <a:rPr lang="ru-RU" sz="2800" b="1" dirty="0"/>
              <a:t>Также работа по этому направлению включает и </a:t>
            </a:r>
            <a:r>
              <a:rPr lang="ru-RU" sz="2800" b="1" u="sng" dirty="0">
                <a:solidFill>
                  <a:srgbClr val="FF0000"/>
                </a:solidFill>
              </a:rPr>
              <a:t>психологический компонент</a:t>
            </a:r>
            <a:r>
              <a:rPr lang="ru-RU" sz="2800" b="1" u="sng" dirty="0"/>
              <a:t>, </a:t>
            </a:r>
            <a:r>
              <a:rPr lang="ru-RU" sz="2800" b="1" dirty="0"/>
              <a:t>который связан с созданием комфортных условий приёма </a:t>
            </a:r>
            <a:r>
              <a:rPr lang="ru-RU" sz="2800" b="1" dirty="0" smtClean="0"/>
              <a:t>пищи: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необходимо создавать такую обстановку, чтобы ребенку хотелось есть без принуждения (сервировка столов, посадка детей за столами так, чтобы дети видели друг друга)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не следует торопить детей, осуждать за неосторожность (детей, которые едят медленно, можно сажать за стол раньше других или рядом с теми, кто ест быстро и съедает все);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4133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3" y="286603"/>
            <a:ext cx="11436824" cy="996287"/>
          </a:xfrm>
        </p:spPr>
        <p:txBody>
          <a:bodyPr/>
          <a:lstStyle/>
          <a:p>
            <a:r>
              <a:rPr lang="ru-RU" b="1" dirty="0"/>
              <a:t>Направления 2</a:t>
            </a:r>
            <a:r>
              <a:rPr lang="ru-RU" dirty="0"/>
              <a:t> </a:t>
            </a:r>
            <a:r>
              <a:rPr lang="ru-RU" b="1" dirty="0"/>
              <a:t>Организация </a:t>
            </a:r>
            <a:r>
              <a:rPr lang="ru-RU" b="1" dirty="0" smtClean="0"/>
              <a:t>питания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1733266"/>
            <a:ext cx="11232108" cy="4135828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ru-RU" sz="2800" dirty="0"/>
              <a:t>в младшем возрасте воспитатель напоминает правила пользования ложкой, вилкой, салфеткой, используя игровые приемы, художественное слово (</a:t>
            </a:r>
            <a:r>
              <a:rPr lang="ru-RU" sz="2800" dirty="0" err="1"/>
              <a:t>потешки</a:t>
            </a:r>
            <a:r>
              <a:rPr lang="ru-RU" sz="2800" dirty="0"/>
              <a:t>, </a:t>
            </a:r>
            <a:r>
              <a:rPr lang="ru-RU" sz="2800" dirty="0" err="1"/>
              <a:t>пестушки</a:t>
            </a:r>
            <a:r>
              <a:rPr lang="ru-RU" sz="2800" dirty="0"/>
              <a:t>);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800" dirty="0"/>
              <a:t>в старшем возрасте воспитатель дает указания, использует контроль и самоконтроль, художественное слово (стихи, пословицы, поговорки), организует конкурс на самую чистую тарелку, самый аккуратный стол;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ru-RU" sz="2800" dirty="0"/>
              <a:t>в виде поощрения можно назначать чаще дежурить по столовой тех, кто ест быстро, аккуратно.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2303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433" y="286603"/>
            <a:ext cx="11436824" cy="996287"/>
          </a:xfrm>
        </p:spPr>
        <p:txBody>
          <a:bodyPr/>
          <a:lstStyle/>
          <a:p>
            <a:r>
              <a:rPr lang="ru-RU" b="1" dirty="0"/>
              <a:t>Направления 2</a:t>
            </a:r>
            <a:r>
              <a:rPr lang="ru-RU" dirty="0"/>
              <a:t> </a:t>
            </a:r>
            <a:r>
              <a:rPr lang="ru-RU" b="1" dirty="0"/>
              <a:t>Организация </a:t>
            </a:r>
            <a:r>
              <a:rPr lang="ru-RU" b="1" dirty="0" smtClean="0"/>
              <a:t>питания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4236563"/>
            <a:ext cx="2347415" cy="206870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937" y="1337481"/>
            <a:ext cx="9116705" cy="4817659"/>
          </a:xfrm>
        </p:spPr>
        <p:txBody>
          <a:bodyPr>
            <a:normAutofit/>
          </a:bodyPr>
          <a:lstStyle/>
          <a:p>
            <a:r>
              <a:rPr lang="ru-RU" sz="3600" b="1" dirty="0"/>
              <a:t>Формирование навыков культурной еды включает в себя: формирование навыков культуры поведения за столом (прямо сидеть, не класть локти на стол, бесшумно пить и пережевывать пищу, пользоваться салфеткой, благодарить за еду, полоскать рот после еды); формирование умения правильно использовать столовые приборы.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3712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97671" y="3357349"/>
            <a:ext cx="3976048" cy="29820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0" y="95536"/>
            <a:ext cx="11600597" cy="17196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Направление </a:t>
            </a:r>
            <a:r>
              <a:rPr lang="ru-RU" b="1" dirty="0"/>
              <a:t>3 Обеспечение психологического и эмоционального комфорта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011" y="1310185"/>
            <a:ext cx="8106772" cy="4926841"/>
          </a:xfrm>
        </p:spPr>
        <p:txBody>
          <a:bodyPr>
            <a:noAutofit/>
          </a:bodyPr>
          <a:lstStyle/>
          <a:p>
            <a:r>
              <a:rPr lang="ru-RU" sz="4000" b="1" dirty="0"/>
              <a:t>Цель данного направления </a:t>
            </a:r>
            <a:r>
              <a:rPr lang="ru-RU" sz="4000" dirty="0"/>
              <a:t>в деятельности дошкольного учреждения - не допускать </a:t>
            </a:r>
            <a:r>
              <a:rPr lang="ru-RU" sz="4000" dirty="0" smtClean="0"/>
              <a:t>возникновения </a:t>
            </a:r>
            <a:r>
              <a:rPr lang="ru-RU" sz="4000" dirty="0"/>
              <a:t>у детей разного рода психоэмоционального напряжения</a:t>
            </a:r>
            <a:r>
              <a:rPr lang="ru-RU" sz="4000" i="1" dirty="0"/>
              <a:t>, </a:t>
            </a:r>
            <a:r>
              <a:rPr lang="ru-RU" sz="4000" dirty="0"/>
              <a:t>каких-либо стрессовых ситуаций</a:t>
            </a:r>
            <a:r>
              <a:rPr lang="ru-RU" sz="4000" i="1" dirty="0"/>
              <a:t>, </a:t>
            </a:r>
            <a:r>
              <a:rPr lang="ru-RU" sz="4000" dirty="0"/>
              <a:t>которые могут вызвать психологический дискомфорт</a:t>
            </a:r>
            <a:r>
              <a:rPr lang="ru-RU" sz="4000" i="1" dirty="0"/>
              <a:t> </a:t>
            </a:r>
            <a:r>
              <a:rPr lang="ru-RU" sz="4000" dirty="0"/>
              <a:t>у ребёнка.  </a:t>
            </a:r>
          </a:p>
        </p:txBody>
      </p:sp>
    </p:spTree>
    <p:extLst>
      <p:ext uri="{BB962C8B-B14F-4D97-AF65-F5344CB8AC3E}">
        <p14:creationId xmlns:p14="http://schemas.microsoft.com/office/powerpoint/2010/main" val="202670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1557" y="407773"/>
            <a:ext cx="6079524" cy="546132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Здоровье - это драгоценность, </a:t>
            </a:r>
          </a:p>
          <a:p>
            <a:r>
              <a:rPr lang="ru-RU" sz="2400" b="1" dirty="0" smtClean="0"/>
              <a:t>и притом единственная, ради</a:t>
            </a:r>
          </a:p>
          <a:p>
            <a:r>
              <a:rPr lang="ru-RU" sz="2400" b="1" dirty="0" smtClean="0"/>
              <a:t> которой стоит не только не жалеть</a:t>
            </a:r>
          </a:p>
          <a:p>
            <a:r>
              <a:rPr lang="ru-RU" sz="2400" b="1" dirty="0" smtClean="0"/>
              <a:t> времени, сил, трудов и всяких благ,</a:t>
            </a:r>
          </a:p>
          <a:p>
            <a:r>
              <a:rPr lang="ru-RU" sz="2400" b="1" dirty="0" smtClean="0"/>
              <a:t> но и пожертвовать ради него</a:t>
            </a:r>
          </a:p>
          <a:p>
            <a:r>
              <a:rPr lang="ru-RU" sz="2400" b="1" dirty="0" smtClean="0"/>
              <a:t> частицей самой жизни, </a:t>
            </a:r>
          </a:p>
          <a:p>
            <a:r>
              <a:rPr lang="ru-RU" sz="2400" b="1" dirty="0" smtClean="0"/>
              <a:t>поскольку </a:t>
            </a:r>
            <a:r>
              <a:rPr lang="ru-RU" sz="2400" b="1" dirty="0"/>
              <a:t>жизнь без него</a:t>
            </a:r>
          </a:p>
          <a:p>
            <a:r>
              <a:rPr lang="ru-RU" sz="2400" b="1" dirty="0"/>
              <a:t> становится нестерпимой</a:t>
            </a:r>
          </a:p>
          <a:p>
            <a:r>
              <a:rPr lang="ru-RU" sz="2400" b="1" dirty="0"/>
              <a:t> и унизительной.</a:t>
            </a:r>
          </a:p>
          <a:p>
            <a:r>
              <a:rPr lang="ru-RU" sz="2400" b="1" i="1" dirty="0" smtClean="0"/>
              <a:t>                                            Мишель </a:t>
            </a:r>
            <a:r>
              <a:rPr lang="ru-RU" sz="2400" b="1" i="1" dirty="0"/>
              <a:t>де </a:t>
            </a:r>
            <a:r>
              <a:rPr lang="ru-RU" sz="2400" b="1" i="1" dirty="0" err="1"/>
              <a:t>Монтенъ</a:t>
            </a:r>
            <a:r>
              <a:rPr lang="ru-RU" sz="2400" b="1" i="1" dirty="0"/>
              <a:t>.</a:t>
            </a:r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9067" y="2520778"/>
            <a:ext cx="4000538" cy="353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4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138" y="300251"/>
            <a:ext cx="4954137" cy="5759355"/>
          </a:xfrm>
        </p:spPr>
        <p:txBody>
          <a:bodyPr>
            <a:normAutofit/>
          </a:bodyPr>
          <a:lstStyle/>
          <a:p>
            <a:r>
              <a:rPr lang="ru-RU" sz="3600" dirty="0"/>
              <a:t>Работа по данному направлению строится с учетом индивидуальных особенностей каждого дошкольника при взаимодействии воспитателей, педагога-психолога и родителей (законных представителей) воспитанников.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5900466"/>
              </p:ext>
            </p:extLst>
          </p:nvPr>
        </p:nvGraphicFramePr>
        <p:xfrm>
          <a:off x="4967476" y="149557"/>
          <a:ext cx="6865133" cy="6305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2616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092" y="0"/>
            <a:ext cx="11095629" cy="11191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Направление 4 Организация физкультурно-оздоровительной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3318" y="1296537"/>
            <a:ext cx="6359857" cy="5036023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/>
              <a:t>Физкультурно-оздоровительная работа в Д</a:t>
            </a:r>
            <a:r>
              <a:rPr lang="ru-RU" sz="3600" dirty="0"/>
              <a:t>ОУ – это комплекс мероприятий, направленных на укрепление и сохранение физического и психического здоровья и оздоровление организма ребенка. В соответствии с ФГОС ДО цели и задачи </a:t>
            </a:r>
            <a:r>
              <a:rPr lang="ru-RU" sz="3600" dirty="0" err="1"/>
              <a:t>физкультурно</a:t>
            </a:r>
            <a:r>
              <a:rPr lang="ru-RU" sz="3600" dirty="0"/>
              <a:t> – оздоровительной работы реализуются в процессе разнообразных видов детской деятельности. </a:t>
            </a:r>
            <a:endParaRPr lang="ru-RU" sz="3600" dirty="0" smtClean="0"/>
          </a:p>
          <a:p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20884" y="1296537"/>
            <a:ext cx="4203514" cy="5036023"/>
            <a:chOff x="520884" y="1296537"/>
            <a:chExt cx="4203514" cy="5036023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97" t="41799" r="1516" b="11615"/>
            <a:stretch/>
          </p:blipFill>
          <p:spPr>
            <a:xfrm flipH="1">
              <a:off x="520884" y="3244770"/>
              <a:ext cx="4203514" cy="3087790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11" t="3821" r="1094" b="51521"/>
            <a:stretch/>
          </p:blipFill>
          <p:spPr>
            <a:xfrm flipH="1">
              <a:off x="520884" y="1296537"/>
              <a:ext cx="3951323" cy="248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94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672" y="518615"/>
            <a:ext cx="6455391" cy="5677469"/>
          </a:xfrm>
        </p:spPr>
        <p:txBody>
          <a:bodyPr>
            <a:normAutofit/>
          </a:bodyPr>
          <a:lstStyle/>
          <a:p>
            <a:r>
              <a:rPr lang="ru-RU" sz="3600" b="1" dirty="0"/>
              <a:t>Целью физкультурно-оздоровительной </a:t>
            </a:r>
            <a:r>
              <a:rPr lang="ru-RU" sz="3600" dirty="0"/>
              <a:t>работы в дошкольных образовательных учреждениях является освоение основных двигательных действий, подготовка к физическому воспитанию в школе, </a:t>
            </a:r>
            <a:r>
              <a:rPr lang="ru-RU" sz="3600" dirty="0" smtClean="0"/>
              <a:t>профилактика заболеваний </a:t>
            </a:r>
            <a:r>
              <a:rPr lang="ru-RU" sz="3600" dirty="0"/>
              <a:t>и укрепление здоровья средствами физической </a:t>
            </a:r>
            <a:r>
              <a:rPr lang="ru-RU" sz="3600" dirty="0" smtClean="0"/>
              <a:t>культуры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69" b="11841"/>
          <a:stretch/>
        </p:blipFill>
        <p:spPr>
          <a:xfrm>
            <a:off x="7074531" y="150126"/>
            <a:ext cx="4539713" cy="604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7" t="41799" r="1516" b="11615"/>
          <a:stretch/>
        </p:blipFill>
        <p:spPr>
          <a:xfrm>
            <a:off x="6952697" y="2456759"/>
            <a:ext cx="4967454" cy="3548625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22422" y="543697"/>
            <a:ext cx="11689493" cy="5375189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/>
              <a:t>Физкультурно-оздоровительная работа в ДОУ – это распределение двигательной активности детей в течении дня. 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Осуществляется данная работа в разных формах: </a:t>
            </a:r>
            <a:br>
              <a:rPr lang="ru-RU" sz="2400" b="1" dirty="0"/>
            </a:br>
            <a:endParaRPr lang="ru-RU" sz="24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 физкультурное </a:t>
            </a:r>
            <a:r>
              <a:rPr lang="ru-RU" sz="2400" b="1" dirty="0"/>
              <a:t>занятие, </a:t>
            </a:r>
            <a:r>
              <a:rPr lang="ru-RU" sz="2400" b="1" dirty="0" smtClean="0"/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утренняя гимнастика</a:t>
            </a:r>
            <a:r>
              <a:rPr lang="ru-RU" sz="2400" b="1" dirty="0"/>
              <a:t>, </a:t>
            </a:r>
            <a:endParaRPr lang="ru-RU" sz="24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гимнастика </a:t>
            </a:r>
            <a:r>
              <a:rPr lang="ru-RU" sz="2400" b="1" dirty="0"/>
              <a:t>после сна, </a:t>
            </a:r>
            <a:endParaRPr lang="ru-RU" sz="24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физкультминутки </a:t>
            </a:r>
            <a:r>
              <a:rPr lang="ru-RU" sz="2400" b="1" dirty="0"/>
              <a:t>и физкультурные </a:t>
            </a:r>
            <a:r>
              <a:rPr lang="ru-RU" sz="2400" b="1" dirty="0" smtClean="0"/>
              <a:t>паузы,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прогулка,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дни </a:t>
            </a:r>
            <a:r>
              <a:rPr lang="ru-RU" sz="2400" b="1" dirty="0"/>
              <a:t>здоровья, </a:t>
            </a:r>
            <a:endParaRPr lang="ru-RU" sz="24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физкультурные </a:t>
            </a:r>
            <a:r>
              <a:rPr lang="ru-RU" sz="2400" b="1" dirty="0"/>
              <a:t>праздники и досуги, </a:t>
            </a:r>
            <a:endParaRPr lang="ru-RU" sz="2400" b="1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/>
              <a:t>организация </a:t>
            </a:r>
            <a:r>
              <a:rPr lang="ru-RU" sz="2400" b="1" dirty="0"/>
              <a:t>самостоятельной двигательной деятельности</a:t>
            </a:r>
            <a:br>
              <a:rPr lang="ru-RU" sz="2400" b="1" dirty="0"/>
            </a:br>
            <a:r>
              <a:rPr lang="ru-RU" sz="2400" b="1" dirty="0"/>
              <a:t>т.д.</a:t>
            </a:r>
            <a:br>
              <a:rPr lang="ru-RU" sz="24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0008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205" y="286603"/>
            <a:ext cx="11232107" cy="832513"/>
          </a:xfrm>
        </p:spPr>
        <p:txBody>
          <a:bodyPr/>
          <a:lstStyle/>
          <a:p>
            <a:pPr algn="ctr"/>
            <a:r>
              <a:rPr lang="ru-RU" b="1" dirty="0" smtClean="0"/>
              <a:t>Физкультурное занятие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53013" y="3951027"/>
            <a:ext cx="2993409" cy="224505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205" y="1323833"/>
            <a:ext cx="11232107" cy="487225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Физкультурное </a:t>
            </a:r>
            <a:r>
              <a:rPr lang="ru-RU" sz="2400" b="1" dirty="0">
                <a:solidFill>
                  <a:srgbClr val="FF0000"/>
                </a:solidFill>
              </a:rPr>
              <a:t>занятие</a:t>
            </a:r>
            <a:r>
              <a:rPr lang="ru-RU" sz="2400" b="1" dirty="0"/>
              <a:t> </a:t>
            </a:r>
            <a:r>
              <a:rPr lang="ru-RU" sz="2400" b="1" dirty="0" smtClean="0"/>
              <a:t>является преобладающей </a:t>
            </a:r>
            <a:r>
              <a:rPr lang="ru-RU" sz="2400" b="1" dirty="0"/>
              <a:t>формой систематического освоения детьми наиболее сложных физических </a:t>
            </a:r>
            <a:r>
              <a:rPr lang="ru-RU" sz="2400" b="1" dirty="0" smtClean="0"/>
              <a:t>упражнений. </a:t>
            </a:r>
            <a:r>
              <a:rPr lang="ru-RU" sz="2400" b="1" dirty="0"/>
              <a:t>Определенная структура занятия обусловлена необходимостью обеспечения оптимальных физических, интеллектуальных и эмоциональных нагрузок, то есть таких, которые сочетают тренирующий эффект с безопасностью для здоровья.</a:t>
            </a:r>
          </a:p>
          <a:p>
            <a:r>
              <a:rPr lang="ru-RU" sz="2400" b="1" dirty="0"/>
              <a:t>Каждое занятие обязательно включает три части:</a:t>
            </a:r>
          </a:p>
          <a:p>
            <a:r>
              <a:rPr lang="ru-RU" sz="2400" b="1" dirty="0"/>
              <a:t>— вводную, или вводно-подготовительную,</a:t>
            </a:r>
          </a:p>
          <a:p>
            <a:r>
              <a:rPr lang="ru-RU" sz="2400" b="1" dirty="0"/>
              <a:t>часть — разминку, чтобы подготовить организм к нагрузкам, настроить на занятие;</a:t>
            </a:r>
          </a:p>
          <a:p>
            <a:r>
              <a:rPr lang="ru-RU" sz="2400" b="1" dirty="0"/>
              <a:t>— основную, в ходе которой решается комплекс основных задач;</a:t>
            </a:r>
          </a:p>
          <a:p>
            <a:r>
              <a:rPr lang="ru-RU" sz="2400" b="1" dirty="0"/>
              <a:t>— заключительную, назначение которой — восстановить пульс и дыхание.</a:t>
            </a:r>
          </a:p>
        </p:txBody>
      </p:sp>
    </p:spTree>
    <p:extLst>
      <p:ext uri="{BB962C8B-B14F-4D97-AF65-F5344CB8AC3E}">
        <p14:creationId xmlns:p14="http://schemas.microsoft.com/office/powerpoint/2010/main" val="151897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2613" b="58894"/>
          <a:stretch/>
        </p:blipFill>
        <p:spPr>
          <a:xfrm>
            <a:off x="321275" y="2310713"/>
            <a:ext cx="3554593" cy="39276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079" r="72613" b="11841"/>
          <a:stretch/>
        </p:blipFill>
        <p:spPr>
          <a:xfrm>
            <a:off x="8591576" y="1581202"/>
            <a:ext cx="3431550" cy="406583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7470" y="370702"/>
            <a:ext cx="5449330" cy="5671751"/>
          </a:xfrm>
        </p:spPr>
        <p:txBody>
          <a:bodyPr>
            <a:normAutofit/>
          </a:bodyPr>
          <a:lstStyle/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Выделяют </a:t>
            </a:r>
            <a:r>
              <a:rPr lang="ru-RU" sz="4000" b="1" dirty="0"/>
              <a:t>несколько видов физкультурных занятий в педагогическом процессе детского </a:t>
            </a:r>
            <a:r>
              <a:rPr lang="ru-RU" sz="4000" b="1" dirty="0" smtClean="0"/>
              <a:t>сада</a:t>
            </a:r>
            <a:r>
              <a:rPr lang="ru-RU" sz="4000" b="1" dirty="0"/>
              <a:t>: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418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1178" y="543698"/>
            <a:ext cx="6079526" cy="54493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 smtClean="0">
                <a:solidFill>
                  <a:srgbClr val="FF0000"/>
                </a:solidFill>
              </a:rPr>
              <a:t>1</a:t>
            </a:r>
            <a:r>
              <a:rPr lang="ru-RU" sz="2600" b="1" dirty="0">
                <a:solidFill>
                  <a:srgbClr val="FF0000"/>
                </a:solidFill>
              </a:rPr>
              <a:t>. Занятие учебно-тренирующего характера. </a:t>
            </a:r>
            <a:endParaRPr lang="ru-RU" sz="26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Вводная </a:t>
            </a:r>
            <a:r>
              <a:rPr lang="ru-RU" sz="2400" b="1" dirty="0"/>
              <a:t>часть: </a:t>
            </a:r>
            <a:r>
              <a:rPr lang="ru-RU" sz="2400" dirty="0"/>
              <a:t>разные виды и способы ходьбы, строевые упражнения для развития </a:t>
            </a:r>
            <a:r>
              <a:rPr lang="ru-RU" sz="2400" dirty="0" smtClean="0"/>
              <a:t>ориентировки </a:t>
            </a:r>
            <a:r>
              <a:rPr lang="ru-RU" sz="2400" dirty="0"/>
              <a:t>в пространстве, разминочный бег; </a:t>
            </a:r>
            <a:endParaRPr lang="ru-RU" sz="24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Основная </a:t>
            </a:r>
            <a:r>
              <a:rPr lang="ru-RU" sz="2400" b="1" dirty="0"/>
              <a:t>часть: </a:t>
            </a:r>
            <a:r>
              <a:rPr lang="ru-RU" sz="2400" dirty="0"/>
              <a:t>общеразвивающие упражнения, основные движения, игра большой подвижности</a:t>
            </a:r>
            <a:r>
              <a:rPr lang="ru-RU" sz="2400" dirty="0" smtClean="0"/>
              <a:t>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 </a:t>
            </a:r>
            <a:r>
              <a:rPr lang="ru-RU" sz="2400" b="1" dirty="0" smtClean="0"/>
              <a:t>Заключительная </a:t>
            </a:r>
            <a:r>
              <a:rPr lang="ru-RU" sz="2400" b="1" dirty="0"/>
              <a:t>часть:</a:t>
            </a:r>
            <a:r>
              <a:rPr lang="ru-RU" sz="2400" dirty="0"/>
              <a:t> игра малой подвижности, дыхательные упражнения. </a:t>
            </a:r>
            <a:endParaRPr lang="ru-RU" sz="24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600" b="1" dirty="0" smtClean="0">
                <a:solidFill>
                  <a:srgbClr val="FF0000"/>
                </a:solidFill>
              </a:rPr>
              <a:t>2</a:t>
            </a:r>
            <a:r>
              <a:rPr lang="ru-RU" sz="2600" b="1" dirty="0">
                <a:solidFill>
                  <a:srgbClr val="FF0000"/>
                </a:solidFill>
              </a:rPr>
              <a:t>. Сюжетное. </a:t>
            </a:r>
            <a:endParaRPr lang="ru-RU" sz="2600" b="1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/>
              <a:t>В </a:t>
            </a:r>
            <a:r>
              <a:rPr lang="ru-RU" sz="2400" dirty="0"/>
              <a:t>содержание входят физические упражнения, </a:t>
            </a:r>
            <a:r>
              <a:rPr lang="ru-RU" sz="2400" dirty="0" smtClean="0"/>
              <a:t>органично </a:t>
            </a:r>
            <a:r>
              <a:rPr lang="ru-RU" sz="2400" dirty="0"/>
              <a:t>объединенные сюжетом. </a:t>
            </a:r>
            <a:endParaRPr lang="ru-RU" sz="24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ru-RU" sz="24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r>
              <a:rPr lang="ru-RU" sz="2400" b="1" dirty="0">
                <a:solidFill>
                  <a:srgbClr val="FF0000"/>
                </a:solidFill>
              </a:rPr>
              <a:t>. Игрово</a:t>
            </a:r>
            <a:r>
              <a:rPr lang="ru-RU" sz="2400" b="1" dirty="0"/>
              <a:t>е. </a:t>
            </a:r>
            <a:endParaRPr lang="ru-RU" sz="2400" b="1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Вводная </a:t>
            </a:r>
            <a:r>
              <a:rPr lang="ru-RU" sz="2400" b="1" dirty="0"/>
              <a:t>часть</a:t>
            </a:r>
            <a:r>
              <a:rPr lang="ru-RU" sz="2400" dirty="0"/>
              <a:t>: игра средней подвижности; </a:t>
            </a:r>
            <a:endParaRPr lang="ru-RU" sz="24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Основная </a:t>
            </a:r>
            <a:r>
              <a:rPr lang="ru-RU" sz="2400" b="1" dirty="0"/>
              <a:t>часть:</a:t>
            </a:r>
            <a:r>
              <a:rPr lang="ru-RU" sz="2400" dirty="0"/>
              <a:t> 2–3 подвижные игры с разными видами движений (последняя игра большой подвижности); </a:t>
            </a:r>
            <a:r>
              <a:rPr lang="ru-RU" sz="2400" b="1" dirty="0" smtClean="0"/>
              <a:t>Заключительная </a:t>
            </a:r>
            <a:r>
              <a:rPr lang="ru-RU" sz="2400" b="1" dirty="0"/>
              <a:t>часть: </a:t>
            </a:r>
            <a:r>
              <a:rPr lang="ru-RU" sz="2400" dirty="0"/>
              <a:t>малоподвижная игра. </a:t>
            </a:r>
            <a:endParaRPr lang="ru-RU" sz="2400" b="1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679620" y="451966"/>
            <a:ext cx="3929450" cy="4578234"/>
            <a:chOff x="520884" y="1296537"/>
            <a:chExt cx="4203514" cy="5036023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97" t="41799" r="1516" b="11615"/>
            <a:stretch/>
          </p:blipFill>
          <p:spPr>
            <a:xfrm flipH="1">
              <a:off x="520884" y="3244770"/>
              <a:ext cx="4203514" cy="308779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611" t="3821" r="1094" b="51521"/>
            <a:stretch/>
          </p:blipFill>
          <p:spPr>
            <a:xfrm flipH="1">
              <a:off x="520884" y="1296537"/>
              <a:ext cx="3951323" cy="2483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6600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346" y="150126"/>
            <a:ext cx="6437870" cy="604595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rgbClr val="FF0000"/>
                </a:solidFill>
              </a:rPr>
              <a:t>4. </a:t>
            </a:r>
            <a:r>
              <a:rPr lang="ru-RU" b="1" dirty="0" smtClean="0">
                <a:solidFill>
                  <a:srgbClr val="FF0000"/>
                </a:solidFill>
              </a:rPr>
              <a:t>Тематическое.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Занятие </a:t>
            </a:r>
            <a:r>
              <a:rPr lang="ru-RU" dirty="0"/>
              <a:t>с одним видом физических упражнений: лыжи, коньки, плаванье. </a:t>
            </a:r>
            <a:endParaRPr lang="ru-RU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</a:rPr>
              <a:t>5</a:t>
            </a:r>
            <a:r>
              <a:rPr lang="ru-RU" b="1" dirty="0">
                <a:solidFill>
                  <a:srgbClr val="FF0000"/>
                </a:solidFill>
              </a:rPr>
              <a:t>. Комплексное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В </a:t>
            </a:r>
            <a:r>
              <a:rPr lang="ru-RU" dirty="0"/>
              <a:t>такое занятие включаются задания с элементами развития речи, формирования математических представлений и т. п. (строятся по первому-третьему видам занятий, но с включением задач из других разделов программы, которые решаются через движения</a:t>
            </a:r>
            <a:r>
              <a:rPr lang="ru-RU" dirty="0" smtClean="0"/>
              <a:t>).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</a:rPr>
              <a:t>6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b="1" dirty="0" smtClean="0">
                <a:solidFill>
                  <a:srgbClr val="FF0000"/>
                </a:solidFill>
              </a:rPr>
              <a:t>Контрольно-учетное.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Могут </a:t>
            </a:r>
            <a:r>
              <a:rPr lang="ru-RU" dirty="0"/>
              <a:t>быть укорочены первая (вводная) и третья (заключительная) части занятия, увеличено время на основные движения, сокращены общеразвивающие упражнения. Проводится в конце квартала, года для получения информации об овладении детьми основными движениями.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69" b="11841"/>
          <a:stretch/>
        </p:blipFill>
        <p:spPr>
          <a:xfrm>
            <a:off x="7074531" y="150126"/>
            <a:ext cx="4539713" cy="6045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04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7345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Утренняя гимнастика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740" y="1160060"/>
            <a:ext cx="10824039" cy="500596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/>
              <a:t> Утренняя гимнастика является одной из основных форм обеспечения двигательного режима дошкольников в детском саду. Традиционно она имеет трехчастную структуру. </a:t>
            </a:r>
            <a:endParaRPr lang="ru-RU" sz="2400" b="1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</a:rPr>
              <a:t>Вводная </a:t>
            </a:r>
            <a:r>
              <a:rPr lang="ru-RU" sz="2400" b="1" dirty="0">
                <a:solidFill>
                  <a:srgbClr val="FF0000"/>
                </a:solidFill>
              </a:rPr>
              <a:t>часть </a:t>
            </a:r>
            <a:r>
              <a:rPr lang="ru-RU" sz="2400" b="1" dirty="0"/>
              <a:t>включает простые построения и перестроения, преимущественно ходьбу, бег, подскоки в сочетании с заданиями на внимание. </a:t>
            </a:r>
            <a:r>
              <a:rPr lang="ru-RU" sz="2400" b="1" dirty="0">
                <a:solidFill>
                  <a:srgbClr val="FF0000"/>
                </a:solidFill>
              </a:rPr>
              <a:t>Основная часть </a:t>
            </a:r>
            <a:r>
              <a:rPr lang="ru-RU" sz="2400" b="1" dirty="0"/>
              <a:t>содержит комплекс общеразвивающих упражнений для рук и плечевого пояса, мышц туловища и ног (повороты, наклоны, приседания, взмахи ногами, отведение ног в стороны, вперед и т. д.), выполняемых из разных положений. В конце комплекса следует бег или подскоки на месте. </a:t>
            </a:r>
            <a:r>
              <a:rPr lang="ru-RU" sz="2400" b="1" dirty="0">
                <a:solidFill>
                  <a:srgbClr val="FF0000"/>
                </a:solidFill>
              </a:rPr>
              <a:t>Заключительная часть </a:t>
            </a:r>
            <a:r>
              <a:rPr lang="ru-RU" sz="2400" b="1" dirty="0"/>
              <a:t>— ходьба </a:t>
            </a:r>
            <a:r>
              <a:rPr lang="ru-RU" sz="2400" b="1" dirty="0" smtClean="0"/>
              <a:t>(танцевальные </a:t>
            </a:r>
            <a:r>
              <a:rPr lang="ru-RU" sz="2400" b="1" dirty="0"/>
              <a:t>движения, элементы хореографии или подвижная игра малой подвижности).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46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7345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Утренняя гимнастика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180" y="1419367"/>
            <a:ext cx="10732599" cy="4477022"/>
          </a:xfrm>
        </p:spPr>
        <p:txBody>
          <a:bodyPr>
            <a:normAutofit/>
          </a:bodyPr>
          <a:lstStyle/>
          <a:p>
            <a:r>
              <a:rPr lang="ru-RU" sz="2800" b="1" dirty="0"/>
              <a:t>Утренняя гимнастика — это также особый режимный момент, в котором сосредоточен целый комплекс воздействий на разностороннее развитие детей (движение, музыка, ритмы, эстетика окружения, пособий, общение, игра). Возможны инновационные формы ее проведения: сюжетная; игрового характера; с использованием элементов ритмической гимнастики, танцевальных движений, хороводов; в виде оздоровительного бега, преодоления полосы препятствий; гимнастики-экспромта. Комплекс общеразвивающих упражнений для утренней гимнастики берется из физкультурных занятий и повторяется 1–2 недели.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356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1" y="286603"/>
            <a:ext cx="11384924" cy="155913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Понятие «здоровье» как основополагающее в характеристике </a:t>
            </a:r>
            <a:r>
              <a:rPr lang="ru-RU" b="1" dirty="0" err="1"/>
              <a:t>здоровьесберегающего</a:t>
            </a:r>
            <a:r>
              <a:rPr lang="ru-RU" b="1" dirty="0"/>
              <a:t> пространства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8609" y="2132337"/>
            <a:ext cx="8983303" cy="402336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/>
              <a:t>Одной из актуальных проблем современного общества является снижение уровня здоровья детей и подростков, что отражено в Концепции демографической политики Российской Федерации на период до 2025 года. Одним из основополагающих принципов Концепции является сохранение и укрепление здоровья населения.</a:t>
            </a:r>
          </a:p>
          <a:p>
            <a:r>
              <a:rPr lang="ru-RU" sz="2800" b="1" dirty="0"/>
              <a:t>Исследования показывают, что процесс повышения заболеваемости постоянно прогрессирует. Поэтому одной из основных целей каждой образовательной организации является сохранение и укрепление здоровья подрастающего поколения.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09" y="2638214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38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83251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Гимнастика </a:t>
            </a:r>
            <a:r>
              <a:rPr lang="ru-RU" b="1" dirty="0">
                <a:solidFill>
                  <a:srgbClr val="FF0000"/>
                </a:solidFill>
              </a:rPr>
              <a:t>после дневного </a:t>
            </a:r>
            <a:r>
              <a:rPr lang="ru-RU" b="1" dirty="0" smtClean="0">
                <a:solidFill>
                  <a:srgbClr val="FF0000"/>
                </a:solidFill>
              </a:rPr>
              <a:t>сна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7480" y="1596788"/>
            <a:ext cx="9818199" cy="4272306"/>
          </a:xfrm>
        </p:spPr>
        <p:txBody>
          <a:bodyPr/>
          <a:lstStyle/>
          <a:p>
            <a:r>
              <a:rPr lang="ru-RU" sz="2800" b="1" dirty="0" smtClean="0">
                <a:latin typeface="+mj-lt"/>
              </a:rPr>
              <a:t>В сходных формах проводится гимнастика после дневного сна. Традиционно после дневного сна используются построения, перестроения, танцевальные движения, занимательные упражнения, которые сочетаются с закаливающими процедурами. Особые варианты ее проведения — выполнение упражнений лежа в кроватях</a:t>
            </a:r>
            <a:r>
              <a:rPr lang="ru-RU" sz="2800" b="1" dirty="0">
                <a:latin typeface="+mj-lt"/>
              </a:rPr>
              <a:t>, на полу, остеопатическая и адаптационная гимнастика</a:t>
            </a:r>
            <a:r>
              <a:rPr lang="ru-RU" sz="2800" b="1" dirty="0" smtClean="0">
                <a:latin typeface="+mj-lt"/>
              </a:rPr>
              <a:t>.</a:t>
            </a:r>
            <a:endParaRPr lang="ru-RU" sz="2800" b="1" dirty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8" y="420129"/>
            <a:ext cx="11046940" cy="5474043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День здоровья </a:t>
            </a:r>
            <a:r>
              <a:rPr lang="ru-RU" sz="2800" dirty="0"/>
              <a:t>проводится 1 раз в квартал, когда обеспечивается максимальное пребывание детей на воздухе. Возможно проведение музыкальных и физкультурных занятий на открытом воздухе, прогулок и экскурсий за пределы участка детского </a:t>
            </a:r>
            <a:r>
              <a:rPr lang="ru-RU" sz="2800" dirty="0" smtClean="0"/>
              <a:t>сада.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Физкультурные </a:t>
            </a:r>
            <a:r>
              <a:rPr lang="ru-RU" sz="2800" b="1" dirty="0">
                <a:solidFill>
                  <a:srgbClr val="FF0000"/>
                </a:solidFill>
              </a:rPr>
              <a:t>досуги </a:t>
            </a:r>
            <a:r>
              <a:rPr lang="ru-RU" sz="2800" dirty="0"/>
              <a:t>— еще одна форма активного отдыха детей. Предпочтение следует отдавать проведению досугов на открытом </a:t>
            </a:r>
            <a:r>
              <a:rPr lang="ru-RU" sz="2800" dirty="0" smtClean="0"/>
              <a:t>воздухе</a:t>
            </a:r>
            <a:r>
              <a:rPr lang="ru-RU" sz="2800" dirty="0"/>
              <a:t>. По содержанию они представляют собой небольшую спартакиаду, в которой дети соревнуются в ловкости, быстроте, силе, выносливости, участвуют в интересных, увлекательных играх, забавах, аттракционах. Проводятся они во второй половине дня, часто с богатым музыкальным сопровождением. Физкультурные досуги строятся на знакомом </a:t>
            </a:r>
            <a:r>
              <a:rPr lang="ru-RU" sz="2800" dirty="0" smtClean="0"/>
              <a:t>материале</a:t>
            </a:r>
            <a:r>
              <a:rPr lang="ru-RU" sz="2800" dirty="0"/>
              <a:t>. В младших группах преобладают игры, аттракционы, в старших — соревнования в виде </a:t>
            </a:r>
            <a:r>
              <a:rPr lang="ru-RU" sz="2800" dirty="0" smtClean="0"/>
              <a:t>эстафет.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3708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335" y="308919"/>
            <a:ext cx="11046941" cy="557289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Физкультурные праздники </a:t>
            </a:r>
            <a:r>
              <a:rPr lang="ru-RU" sz="2800" dirty="0"/>
              <a:t>представляют собой своеобразную форму демонстрации достижений детей в освоении разных видов упражнений, в проявлении физических и нравственно-волевых качеств. Как правило, на праздниках объединяются дети старших и </a:t>
            </a:r>
            <a:r>
              <a:rPr lang="ru-RU" sz="2800" dirty="0" smtClean="0"/>
              <a:t>подготовительных </a:t>
            </a:r>
            <a:r>
              <a:rPr lang="ru-RU" sz="2800" dirty="0"/>
              <a:t>групп. Они являются главными участниками и помощниками воспитателей при подготовке праздников. Физкультурные праздники в средней группе проводятся 2 раза в год, в старшей и </a:t>
            </a:r>
            <a:r>
              <a:rPr lang="ru-RU" sz="2800" dirty="0" smtClean="0"/>
              <a:t>подготовительной </a:t>
            </a:r>
            <a:r>
              <a:rPr lang="ru-RU" sz="2800" dirty="0"/>
              <a:t>— 2–3 раза в год. Возможны праздники при участии родителей</a:t>
            </a:r>
            <a:r>
              <a:rPr lang="ru-RU" sz="2800" dirty="0" smtClean="0"/>
              <a:t>.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Физкультминутки и физкультурные паузы </a:t>
            </a:r>
            <a:r>
              <a:rPr lang="ru-RU" sz="2800" dirty="0"/>
              <a:t>являются формами </a:t>
            </a:r>
            <a:r>
              <a:rPr lang="ru-RU" sz="2800" dirty="0" smtClean="0"/>
              <a:t>активного </a:t>
            </a:r>
            <a:r>
              <a:rPr lang="ru-RU" sz="2800" dirty="0"/>
              <a:t>отдыха детей, снимают утомление и активизируют мышление детей, повышают умственную </a:t>
            </a:r>
            <a:r>
              <a:rPr lang="ru-RU" sz="2800" dirty="0" smtClean="0"/>
              <a:t>работоспособность.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025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628" y="407772"/>
            <a:ext cx="11355858" cy="557289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Самостоятельная двигательная деятельность </a:t>
            </a:r>
            <a:r>
              <a:rPr lang="ru-RU" sz="2800" dirty="0"/>
              <a:t>детей всех возрастов должна составлять не менее 2/3 их общей двигательной активности. </a:t>
            </a:r>
            <a:r>
              <a:rPr lang="ru-RU" sz="2800" dirty="0" smtClean="0"/>
              <a:t>В </a:t>
            </a:r>
            <a:r>
              <a:rPr lang="ru-RU" sz="2800" dirty="0"/>
              <a:t>процессе самостоятельной двигательной деятельности важно </a:t>
            </a:r>
            <a:r>
              <a:rPr lang="ru-RU" sz="2800" dirty="0" smtClean="0"/>
              <a:t>обеспечить </a:t>
            </a:r>
            <a:r>
              <a:rPr lang="ru-RU" sz="2800" dirty="0"/>
              <a:t>разнообразие видов и способов движений, упражнений с </a:t>
            </a:r>
            <a:r>
              <a:rPr lang="ru-RU" sz="2800" dirty="0" smtClean="0"/>
              <a:t>различными </a:t>
            </a:r>
            <a:r>
              <a:rPr lang="ru-RU" sz="2800" dirty="0"/>
              <a:t>игрушками, пособиями. Руководство этой деятельностью обязательно предусматривает организацию физкультурно-игровой среды (достаточное место для движений, нужное количество, </a:t>
            </a:r>
            <a:r>
              <a:rPr lang="ru-RU" sz="2800" dirty="0" smtClean="0"/>
              <a:t>разнообразие</a:t>
            </a:r>
            <a:r>
              <a:rPr lang="ru-RU" sz="2800" dirty="0"/>
              <a:t>, сменяемость пособий); закрепление в режиме дня времени для самостоятельной двигательной деятельности утром, до занятий и между ними, на прогулке, после сна, по вечерам; владение воспитателем </a:t>
            </a:r>
            <a:r>
              <a:rPr lang="ru-RU" sz="2800" dirty="0" smtClean="0"/>
              <a:t>специальными </a:t>
            </a:r>
            <a:r>
              <a:rPr lang="ru-RU" sz="2800" dirty="0"/>
              <a:t>опосредованными методами активизации движений детей, учет индивидуальной степени двигательной активности каждого </a:t>
            </a:r>
            <a:r>
              <a:rPr lang="ru-RU" sz="2800" dirty="0" smtClean="0"/>
              <a:t>ребенка.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786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767" y="469557"/>
            <a:ext cx="11355859" cy="5350475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Прогулка</a:t>
            </a:r>
            <a:r>
              <a:rPr lang="ru-RU" sz="2800" dirty="0"/>
              <a:t> направлена на обогащение двигательного опыта детей, удовлетворение потребности в движениях. Двигательная деятельность должна составлять не менее 70 % длительности прогулки. Во время прогулки организуются основные движения, спортивные упражнения, подвижные игры с различными пособиями и моторными игрушками, проводится индивидуальная работа и с подгруппами детей. </a:t>
            </a:r>
            <a:r>
              <a:rPr lang="ru-RU" sz="2800" dirty="0" smtClean="0"/>
              <a:t>Двигательная </a:t>
            </a:r>
            <a:r>
              <a:rPr lang="ru-RU" sz="2800" dirty="0"/>
              <a:t>деятельность включается также в наблюдения за природой и </a:t>
            </a:r>
            <a:r>
              <a:rPr lang="ru-RU" sz="2800" dirty="0" smtClean="0"/>
              <a:t>увлекательный </a:t>
            </a:r>
            <a:r>
              <a:rPr lang="ru-RU" sz="2800" dirty="0"/>
              <a:t>труд. В современном педагогическом процессе все большее место занимают специально спланированные и стихийно возникающие образовательные ситуации. В таких ситуациях полезна интеграция двигательной деятельности с другими образовательными </a:t>
            </a:r>
            <a:r>
              <a:rPr lang="ru-RU" sz="2800" dirty="0" smtClean="0"/>
              <a:t>областями.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320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961" y="259307"/>
            <a:ext cx="10849566" cy="723331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/>
            </a:r>
            <a:br>
              <a:rPr lang="ru-RU" sz="4000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/>
              <a:t>Направление 5 Организация профилактической </a:t>
            </a:r>
            <a:r>
              <a:rPr lang="ru-RU" sz="4000" b="1" dirty="0" smtClean="0"/>
              <a:t>работы</a:t>
            </a:r>
            <a:endParaRPr lang="ru-RU" sz="4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473730"/>
              </p:ext>
            </p:extLst>
          </p:nvPr>
        </p:nvGraphicFramePr>
        <p:xfrm>
          <a:off x="287125" y="1300353"/>
          <a:ext cx="11327238" cy="4909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63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773" y="122831"/>
            <a:ext cx="11914496" cy="158314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100" b="1" dirty="0" err="1" smtClean="0"/>
              <a:t>Здоровьесберегающая</a:t>
            </a:r>
            <a:r>
              <a:rPr lang="ru-RU" sz="3100" b="1" dirty="0" smtClean="0"/>
              <a:t> </a:t>
            </a:r>
            <a:r>
              <a:rPr lang="ru-RU" sz="3100" b="1" dirty="0"/>
              <a:t>технология - это совокупность приемов и методов, направленных на сохранение и укрепление здоровья ребенка на всех этапах его обучения и </a:t>
            </a:r>
            <a:r>
              <a:rPr lang="ru-RU" sz="3100" b="1" dirty="0" smtClean="0"/>
              <a:t>развития</a:t>
            </a:r>
            <a:r>
              <a:rPr lang="ru-RU" sz="3100" b="1" dirty="0"/>
              <a:t/>
            </a:r>
            <a:br>
              <a:rPr lang="ru-RU" sz="3100" b="1" dirty="0"/>
            </a:br>
            <a:endParaRPr lang="ru-RU" sz="31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8690661"/>
              </p:ext>
            </p:extLst>
          </p:nvPr>
        </p:nvGraphicFramePr>
        <p:xfrm>
          <a:off x="163773" y="1446664"/>
          <a:ext cx="11634716" cy="4995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594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842" y="95534"/>
            <a:ext cx="11837158" cy="1450757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Закаливание в ДОУ включает комплекс мероприятий, который зависит от </a:t>
            </a:r>
            <a:r>
              <a:rPr lang="ru-RU" sz="3600" b="1" dirty="0" smtClean="0">
                <a:solidFill>
                  <a:schemeClr val="tx1"/>
                </a:solidFill>
              </a:rPr>
              <a:t>времени года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7484656"/>
              </p:ext>
            </p:extLst>
          </p:nvPr>
        </p:nvGraphicFramePr>
        <p:xfrm>
          <a:off x="354842" y="1160060"/>
          <a:ext cx="11327642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63821"/>
                <a:gridCol w="5663821"/>
              </a:tblGrid>
              <a:tr h="449435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Холодный период года:</a:t>
                      </a:r>
                      <a:endParaRPr lang="ru-RU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Теплый период года:</a:t>
                      </a:r>
                      <a:endParaRPr lang="ru-RU" sz="2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764010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ежедневная утренняя гимнастика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прогулки на свежем воздухе с учетом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погодных условий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гимнастика после сна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воздушные ванны с использованием четкого графика проветривания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умывание лица и рук по локоть водой из-под крана</a:t>
                      </a:r>
                      <a:endParaRPr lang="ru-RU" sz="2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Прием на воздухе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Соблюдение режима прогулок с учетом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погодных условий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Утренняя гимнастика на воздухе	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Умывание лица и рук по локоть прохладной водой из-под крана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Полоскание горла кипяченой водой комнатной температуры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Гимнастика после сна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Воздушные ванны в облегченной одежде на прогулке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Солнечные ванны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24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077" y="0"/>
            <a:ext cx="11850806" cy="1450757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/>
              <a:t>Направление 6 Создание предметно – развивающей в ДОУ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449" y="2088107"/>
            <a:ext cx="4945434" cy="402609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024" y="1845733"/>
            <a:ext cx="7751928" cy="4268464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/>
              <a:t>В каждом ДОУ развивающая предметно-пространственная среда должна соответствовать </a:t>
            </a:r>
            <a:r>
              <a:rPr lang="ru-RU" sz="3600" b="1" i="1" dirty="0"/>
              <a:t>п. 3.3.4 ФГОС ДО, т.е. должна быть </a:t>
            </a:r>
            <a:r>
              <a:rPr lang="ru-RU" sz="3600" b="1" i="1" dirty="0">
                <a:solidFill>
                  <a:srgbClr val="FF0000"/>
                </a:solidFill>
              </a:rPr>
              <a:t>содержательно-насыщенной, трансформируемой, полифункциональной, вариативной, доступной и </a:t>
            </a:r>
            <a:r>
              <a:rPr lang="ru-RU" sz="3600" b="1" i="1" dirty="0" smtClean="0">
                <a:solidFill>
                  <a:srgbClr val="FF0000"/>
                </a:solidFill>
              </a:rPr>
              <a:t>безопасной.</a:t>
            </a:r>
          </a:p>
          <a:p>
            <a:r>
              <a:rPr lang="ru-RU" sz="3600" b="1" dirty="0"/>
              <a:t>Хочется обратить внимание на следующий абзац ФГОС ДО: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94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867331" y="4595885"/>
            <a:ext cx="2324669" cy="174350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955" y="286603"/>
            <a:ext cx="11764370" cy="634620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/>
              <a:t>«….Насыщенность среды должна соответствовать возрастным возможностям детей и содержанию Программы.</a:t>
            </a:r>
            <a:endParaRPr lang="ru-RU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/>
              <a:t>Образовательное пространство должно быть оснащено средствами обучения и воспитания (в том числе техническими), соответствующими материалами, в том числе расходным игровым, спортивным, оздоровительным оборудованием, инвентарём (в соответствии со спецификой Программы).</a:t>
            </a:r>
            <a:endParaRPr lang="ru-RU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i="1" dirty="0"/>
              <a:t>Организация образовательного пространства и разнообразие материалов, оборудования и инвентаря (в здании и на участке) должны обеспечивать:</a:t>
            </a:r>
            <a:endParaRPr lang="ru-RU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i="1" dirty="0"/>
              <a:t>игровую, познавательную, исследовательскую и творческую активность всех воспитанников, экспериментирование с доступными детям материалами (в том числе с песком и водой);</a:t>
            </a:r>
            <a:endParaRPr lang="ru-RU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i="1" dirty="0"/>
              <a:t>двигательную активность, в том числе развитие крупной и мелкой моторики, участие в подвижных играх и соревнованиях;</a:t>
            </a:r>
            <a:endParaRPr lang="ru-RU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i="1" dirty="0"/>
              <a:t>эмоциональное благополучие детей во взаимодействии с предметно-пространственным окружением;</a:t>
            </a:r>
            <a:endParaRPr lang="ru-RU" sz="24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i="1" dirty="0"/>
              <a:t>возможность самовыражения детей…»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59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87" y="360608"/>
            <a:ext cx="5208447" cy="593101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/>
              <a:t>Что же подразумевает под собой понятие «здоровье»? </a:t>
            </a:r>
            <a:endParaRPr lang="ru-RU" sz="3600" b="1" dirty="0" smtClean="0"/>
          </a:p>
          <a:p>
            <a:r>
              <a:rPr lang="ru-RU" sz="3600" b="1" dirty="0" smtClean="0"/>
              <a:t>Существует </a:t>
            </a:r>
            <a:r>
              <a:rPr lang="ru-RU" sz="3600" b="1" dirty="0"/>
              <a:t>более 300 определений. </a:t>
            </a:r>
            <a:endParaRPr lang="ru-RU" sz="3600" b="1" dirty="0" smtClean="0"/>
          </a:p>
          <a:p>
            <a:r>
              <a:rPr lang="ru-RU" sz="3600" b="1" i="1" dirty="0" smtClean="0"/>
              <a:t>Всемирная </a:t>
            </a:r>
            <a:r>
              <a:rPr lang="ru-RU" sz="3600" b="1" i="1" dirty="0"/>
              <a:t>организация здравоохранения трактует понятие «здоровье» как состояние полного физического, психического и социального благополучия, а не только отсутствие болезней или физических дефектов.</a:t>
            </a:r>
            <a:endParaRPr lang="ru-RU" sz="3600" b="1" dirty="0"/>
          </a:p>
          <a:p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855601487"/>
              </p:ext>
            </p:extLst>
          </p:nvPr>
        </p:nvGraphicFramePr>
        <p:xfrm>
          <a:off x="4353635" y="0"/>
          <a:ext cx="8631451" cy="6291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370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" y="2060811"/>
            <a:ext cx="3429001" cy="342900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07475" y="368491"/>
            <a:ext cx="8352429" cy="5868536"/>
          </a:xfrm>
        </p:spPr>
        <p:txBody>
          <a:bodyPr>
            <a:normAutofit fontScale="92500"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Таким </a:t>
            </a:r>
            <a:r>
              <a:rPr lang="ru-RU" sz="3600" b="1" dirty="0"/>
              <a:t>образом, в ДОУ как на прогулочных площадках, так и в групповых помещениях должно быть организовано пространство (центр активности), стимулирующее двигательную активность дошкольников. Помимо «Спортивных/физкультурных уголков», наполненных атрибутами для игр, разнообразным спортивным инвентарем, необходимо свободное пространство для организации двигательной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4174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286603"/>
            <a:ext cx="11286698" cy="1450757"/>
          </a:xfrm>
        </p:spPr>
        <p:txBody>
          <a:bodyPr>
            <a:normAutofit/>
          </a:bodyPr>
          <a:lstStyle/>
          <a:p>
            <a:r>
              <a:rPr lang="ru-RU" b="1" dirty="0"/>
              <a:t>Направление 7</a:t>
            </a:r>
            <a:r>
              <a:rPr lang="ru-RU" dirty="0"/>
              <a:t> Формирование у детей осознанного отношения к своему </a:t>
            </a:r>
            <a:r>
              <a:rPr lang="ru-RU" dirty="0" smtClean="0"/>
              <a:t>здоровью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722" y="3316406"/>
            <a:ext cx="2824278" cy="282427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251" y="1845734"/>
            <a:ext cx="9512489" cy="4186576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Основной целью работы по этому направлению является </a:t>
            </a:r>
            <a:r>
              <a:rPr lang="ru-RU" sz="2400" dirty="0" smtClean="0">
                <a:solidFill>
                  <a:schemeClr val="tx1"/>
                </a:solidFill>
              </a:rPr>
              <a:t>воспитание культуры здоровья, формирование </a:t>
            </a:r>
            <a:r>
              <a:rPr lang="ru-RU" sz="2400" dirty="0">
                <a:solidFill>
                  <a:schemeClr val="tx1"/>
                </a:solidFill>
              </a:rPr>
              <a:t>у дошкольников осознанного отношения к здоровью как ведущей ценности и мотивация к здоровому образу </a:t>
            </a:r>
            <a:r>
              <a:rPr lang="ru-RU" sz="2400" dirty="0" smtClean="0">
                <a:solidFill>
                  <a:schemeClr val="tx1"/>
                </a:solidFill>
              </a:rPr>
              <a:t>жизни. </a:t>
            </a: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Данная задача решается </a:t>
            </a:r>
            <a:r>
              <a:rPr lang="ru-RU" sz="2400">
                <a:solidFill>
                  <a:schemeClr val="tx1"/>
                </a:solidFill>
              </a:rPr>
              <a:t>в </a:t>
            </a:r>
            <a:r>
              <a:rPr lang="ru-RU" sz="2400" smtClean="0">
                <a:solidFill>
                  <a:schemeClr val="tx1"/>
                </a:solidFill>
              </a:rPr>
              <a:t>рамках </a:t>
            </a:r>
            <a:r>
              <a:rPr lang="ru-RU" sz="2400" dirty="0">
                <a:solidFill>
                  <a:schemeClr val="tx1"/>
                </a:solidFill>
              </a:rPr>
              <a:t>реализации образовательной области «Физическое развитие». Согласно п.2.7. ФГОС ДО </a:t>
            </a:r>
            <a:r>
              <a:rPr lang="ru-RU" sz="2400" dirty="0" smtClean="0">
                <a:solidFill>
                  <a:schemeClr val="tx1"/>
                </a:solidFill>
              </a:rPr>
              <a:t>работа </a:t>
            </a:r>
            <a:r>
              <a:rPr lang="ru-RU" sz="2400" dirty="0">
                <a:solidFill>
                  <a:schemeClr val="tx1"/>
                </a:solidFill>
              </a:rPr>
              <a:t>включает в себя не только приобретение двигательных навыков, но и «…</a:t>
            </a:r>
            <a:r>
              <a:rPr lang="ru-RU" sz="2400" i="1" dirty="0">
                <a:solidFill>
                  <a:schemeClr val="tx1"/>
                </a:solidFill>
              </a:rPr>
              <a:t>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…»</a:t>
            </a:r>
          </a:p>
          <a:p>
            <a:r>
              <a:rPr lang="ru-RU" sz="2400" dirty="0">
                <a:solidFill>
                  <a:schemeClr val="tx1"/>
                </a:solidFill>
              </a:rPr>
              <a:t>Поэтому основная образовательная программа каждого ДОУ должна учитывать это и включать это направление в работу.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81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935" y="113609"/>
            <a:ext cx="11286698" cy="1159138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+mn-lt"/>
              </a:rPr>
              <a:t>Направление 7 Формирование у детей осознанного отношения к своему </a:t>
            </a:r>
            <a:r>
              <a:rPr lang="ru-RU" sz="3600" b="1" dirty="0" smtClean="0">
                <a:latin typeface="+mn-lt"/>
              </a:rPr>
              <a:t>здоровью</a:t>
            </a:r>
            <a:endParaRPr lang="ru-RU" sz="3600" b="1" dirty="0"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92"/>
          <a:stretch/>
        </p:blipFill>
        <p:spPr>
          <a:xfrm flipH="1">
            <a:off x="111211" y="1851392"/>
            <a:ext cx="2088292" cy="270825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0011" y="1346887"/>
            <a:ext cx="10035164" cy="4843850"/>
          </a:xfrm>
        </p:spPr>
        <p:txBody>
          <a:bodyPr>
            <a:normAutofit/>
          </a:bodyPr>
          <a:lstStyle/>
          <a:p>
            <a:r>
              <a:rPr lang="ru-RU" sz="2400" b="1" dirty="0"/>
              <a:t>Что понимается под культурой здоровья детей дошкольного возраста? </a:t>
            </a:r>
            <a:endParaRPr lang="ru-RU" sz="2400" b="1" dirty="0" smtClean="0"/>
          </a:p>
          <a:p>
            <a:r>
              <a:rPr lang="ru-RU" sz="2400" dirty="0" smtClean="0"/>
              <a:t>Культура </a:t>
            </a:r>
            <a:r>
              <a:rPr lang="ru-RU" sz="2400" dirty="0"/>
              <a:t>здоровья как часть общечеловеческой культуры представляет собой совокупность ценностного отношения человека к здоровью, его сохранению и укреплению на уровне себя, другого и общества в целом; личностно и социально значимых способов деятельности, направленных на обретение физического, психического и социального благополучия, отсутствие болезней. </a:t>
            </a:r>
            <a:endParaRPr lang="ru-RU" sz="2400" dirty="0" smtClean="0"/>
          </a:p>
          <a:p>
            <a:r>
              <a:rPr lang="ru-RU" sz="2400" dirty="0" smtClean="0"/>
              <a:t>Ранний </a:t>
            </a:r>
            <a:r>
              <a:rPr lang="ru-RU" sz="2400" dirty="0"/>
              <a:t>и дошкольный возраст — уникальный, самоценный и </a:t>
            </a:r>
            <a:r>
              <a:rPr lang="ru-RU" sz="2400" dirty="0" smtClean="0"/>
              <a:t>важнейший </a:t>
            </a:r>
            <a:r>
              <a:rPr lang="ru-RU" sz="2400" dirty="0"/>
              <a:t>период становления человека и его здоровья. Именно в эти </a:t>
            </a:r>
            <a:r>
              <a:rPr lang="ru-RU" sz="2400" dirty="0" smtClean="0"/>
              <a:t>возрастные </a:t>
            </a:r>
            <a:r>
              <a:rPr lang="ru-RU" sz="2400" dirty="0"/>
              <a:t>периоды закладываются фундаментальные ценности и строятся отношения ребенка с самим собой и окружающим миром, происходит освоение самых разных способов деятельности и осуществление себя в них, обретается опыт.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0019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0768" y="286603"/>
            <a:ext cx="11430000" cy="1450757"/>
          </a:xfrm>
        </p:spPr>
        <p:txBody>
          <a:bodyPr>
            <a:normAutofit/>
          </a:bodyPr>
          <a:lstStyle/>
          <a:p>
            <a:r>
              <a:rPr lang="ru-RU" b="1" dirty="0"/>
              <a:t>Направление 7 Формирование у детей осознанного отношения к своему здоровью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5546" y="1845734"/>
            <a:ext cx="10676238" cy="4023360"/>
          </a:xfrm>
        </p:spPr>
        <p:txBody>
          <a:bodyPr>
            <a:normAutofit/>
          </a:bodyPr>
          <a:lstStyle/>
          <a:p>
            <a:r>
              <a:rPr lang="ru-RU" sz="2800" dirty="0"/>
              <a:t>Показателем культуры здоровья ребенка раннего и дошкольного возраста выступает его элементарная </a:t>
            </a:r>
            <a:r>
              <a:rPr lang="ru-RU" sz="2800" dirty="0" err="1"/>
              <a:t>здоровьесберегающая</a:t>
            </a:r>
            <a:r>
              <a:rPr lang="ru-RU" sz="2800" dirty="0"/>
              <a:t> </a:t>
            </a:r>
            <a:r>
              <a:rPr lang="ru-RU" sz="2800" dirty="0" smtClean="0"/>
              <a:t>компетентность </a:t>
            </a:r>
            <a:r>
              <a:rPr lang="ru-RU" sz="2800" dirty="0"/>
              <a:t>как готовность решать задачи здорового образа жизни и безопасного поведения, оказания элементарной медицинской и </a:t>
            </a:r>
            <a:r>
              <a:rPr lang="ru-RU" sz="2800" dirty="0" smtClean="0"/>
              <a:t>психологической </a:t>
            </a:r>
            <a:r>
              <a:rPr lang="ru-RU" sz="2800" dirty="0"/>
              <a:t>помощи и самопомощи в непредвиденных и опасных для здоровья </a:t>
            </a:r>
            <a:r>
              <a:rPr lang="ru-RU" sz="2800" dirty="0" smtClean="0"/>
              <a:t>ситуациях.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4111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1978" y="654908"/>
            <a:ext cx="11096368" cy="521418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Критериями культуры здоровья в раннем и дошкольном детстве становятся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800" b="1" dirty="0" smtClean="0"/>
              <a:t>— </a:t>
            </a:r>
            <a:r>
              <a:rPr lang="ru-RU" sz="2800" b="1" dirty="0"/>
              <a:t>наличие ценностного отношения у ребенка к здоровью и жизни человека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— </a:t>
            </a:r>
            <a:r>
              <a:rPr lang="ru-RU" sz="2800" b="1" dirty="0"/>
              <a:t>наличие системных и устойчивых представлений о здоровье и </a:t>
            </a:r>
            <a:r>
              <a:rPr lang="ru-RU" sz="2800" b="1" dirty="0" err="1"/>
              <a:t>здоровьесберегающих</a:t>
            </a:r>
            <a:r>
              <a:rPr lang="ru-RU" sz="2800" b="1" dirty="0"/>
              <a:t> правилах поведения, здоровом образе жизни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— </a:t>
            </a:r>
            <a:r>
              <a:rPr lang="ru-RU" sz="2800" b="1" dirty="0"/>
              <a:t>наличие умений и навыков </a:t>
            </a:r>
            <a:r>
              <a:rPr lang="ru-RU" sz="2800" b="1" dirty="0" err="1"/>
              <a:t>здоровьесберегающей</a:t>
            </a:r>
            <a:r>
              <a:rPr lang="ru-RU" sz="2800" b="1" dirty="0"/>
              <a:t> деятельности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— проявление элементарной </a:t>
            </a:r>
            <a:r>
              <a:rPr lang="ru-RU" sz="2800" b="1" dirty="0" err="1"/>
              <a:t>здоровьесберегающей</a:t>
            </a:r>
            <a:r>
              <a:rPr lang="ru-RU" sz="2800" b="1" dirty="0"/>
              <a:t> компетентности</a:t>
            </a:r>
            <a:r>
              <a:rPr lang="ru-RU" sz="2800" b="1" dirty="0" smtClean="0"/>
              <a:t>;</a:t>
            </a:r>
          </a:p>
          <a:p>
            <a:r>
              <a:rPr lang="ru-RU" sz="2800" b="1" dirty="0" smtClean="0"/>
              <a:t>— </a:t>
            </a:r>
            <a:r>
              <a:rPr lang="ru-RU" sz="2800" b="1" dirty="0"/>
              <a:t>проявление позиции субъекта </a:t>
            </a:r>
            <a:r>
              <a:rPr lang="ru-RU" sz="2800" b="1" dirty="0" err="1"/>
              <a:t>здоровьесозидания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17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081" y="286603"/>
            <a:ext cx="11286698" cy="1450757"/>
          </a:xfrm>
        </p:spPr>
        <p:txBody>
          <a:bodyPr>
            <a:normAutofit/>
          </a:bodyPr>
          <a:lstStyle/>
          <a:p>
            <a:r>
              <a:rPr lang="ru-RU" b="1" dirty="0"/>
              <a:t>Направление 7</a:t>
            </a:r>
            <a:r>
              <a:rPr lang="ru-RU" dirty="0"/>
              <a:t> Формирование у детей осознанного отношения к своему </a:t>
            </a:r>
            <a:r>
              <a:rPr lang="ru-RU" dirty="0" smtClean="0"/>
              <a:t>здоровью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7722" y="3316406"/>
            <a:ext cx="2824278" cy="282427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251" y="1845734"/>
            <a:ext cx="9512489" cy="41865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Воспитание осознанного отношения к своему здоровью, культуры </a:t>
            </a:r>
            <a:r>
              <a:rPr lang="ru-RU" sz="2400" dirty="0"/>
              <a:t>здоровья детей раннего и дошкольного возраста — это результат целенаправленного взаимодействия взрослого и ребенка, результат прежде всего воспитания. Свое начало культура здоровья ребенка берет в семье, в которой появляется новорожденный. И это предъявляет самые серьезные требования к культуре здоровья родителей и семьи в целом. </a:t>
            </a:r>
          </a:p>
          <a:p>
            <a:r>
              <a:rPr lang="ru-RU" sz="2400" dirty="0"/>
              <a:t>Дошкольное образовательное учреждение как универсальная образовательная среда помогает ребенку в самом начале жизни обрести элементарную культуру здоровья, определяя тем самым здоровый путь его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30719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622" y="98855"/>
            <a:ext cx="11512378" cy="129745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+mn-lt"/>
              </a:rPr>
              <a:t>Современные технологии воспитания культуры здоровья у детей дошкольного возраста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561" y="1433384"/>
            <a:ext cx="11516497" cy="4435710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В младшем и среднем дошкольном возрасте наиболее </a:t>
            </a:r>
            <a:r>
              <a:rPr lang="ru-RU" sz="2800" dirty="0" smtClean="0"/>
              <a:t>оптимальными </a:t>
            </a:r>
            <a:r>
              <a:rPr lang="ru-RU" sz="2800" dirty="0"/>
              <a:t>технологиями воспитания культуры здоровья становятся: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активное экспериментирование,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дидактические </a:t>
            </a:r>
            <a:r>
              <a:rPr lang="ru-RU" sz="2800" dirty="0"/>
              <a:t>игры на предметной и предметно-</a:t>
            </a:r>
            <a:r>
              <a:rPr lang="ru-RU" sz="2800" dirty="0" err="1"/>
              <a:t>манипулятивной</a:t>
            </a:r>
            <a:r>
              <a:rPr lang="ru-RU" sz="2800" dirty="0"/>
              <a:t> основе</a:t>
            </a:r>
            <a:r>
              <a:rPr lang="ru-RU" sz="2800" dirty="0" smtClean="0"/>
              <a:t>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 </a:t>
            </a:r>
            <a:r>
              <a:rPr lang="ru-RU" sz="2800" dirty="0"/>
              <a:t>сюжетные игровые ситуации проблемного характера</a:t>
            </a:r>
            <a:r>
              <a:rPr lang="ru-RU" sz="2800" dirty="0" smtClean="0"/>
              <a:t>,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 smtClean="0"/>
              <a:t> </a:t>
            </a:r>
            <a:r>
              <a:rPr lang="ru-RU" sz="2800" dirty="0"/>
              <a:t>сюжетно-ролевая игра.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/>
              <a:t>В возрасте от 3 до 5 лет следует активно использовать фольклор и детскую литературу соответствующей тематики как возможность интеграции художественного слова и игры. </a:t>
            </a:r>
          </a:p>
          <a:p>
            <a:pPr>
              <a:buFont typeface="Wingdings" panose="05000000000000000000" pitchFamily="2" charset="2"/>
              <a:buChar char="§"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21099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421" y="123567"/>
            <a:ext cx="11751276" cy="6166021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К </a:t>
            </a:r>
            <a:r>
              <a:rPr lang="ru-RU" sz="2400" dirty="0"/>
              <a:t>таким интеграционным формам и приемам в работе с детьми младшего и среднего дошкольного возраста можно </a:t>
            </a:r>
            <a:r>
              <a:rPr lang="ru-RU" sz="2400" dirty="0" smtClean="0"/>
              <a:t>отнести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инсценировки </a:t>
            </a:r>
            <a:r>
              <a:rPr lang="ru-RU" sz="2400" dirty="0"/>
              <a:t>реальных и сказочных ситуаций с помощью игрушек; </a:t>
            </a:r>
            <a:endParaRPr lang="ru-RU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чтение </a:t>
            </a:r>
            <a:r>
              <a:rPr lang="ru-RU" sz="2400" dirty="0" err="1"/>
              <a:t>потешек</a:t>
            </a:r>
            <a:r>
              <a:rPr lang="ru-RU" sz="2400" dirty="0"/>
              <a:t>, </a:t>
            </a:r>
            <a:r>
              <a:rPr lang="ru-RU" sz="2400" dirty="0" err="1"/>
              <a:t>заигрышей</a:t>
            </a:r>
            <a:r>
              <a:rPr lang="ru-RU" sz="2400" dirty="0"/>
              <a:t>, </a:t>
            </a:r>
            <a:r>
              <a:rPr lang="ru-RU" sz="2400" dirty="0" err="1"/>
              <a:t>закличек</a:t>
            </a:r>
            <a:r>
              <a:rPr lang="ru-RU" sz="2400" dirty="0"/>
              <a:t>, </a:t>
            </a:r>
            <a:r>
              <a:rPr lang="ru-RU" sz="2400" dirty="0" err="1"/>
              <a:t>попевок</a:t>
            </a:r>
            <a:r>
              <a:rPr lang="ru-RU" sz="2400" dirty="0"/>
              <a:t>, стихов; </a:t>
            </a:r>
            <a:endParaRPr lang="ru-RU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показ </a:t>
            </a:r>
            <a:r>
              <a:rPr lang="ru-RU" sz="2400" dirty="0"/>
              <a:t>иллюстраций по теме</a:t>
            </a:r>
            <a:r>
              <a:rPr lang="ru-RU" sz="2400" dirty="0" smtClean="0"/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/>
              <a:t>встречи с куклой-марионеткой, игрушкой-забавой; </a:t>
            </a:r>
            <a:endParaRPr lang="ru-RU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разыгрывание </a:t>
            </a:r>
            <a:r>
              <a:rPr lang="ru-RU" sz="2400" dirty="0"/>
              <a:t>с помощью </a:t>
            </a:r>
            <a:r>
              <a:rPr lang="ru-RU" sz="2400" dirty="0" err="1"/>
              <a:t>фланелеграфа</a:t>
            </a:r>
            <a:r>
              <a:rPr lang="ru-RU" sz="2400" dirty="0"/>
              <a:t> сказок, игр-экспериментов</a:t>
            </a:r>
            <a:r>
              <a:rPr lang="ru-RU" sz="2400" dirty="0" smtClean="0"/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организация </a:t>
            </a:r>
            <a:r>
              <a:rPr lang="ru-RU" sz="2400" dirty="0"/>
              <a:t>сюжетных игр с помощью </a:t>
            </a:r>
            <a:r>
              <a:rPr lang="ru-RU" sz="2400" dirty="0" err="1"/>
              <a:t>потешек</a:t>
            </a:r>
            <a:r>
              <a:rPr lang="ru-RU" sz="2400" dirty="0"/>
              <a:t>, </a:t>
            </a:r>
            <a:r>
              <a:rPr lang="ru-RU" sz="2400" dirty="0" smtClean="0"/>
              <a:t>стихов;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показ </a:t>
            </a:r>
            <a:r>
              <a:rPr lang="ru-RU" sz="2400" dirty="0"/>
              <a:t>сюжетных иллюстраций по </a:t>
            </a:r>
            <a:r>
              <a:rPr lang="ru-RU" sz="2400" dirty="0" smtClean="0"/>
              <a:t>сказкам;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организация </a:t>
            </a:r>
            <a:r>
              <a:rPr lang="ru-RU" sz="2400" dirty="0"/>
              <a:t>игр-путешествий предметного </a:t>
            </a:r>
            <a:r>
              <a:rPr lang="ru-RU" sz="2400" dirty="0" smtClean="0"/>
              <a:t>характера;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подражание </a:t>
            </a:r>
            <a:r>
              <a:rPr lang="ru-RU" sz="2400" dirty="0"/>
              <a:t>сказочным персонажам; тематические </a:t>
            </a:r>
            <a:r>
              <a:rPr lang="ru-RU" sz="2400" dirty="0" smtClean="0"/>
              <a:t>беседы;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использование </a:t>
            </a:r>
            <a:r>
              <a:rPr lang="ru-RU" sz="2400" dirty="0"/>
              <a:t>серии сюжетных картинок по здоровому образу жизни; </a:t>
            </a:r>
            <a:endParaRPr lang="ru-RU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показ </a:t>
            </a:r>
            <a:r>
              <a:rPr lang="ru-RU" sz="2400" dirty="0"/>
              <a:t>ряда последовательных действий с предметами с дальнейшим выполнением их детьми</a:t>
            </a:r>
            <a:r>
              <a:rPr lang="ru-RU" sz="2400" dirty="0" smtClean="0"/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/>
              <a:t>самостоятельные игры с предметами; </a:t>
            </a:r>
            <a:endParaRPr lang="ru-RU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организация </a:t>
            </a:r>
            <a:r>
              <a:rPr lang="ru-RU" sz="2400" dirty="0"/>
              <a:t>моментов радости, связанных с культурно-гигиеническими навыками</a:t>
            </a:r>
            <a:r>
              <a:rPr lang="ru-RU" sz="2400" dirty="0" smtClean="0"/>
              <a:t>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dirty="0" smtClean="0"/>
              <a:t> </a:t>
            </a:r>
            <a:r>
              <a:rPr lang="ru-RU" sz="2400" dirty="0"/>
              <a:t>работа с альбомом сюжетных фотографий (фото детей группы).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71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02" y="308919"/>
            <a:ext cx="11516497" cy="5708822"/>
          </a:xfrm>
        </p:spPr>
        <p:txBody>
          <a:bodyPr>
            <a:normAutofit/>
          </a:bodyPr>
          <a:lstStyle/>
          <a:p>
            <a:r>
              <a:rPr lang="ru-RU" sz="2400" dirty="0"/>
              <a:t>Одним из видов современных игр, которые могут быть </a:t>
            </a:r>
            <a:r>
              <a:rPr lang="ru-RU" sz="2400" dirty="0" smtClean="0"/>
              <a:t>использованы </a:t>
            </a:r>
            <a:r>
              <a:rPr lang="ru-RU" sz="2400" dirty="0"/>
              <a:t>в ходе воспитания культуры здоровья детей младшего и среднего дошкольного возраста, становятся </a:t>
            </a:r>
            <a:r>
              <a:rPr lang="ru-RU" sz="2400" b="1" dirty="0">
                <a:solidFill>
                  <a:srgbClr val="FF0000"/>
                </a:solidFill>
              </a:rPr>
              <a:t>игры-эксперименты и </a:t>
            </a:r>
            <a:r>
              <a:rPr lang="ru-RU" sz="2400" b="1" dirty="0" smtClean="0">
                <a:solidFill>
                  <a:srgbClr val="FF0000"/>
                </a:solidFill>
              </a:rPr>
              <a:t>игры-путешествия</a:t>
            </a:r>
            <a:r>
              <a:rPr lang="ru-RU" sz="2400" b="1" dirty="0" smtClean="0"/>
              <a:t> </a:t>
            </a:r>
            <a:r>
              <a:rPr lang="ru-RU" sz="2400" dirty="0"/>
              <a:t>на предметной </a:t>
            </a:r>
            <a:r>
              <a:rPr lang="ru-RU" sz="2400" dirty="0" smtClean="0"/>
              <a:t>основе.</a:t>
            </a:r>
          </a:p>
          <a:p>
            <a:r>
              <a:rPr lang="ru-RU" sz="2400" dirty="0"/>
              <a:t>В среднем дошкольном возрасте рекомендуются тематические </a:t>
            </a:r>
            <a:r>
              <a:rPr lang="ru-RU" sz="2400" b="1" dirty="0"/>
              <a:t>игры-этюды. </a:t>
            </a:r>
            <a:r>
              <a:rPr lang="ru-RU" sz="2400" b="1" dirty="0">
                <a:solidFill>
                  <a:srgbClr val="FF0000"/>
                </a:solidFill>
              </a:rPr>
              <a:t>Игра-этюд</a:t>
            </a:r>
            <a:r>
              <a:rPr lang="ru-RU" sz="2400" b="1" dirty="0"/>
              <a:t> </a:t>
            </a:r>
            <a:r>
              <a:rPr lang="ru-RU" sz="2400" dirty="0"/>
              <a:t>— это небольшая драматизация на основе стихотворного текста, которая осуществляется детьми совместно с </a:t>
            </a:r>
            <a:r>
              <a:rPr lang="ru-RU" sz="2400" dirty="0" smtClean="0"/>
              <a:t>воспитателем</a:t>
            </a:r>
            <a:r>
              <a:rPr lang="ru-RU" sz="2400" dirty="0"/>
              <a:t>. </a:t>
            </a:r>
            <a:endParaRPr lang="ru-RU" sz="2400" dirty="0" smtClean="0"/>
          </a:p>
          <a:p>
            <a:r>
              <a:rPr lang="ru-RU" sz="2400" dirty="0"/>
              <a:t>К современным технологиям воспитания культуры здоровья </a:t>
            </a:r>
            <a:r>
              <a:rPr lang="ru-RU" sz="2400" dirty="0" smtClean="0"/>
              <a:t>дошкольников </a:t>
            </a:r>
            <a:r>
              <a:rPr lang="ru-RU" sz="2400" dirty="0"/>
              <a:t>относятся </a:t>
            </a:r>
            <a:r>
              <a:rPr lang="ru-RU" sz="2400" b="1" dirty="0">
                <a:solidFill>
                  <a:srgbClr val="FF0000"/>
                </a:solidFill>
              </a:rPr>
              <a:t>проблемные и ситуационные </a:t>
            </a:r>
            <a:r>
              <a:rPr lang="ru-RU" sz="2400" b="1" dirty="0" smtClean="0">
                <a:solidFill>
                  <a:srgbClr val="FF0000"/>
                </a:solidFill>
              </a:rPr>
              <a:t>задачи.</a:t>
            </a:r>
          </a:p>
          <a:p>
            <a:r>
              <a:rPr lang="ru-RU" sz="2400" dirty="0"/>
              <a:t>Наряду с технологиями проблемного воспитания и обучения в </a:t>
            </a:r>
            <a:r>
              <a:rPr lang="ru-RU" sz="2400" dirty="0" smtClean="0"/>
              <a:t>старшем </a:t>
            </a:r>
            <a:r>
              <a:rPr lang="ru-RU" sz="2400" dirty="0"/>
              <a:t>дошкольном возрасте применяются технологии проектной </a:t>
            </a:r>
            <a:r>
              <a:rPr lang="ru-RU" sz="2400" dirty="0" smtClean="0"/>
              <a:t>деятельности </a:t>
            </a:r>
            <a:r>
              <a:rPr lang="ru-RU" sz="2400" dirty="0"/>
              <a:t>дошкольников, коллекционирования, театрализованной </a:t>
            </a:r>
            <a:r>
              <a:rPr lang="ru-RU" sz="2400" dirty="0" smtClean="0"/>
              <a:t>инсценировки</a:t>
            </a:r>
            <a:r>
              <a:rPr lang="ru-RU" sz="2400" dirty="0"/>
              <a:t>, литературно-игровой деятельности и технологии организации самостоятельной деятельности детей в освоении культуры здоровья. Одной из популярных сегодня технологий воспитания культуры здоровья старших дошкольников становится проектирование, или </a:t>
            </a:r>
            <a:r>
              <a:rPr lang="ru-RU" sz="2400" b="1" dirty="0">
                <a:solidFill>
                  <a:srgbClr val="FF0000"/>
                </a:solidFill>
              </a:rPr>
              <a:t>метод </a:t>
            </a:r>
            <a:r>
              <a:rPr lang="ru-RU" sz="2400" b="1" dirty="0" smtClean="0">
                <a:solidFill>
                  <a:srgbClr val="FF0000"/>
                </a:solidFill>
              </a:rPr>
              <a:t>проектов.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2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562" y="345989"/>
            <a:ext cx="8773298" cy="5708822"/>
          </a:xfrm>
        </p:spPr>
        <p:txBody>
          <a:bodyPr>
            <a:normAutofit lnSpcReduction="10000"/>
          </a:bodyPr>
          <a:lstStyle/>
          <a:p>
            <a:r>
              <a:rPr lang="ru-RU" sz="2800" b="1" dirty="0"/>
              <a:t>Таким образом, современные технологии воспитания культуры здоровья дошкольников имеют несколько общих признаков: </a:t>
            </a:r>
            <a:r>
              <a:rPr lang="ru-RU" sz="2800" b="1" dirty="0" smtClean="0"/>
              <a:t>ориентированность </a:t>
            </a:r>
            <a:r>
              <a:rPr lang="ru-RU" sz="2800" b="1" dirty="0"/>
              <a:t>на самостоятельное или совместное со взрослым открытие нового практического опыта, добытого экспериментальным, поисковым путем, возможность его анализировать и преобразовывать </a:t>
            </a:r>
            <a:r>
              <a:rPr lang="ru-RU" sz="2800" b="1" dirty="0">
                <a:solidFill>
                  <a:srgbClr val="FF0000"/>
                </a:solidFill>
              </a:rPr>
              <a:t>(«Каждый узнает лишь то, что сам пробует сделать», — писал Песталоцци</a:t>
            </a:r>
            <a:r>
              <a:rPr lang="ru-RU" sz="2800" b="1" dirty="0"/>
              <a:t>), а также спонтанное, повседневное освоение разного опыта общения и </a:t>
            </a:r>
            <a:r>
              <a:rPr lang="ru-RU" sz="2800" b="1" dirty="0" smtClean="0"/>
              <a:t>коллективного </a:t>
            </a:r>
            <a:r>
              <a:rPr lang="ru-RU" sz="2800" b="1" dirty="0"/>
              <a:t>взаимодействия со сверстниками и взрослыми. Только при таком подходе ребенок чувствует себя субъектом, получая возможность быть самостоятельным, инициативным, активным деятелем, который ответствен за опыт своей деятельности, свои поступки и </a:t>
            </a:r>
            <a:r>
              <a:rPr lang="ru-RU" sz="2800" b="1" dirty="0" smtClean="0"/>
              <a:t>поведение.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71003" y="2094899"/>
            <a:ext cx="3220995" cy="334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7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003" y="286603"/>
            <a:ext cx="11204620" cy="833859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Виды </a:t>
            </a:r>
            <a:r>
              <a:rPr lang="ru-RU" b="1" dirty="0">
                <a:latin typeface="+mn-lt"/>
              </a:rPr>
              <a:t>здоровья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9308" y="3166281"/>
            <a:ext cx="2336203" cy="3114938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319159" y="1275009"/>
            <a:ext cx="9581689" cy="485166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</a:rPr>
              <a:t>Физическое здоровье </a:t>
            </a:r>
            <a:r>
              <a:rPr lang="ru-RU" sz="2800" b="1" dirty="0"/>
              <a:t>(совершенство </a:t>
            </a:r>
            <a:r>
              <a:rPr lang="ru-RU" sz="2800" b="1" dirty="0" err="1"/>
              <a:t>саморегуляции</a:t>
            </a:r>
            <a:r>
              <a:rPr lang="ru-RU" sz="2800" b="1" dirty="0"/>
              <a:t> в организме; гармония физиологических процессов; максимальная адаптация организма к окружающей среде);</a:t>
            </a:r>
          </a:p>
          <a:p>
            <a:pPr lvl="0"/>
            <a:r>
              <a:rPr lang="ru-RU" sz="2800" b="1" dirty="0">
                <a:solidFill>
                  <a:srgbClr val="FF0000"/>
                </a:solidFill>
              </a:rPr>
              <a:t>Психическое здоровье </a:t>
            </a:r>
            <a:r>
              <a:rPr lang="ru-RU" sz="2800" b="1" dirty="0"/>
              <a:t>(высокое сознание, развитые психические процессы; статус общего душевного комфорта, адекватные поведенческие реакции);</a:t>
            </a:r>
          </a:p>
          <a:p>
            <a:pPr lvl="0"/>
            <a:r>
              <a:rPr lang="ru-RU" sz="2800" b="1" dirty="0">
                <a:solidFill>
                  <a:srgbClr val="FF0000"/>
                </a:solidFill>
              </a:rPr>
              <a:t>Нравственное здоровье </a:t>
            </a:r>
            <a:r>
              <a:rPr lang="ru-RU" sz="2800" b="1" dirty="0"/>
              <a:t>(система ценностей, мотивов и установок поведения индивидуума в обществе);</a:t>
            </a:r>
          </a:p>
          <a:p>
            <a:pPr lvl="0"/>
            <a:r>
              <a:rPr lang="ru-RU" sz="2800" b="1" dirty="0">
                <a:solidFill>
                  <a:srgbClr val="FF0000"/>
                </a:solidFill>
              </a:rPr>
              <a:t>Духовное здоровье </a:t>
            </a:r>
            <a:r>
              <a:rPr lang="ru-RU" sz="2800" b="1" dirty="0"/>
              <a:t>(система убеждений и ценностей);</a:t>
            </a:r>
          </a:p>
          <a:p>
            <a:pPr lvl="0"/>
            <a:r>
              <a:rPr lang="ru-RU" sz="2800" b="1" dirty="0">
                <a:solidFill>
                  <a:srgbClr val="FF0000"/>
                </a:solidFill>
              </a:rPr>
              <a:t>Социальное здоровье </a:t>
            </a:r>
            <a:r>
              <a:rPr lang="ru-RU" sz="2800" b="1" dirty="0"/>
              <a:t>(здоровье окружающей среды и общества относительно каждого человека).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75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8" y="2823948"/>
            <a:ext cx="2251881" cy="22518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770" y="3883924"/>
            <a:ext cx="2383810" cy="238381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4460" y="259307"/>
            <a:ext cx="7833815" cy="5554639"/>
          </a:xfrm>
        </p:spPr>
        <p:txBody>
          <a:bodyPr>
            <a:normAutofit lnSpcReduction="10000"/>
          </a:bodyPr>
          <a:lstStyle/>
          <a:p>
            <a:r>
              <a:rPr lang="ru-RU" sz="3600" b="1" dirty="0"/>
              <a:t>В заключении хочется отметить, что грамотная организация </a:t>
            </a:r>
            <a:r>
              <a:rPr lang="ru-RU" sz="3600" b="1" dirty="0" err="1"/>
              <a:t>здоровьесберегающего</a:t>
            </a:r>
            <a:r>
              <a:rPr lang="ru-RU" sz="3600" b="1" dirty="0"/>
              <a:t> пространства способна значительно уменьшить влияние </a:t>
            </a:r>
            <a:r>
              <a:rPr lang="ru-RU" sz="3600" b="1" dirty="0" err="1"/>
              <a:t>здоровьеразрушающих</a:t>
            </a:r>
            <a:r>
              <a:rPr lang="ru-RU" sz="3600" b="1" dirty="0"/>
              <a:t>, </a:t>
            </a:r>
            <a:r>
              <a:rPr lang="ru-RU" sz="3600" b="1" dirty="0" err="1"/>
              <a:t>стрессообразующих</a:t>
            </a:r>
            <a:r>
              <a:rPr lang="ru-RU" sz="3600" b="1" dirty="0"/>
              <a:t> факторов, избежать усталости и перегрузки. </a:t>
            </a:r>
            <a:endParaRPr lang="ru-RU" sz="3600" b="1" dirty="0" smtClean="0"/>
          </a:p>
          <a:p>
            <a:r>
              <a:rPr lang="ru-RU" sz="3600" b="1" dirty="0" smtClean="0"/>
              <a:t>Взаимодействие </a:t>
            </a:r>
            <a:r>
              <a:rPr lang="ru-RU" sz="3600" b="1" dirty="0"/>
              <a:t>же всех участников образовательных отношений в данном вопросе позволяет сохранить и укрепить здоровье подрастающего поколения. </a:t>
            </a:r>
          </a:p>
        </p:txBody>
      </p:sp>
    </p:spTree>
    <p:extLst>
      <p:ext uri="{BB962C8B-B14F-4D97-AF65-F5344CB8AC3E}">
        <p14:creationId xmlns:p14="http://schemas.microsoft.com/office/powerpoint/2010/main" val="41843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5331" y="122830"/>
            <a:ext cx="6793508" cy="1450757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+mn-lt"/>
              </a:rPr>
              <a:t>Признаками индивидуального здоровья человека являются следующие </a:t>
            </a:r>
            <a:r>
              <a:rPr lang="ru-RU" sz="3600" b="1" dirty="0" smtClean="0">
                <a:latin typeface="+mn-lt"/>
              </a:rPr>
              <a:t>показатели:</a:t>
            </a:r>
            <a:endParaRPr lang="ru-RU" sz="36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211" y="1859381"/>
            <a:ext cx="5167504" cy="4271731"/>
          </a:xfrm>
        </p:spPr>
        <p:txBody>
          <a:bodyPr>
            <a:normAutofit fontScale="92500"/>
          </a:bodyPr>
          <a:lstStyle/>
          <a:p>
            <a:r>
              <a:rPr lang="ru-RU" sz="2800" b="1" dirty="0"/>
              <a:t>Соматический компонент (текущее состояние органов и систем организма);</a:t>
            </a:r>
          </a:p>
          <a:p>
            <a:r>
              <a:rPr lang="ru-RU" sz="2800" b="1" dirty="0"/>
              <a:t>Физический компонент (уровень роста и развития организма);</a:t>
            </a:r>
          </a:p>
          <a:p>
            <a:r>
              <a:rPr lang="ru-RU" sz="2800" b="1" dirty="0"/>
              <a:t>Психический компонент (состояние психической сферы);</a:t>
            </a:r>
          </a:p>
          <a:p>
            <a:r>
              <a:rPr lang="ru-RU" sz="2800" b="1" dirty="0"/>
              <a:t>Нравственный компонент (система мотивационной и </a:t>
            </a:r>
            <a:r>
              <a:rPr lang="ru-RU" sz="2800" b="1" dirty="0" err="1"/>
              <a:t>потребностно</a:t>
            </a:r>
            <a:r>
              <a:rPr lang="ru-RU" sz="2800" b="1" dirty="0"/>
              <a:t>-информационной сферы).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64313605"/>
              </p:ext>
            </p:extLst>
          </p:nvPr>
        </p:nvGraphicFramePr>
        <p:xfrm>
          <a:off x="-955344" y="122830"/>
          <a:ext cx="8631451" cy="6291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09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68" y="109182"/>
            <a:ext cx="12050332" cy="110977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+mn-lt"/>
              </a:rPr>
              <a:t>Почему вопросу </a:t>
            </a:r>
            <a:r>
              <a:rPr lang="ru-RU" sz="3600" b="1" dirty="0" err="1">
                <a:latin typeface="+mn-lt"/>
              </a:rPr>
              <a:t>здоровьесбережения</a:t>
            </a:r>
            <a:r>
              <a:rPr lang="ru-RU" sz="3600" b="1" dirty="0">
                <a:latin typeface="+mn-lt"/>
              </a:rPr>
              <a:t> уделяется большое внимание уже на дошкольном уровне общего образования?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08"/>
          <a:stretch/>
        </p:blipFill>
        <p:spPr>
          <a:xfrm flipH="1">
            <a:off x="32450" y="3106146"/>
            <a:ext cx="3266804" cy="309920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4663" y="1325242"/>
            <a:ext cx="8963120" cy="488011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По </a:t>
            </a:r>
            <a:r>
              <a:rPr lang="ru-RU" sz="2800" b="1" i="1" dirty="0"/>
              <a:t>мнению </a:t>
            </a:r>
            <a:r>
              <a:rPr lang="ru-RU" sz="2800" b="1" i="1" dirty="0" smtClean="0"/>
              <a:t>российских ученых педагогов: </a:t>
            </a:r>
            <a:r>
              <a:rPr lang="ru-RU" sz="2800" b="1" i="1" dirty="0"/>
              <a:t>формирование у человека индивидуального способа здорового образа жизни с раннего детства является приоритетной задачей педагогической науки. Дошкольный возраст — самый поддающийся воздействиям период. В этом возрасте ребенок быстро обучается и усваивает. Именно дошкольный возраст является решающим этапом в формировании фундамента физического и психического здоровья ребёнка. В этот период идёт интенсивное развитие органов и становление функциональных систем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212343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551" y="2565627"/>
            <a:ext cx="2405449" cy="2119845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243" y="605481"/>
            <a:ext cx="11401460" cy="559846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/>
              <a:t>В дошкольном возрасте </a:t>
            </a:r>
            <a:r>
              <a:rPr lang="ru-RU" sz="2400" b="1" dirty="0" smtClean="0"/>
              <a:t> накапливается </a:t>
            </a:r>
            <a:r>
              <a:rPr lang="ru-RU" sz="2400" b="1" dirty="0"/>
              <a:t>первый опыт </a:t>
            </a:r>
            <a:r>
              <a:rPr lang="ru-RU" sz="2400" b="1" dirty="0" smtClean="0"/>
              <a:t>нравственного</a:t>
            </a:r>
            <a:r>
              <a:rPr lang="ru-RU" sz="2400" b="1" dirty="0"/>
              <a:t> поведения, </a:t>
            </a:r>
            <a:endParaRPr lang="ru-RU" sz="2400" b="1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/>
              <a:t>у </a:t>
            </a:r>
            <a:r>
              <a:rPr lang="ru-RU" sz="2400" b="1" dirty="0"/>
              <a:t>них развивается познавательная сфера, формируются первые навыки организованного поведения, навыки положительных взаимоотношений со сверстниками и взрослыми, навыки самостоятельности, умения занять себя интересной и полезной деятельностью, поддерживать порядок и чистоту окружающей обстановки и </a:t>
            </a:r>
            <a:r>
              <a:rPr lang="ru-RU" sz="2400" b="1" dirty="0" err="1"/>
              <a:t>п.т</a:t>
            </a:r>
            <a:r>
              <a:rPr lang="ru-RU" sz="2400" b="1" dirty="0"/>
              <a:t>. Эти навыки закрепляются и превращаются в привычки. </a:t>
            </a:r>
          </a:p>
          <a:p>
            <a:r>
              <a:rPr lang="ru-RU" sz="2400" b="1" dirty="0"/>
              <a:t>Поэтому именно </a:t>
            </a:r>
            <a:r>
              <a:rPr lang="ru-RU" sz="2400" b="1" dirty="0" smtClean="0"/>
              <a:t>для </a:t>
            </a:r>
            <a:r>
              <a:rPr lang="ru-RU" sz="2400" b="1" dirty="0"/>
              <a:t>работников </a:t>
            </a:r>
            <a:r>
              <a:rPr lang="ru-RU" sz="2400" b="1" dirty="0" smtClean="0"/>
              <a:t>детских садов (руководителя</a:t>
            </a:r>
            <a:r>
              <a:rPr lang="ru-RU" sz="2400" b="1" dirty="0"/>
              <a:t>, педагогов, медицинский и обслуживающий персонал), где дошкольники проводят основное время (часто по 12 часов в день), </a:t>
            </a:r>
            <a:r>
              <a:rPr lang="ru-RU" sz="2400" b="1" dirty="0" smtClean="0"/>
              <a:t>приоритетным </a:t>
            </a:r>
            <a:r>
              <a:rPr lang="ru-RU" sz="2400" b="1" dirty="0"/>
              <a:t>является поиск оптимальных условий сохранения и укрепления здоровья детей, их физического развития, </a:t>
            </a:r>
            <a:r>
              <a:rPr lang="ru-RU" sz="2400" b="1" dirty="0" smtClean="0"/>
              <a:t>создания </a:t>
            </a:r>
            <a:r>
              <a:rPr lang="ru-RU" sz="2400" b="1" dirty="0" err="1"/>
              <a:t>здоровьесберегающей</a:t>
            </a:r>
            <a:r>
              <a:rPr lang="ru-RU" sz="2400" b="1" dirty="0"/>
              <a:t> среды в дошкольных образовательных учреждениях.</a:t>
            </a:r>
          </a:p>
        </p:txBody>
      </p:sp>
    </p:spTree>
    <p:extLst>
      <p:ext uri="{BB962C8B-B14F-4D97-AF65-F5344CB8AC3E}">
        <p14:creationId xmlns:p14="http://schemas.microsoft.com/office/powerpoint/2010/main" val="54601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2788" y="3340503"/>
            <a:ext cx="2814515" cy="28145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699" y="286603"/>
            <a:ext cx="11706895" cy="4767311"/>
          </a:xfrm>
        </p:spPr>
        <p:txBody>
          <a:bodyPr>
            <a:normAutofit/>
          </a:bodyPr>
          <a:lstStyle/>
          <a:p>
            <a:r>
              <a:rPr lang="ru-RU" sz="3200" b="1" dirty="0" err="1">
                <a:latin typeface="+mn-lt"/>
              </a:rPr>
              <a:t>Здоровьесберегающее</a:t>
            </a:r>
            <a:r>
              <a:rPr lang="ru-RU" sz="3200" b="1" dirty="0">
                <a:latin typeface="+mn-lt"/>
              </a:rPr>
              <a:t> пространство на современном этапе рассматривается как комплекс социально-гигиенических, психолого-педагогических, морально-этических, экологических, физкультурно-оздоровительных, образовательных системных мер, обеспечивающих ребенку психическое и физическое благополучие, комфортную, морально-нравственную и бытовую среду в семье и дошкольном учреждении.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484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492</TotalTime>
  <Words>3370</Words>
  <Application>Microsoft Office PowerPoint</Application>
  <PresentationFormat>Произвольный</PresentationFormat>
  <Paragraphs>233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Ретро</vt:lpstr>
      <vt:lpstr>Организация здоровьесберегающего пространства в ДОУ </vt:lpstr>
      <vt:lpstr>Презентация PowerPoint</vt:lpstr>
      <vt:lpstr>Понятие «здоровье» как основополагающее в характеристике здоровьесберегающего пространства</vt:lpstr>
      <vt:lpstr>Презентация PowerPoint</vt:lpstr>
      <vt:lpstr>Виды здоровья</vt:lpstr>
      <vt:lpstr>Признаками индивидуального здоровья человека являются следующие показатели:</vt:lpstr>
      <vt:lpstr>Почему вопросу здоровьесбережения уделяется большое внимание уже на дошкольном уровне общего образования?</vt:lpstr>
      <vt:lpstr>Презентация PowerPoint</vt:lpstr>
      <vt:lpstr>Здоровьесберегающее пространство на современном этапе рассматривается как комплекс социально-гигиенических, психолого-педагогических, морально-этических, экологических, физкультурно-оздоровительных, образовательных системных мер, обеспечивающих ребенку психическое и физическое благополучие, комфортную, морально-нравственную и бытовую среду в семье и дошкольном учреждении. </vt:lpstr>
      <vt:lpstr>   Здоровьесберегающее пространство – это гибкая, развивающая, не угнетающая ребенка система, охватывающая работу по направлениям: </vt:lpstr>
      <vt:lpstr>Рассмотрим, что представляет собой  каждое направление</vt:lpstr>
      <vt:lpstr>  Направление 1: Обеспечение выполнения санитарно-гигиенических правил и требований  </vt:lpstr>
      <vt:lpstr>Направления 2 Организация питания</vt:lpstr>
      <vt:lpstr>Презентация PowerPoint</vt:lpstr>
      <vt:lpstr>Направления 2 Организация питания</vt:lpstr>
      <vt:lpstr>Направления 2 Организация питания</vt:lpstr>
      <vt:lpstr>Направления 2 Организация питания</vt:lpstr>
      <vt:lpstr>Направления 2 Организация питания</vt:lpstr>
      <vt:lpstr>   Направление 3 Обеспечение психологического и эмоционального комфорта </vt:lpstr>
      <vt:lpstr>Работа по данному направлению строится с учетом индивидуальных особенностей каждого дошкольника при взаимодействии воспитателей, педагога-психолога и родителей (законных представителей) воспитанников.</vt:lpstr>
      <vt:lpstr>Направление 4 Организация физкультурно-оздоровительной работы</vt:lpstr>
      <vt:lpstr>Презентация PowerPoint</vt:lpstr>
      <vt:lpstr>Презентация PowerPoint</vt:lpstr>
      <vt:lpstr>Физкультурное занятие</vt:lpstr>
      <vt:lpstr>Презентация PowerPoint</vt:lpstr>
      <vt:lpstr>Презентация PowerPoint</vt:lpstr>
      <vt:lpstr>Презентация PowerPoint</vt:lpstr>
      <vt:lpstr>Утренняя гимнастика</vt:lpstr>
      <vt:lpstr>Утренняя гимнастика</vt:lpstr>
      <vt:lpstr>Гимнастика после дневного сна</vt:lpstr>
      <vt:lpstr>Презентация PowerPoint</vt:lpstr>
      <vt:lpstr>Презентация PowerPoint</vt:lpstr>
      <vt:lpstr>Презентация PowerPoint</vt:lpstr>
      <vt:lpstr>Презентация PowerPoint</vt:lpstr>
      <vt:lpstr>  Направление 5 Организация профилактической работы</vt:lpstr>
      <vt:lpstr>   Здоровьесберегающая технология - это совокупность приемов и методов, направленных на сохранение и укрепление здоровья ребенка на всех этапах его обучения и развития </vt:lpstr>
      <vt:lpstr>Закаливание в ДОУ включает комплекс мероприятий, который зависит от времени года </vt:lpstr>
      <vt:lpstr>Направление 6 Создание предметно – развивающей в ДОУ</vt:lpstr>
      <vt:lpstr>Презентация PowerPoint</vt:lpstr>
      <vt:lpstr>Презентация PowerPoint</vt:lpstr>
      <vt:lpstr>Направление 7 Формирование у детей осознанного отношения к своему здоровью</vt:lpstr>
      <vt:lpstr>Направление 7 Формирование у детей осознанного отношения к своему здоровью</vt:lpstr>
      <vt:lpstr>Направление 7 Формирование у детей осознанного отношения к своему здоровью</vt:lpstr>
      <vt:lpstr>Презентация PowerPoint</vt:lpstr>
      <vt:lpstr>Направление 7 Формирование у детей осознанного отношения к своему здоровью</vt:lpstr>
      <vt:lpstr>Современные технологии воспитания культуры здоровья у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здоровьесберегающего пространства в ДОУ</dc:title>
  <dc:creator>Детский сад №139</dc:creator>
  <cp:lastModifiedBy>user</cp:lastModifiedBy>
  <cp:revision>58</cp:revision>
  <dcterms:created xsi:type="dcterms:W3CDTF">2022-06-05T18:22:38Z</dcterms:created>
  <dcterms:modified xsi:type="dcterms:W3CDTF">2022-10-25T18:35:10Z</dcterms:modified>
</cp:coreProperties>
</file>