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0" r:id="rId3"/>
    <p:sldId id="278" r:id="rId4"/>
    <p:sldId id="279" r:id="rId5"/>
    <p:sldId id="280" r:id="rId6"/>
    <p:sldId id="281" r:id="rId7"/>
    <p:sldId id="282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FFC900"/>
    <a:srgbClr val="173A8D"/>
    <a:srgbClr val="129481"/>
    <a:srgbClr val="0F2741"/>
    <a:srgbClr val="001736"/>
    <a:srgbClr val="003374"/>
    <a:srgbClr val="C9A093"/>
    <a:srgbClr val="F1F1F1"/>
    <a:srgbClr val="38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3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3255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2968332"/>
            <a:ext cx="5692204" cy="1287096"/>
          </a:xfrm>
        </p:spPr>
        <p:txBody>
          <a:bodyPr>
            <a:noAutofit/>
          </a:bodyPr>
          <a:lstStyle/>
          <a:p>
            <a:r>
              <a:rPr lang="ru-RU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Создание </a:t>
            </a: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персонажа</a:t>
            </a:r>
            <a:endParaRPr lang="en-US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508823" y="2470122"/>
            <a:ext cx="4533900" cy="473075"/>
            <a:chOff x="1269" y="1324"/>
            <a:chExt cx="2856" cy="298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492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 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6" name="Прямоугольник 55"/>
          <p:cNvSpPr/>
          <p:nvPr/>
        </p:nvSpPr>
        <p:spPr>
          <a:xfrm>
            <a:off x="1411101" y="2360394"/>
            <a:ext cx="7263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Персонаж должен быть интересным и характерным, не важно это человек, животное или неодушевлённый предмет, который мы все равно наделяем человеческими чертами.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1411101" y="2360394"/>
            <a:ext cx="7263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Внешности</a:t>
            </a:r>
          </a:p>
          <a:p>
            <a:pPr lvl="0"/>
            <a:endParaRPr lang="ru-RU" sz="2800" dirty="0"/>
          </a:p>
          <a:p>
            <a:pPr lvl="0"/>
            <a:r>
              <a:rPr lang="ru-RU" sz="2800" b="1" dirty="0" smtClean="0"/>
              <a:t>Характера</a:t>
            </a:r>
          </a:p>
          <a:p>
            <a:pPr lvl="0"/>
            <a:r>
              <a:rPr lang="ru-RU" sz="2000" dirty="0" smtClean="0"/>
              <a:t>Не нужно скрывать недостатки персонажа, наоборот, это сделает его индивидуальным. Герои без недостатков – скучны. Но достоинства должны превышать.</a:t>
            </a:r>
          </a:p>
          <a:p>
            <a:pPr lvl="0"/>
            <a:endParaRPr lang="ru-RU" sz="2000" dirty="0"/>
          </a:p>
          <a:p>
            <a:pPr lvl="0"/>
            <a:r>
              <a:rPr lang="ru-RU" sz="2800" b="1" dirty="0" smtClean="0"/>
              <a:t>Поступков.</a:t>
            </a:r>
          </a:p>
          <a:p>
            <a:pPr lvl="0"/>
            <a:r>
              <a:rPr lang="ru-RU" sz="2000" dirty="0" smtClean="0"/>
              <a:t>Поступки, которые </a:t>
            </a:r>
            <a:r>
              <a:rPr lang="ru-RU" sz="2000" dirty="0"/>
              <a:t>совершают герои, отражают их характер. </a:t>
            </a:r>
          </a:p>
          <a:p>
            <a:r>
              <a:rPr lang="ru-RU" sz="2800" dirty="0" smtClean="0">
                <a:ea typeface="Calibri" panose="020F0502020204030204" pitchFamily="34" charset="0"/>
              </a:rPr>
              <a:t> </a:t>
            </a:r>
            <a:endParaRPr lang="ru-RU" sz="2800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9581" y="1624608"/>
            <a:ext cx="60350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Любой персонаж состоит из:</a:t>
            </a:r>
          </a:p>
          <a:p>
            <a:endParaRPr lang="ru-RU" dirty="0"/>
          </a:p>
        </p:txBody>
      </p: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1120811" y="2486382"/>
            <a:ext cx="205069" cy="236538"/>
            <a:chOff x="1416" y="2246"/>
            <a:chExt cx="266" cy="298"/>
          </a:xfrm>
        </p:grpSpPr>
        <p:sp>
          <p:nvSpPr>
            <p:cNvPr id="15" name="Text Box 70"/>
            <p:cNvSpPr txBox="1">
              <a:spLocks noChangeArrowheads="1"/>
            </p:cNvSpPr>
            <p:nvPr/>
          </p:nvSpPr>
          <p:spPr bwMode="gray">
            <a:xfrm>
              <a:off x="1435" y="226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3</a:t>
              </a:r>
            </a:p>
          </p:txBody>
        </p:sp>
        <p:grpSp>
          <p:nvGrpSpPr>
            <p:cNvPr id="16" name="Group 71"/>
            <p:cNvGrpSpPr>
              <a:grpSpLocks/>
            </p:cNvGrpSpPr>
            <p:nvPr/>
          </p:nvGrpSpPr>
          <p:grpSpPr bwMode="auto">
            <a:xfrm>
              <a:off x="1416" y="2246"/>
              <a:ext cx="266" cy="298"/>
              <a:chOff x="1415" y="1276"/>
              <a:chExt cx="266" cy="298"/>
            </a:xfrm>
          </p:grpSpPr>
          <p:pic>
            <p:nvPicPr>
              <p:cNvPr id="18" name="Picture 72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Oval 73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Oval 74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10E470">
                      <a:gamma/>
                      <a:shade val="63529"/>
                      <a:invGamma/>
                    </a:srgbClr>
                  </a:gs>
                  <a:gs pos="100000">
                    <a:srgbClr val="10E47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1" name="Picture 75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" name="Text Box 76"/>
            <p:cNvSpPr txBox="1">
              <a:spLocks noChangeArrowheads="1"/>
            </p:cNvSpPr>
            <p:nvPr/>
          </p:nvSpPr>
          <p:spPr bwMode="gray">
            <a:xfrm>
              <a:off x="1442" y="2262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Group 69"/>
          <p:cNvGrpSpPr>
            <a:grpSpLocks/>
          </p:cNvGrpSpPr>
          <p:nvPr/>
        </p:nvGrpSpPr>
        <p:grpSpPr bwMode="auto">
          <a:xfrm>
            <a:off x="1119226" y="3357888"/>
            <a:ext cx="205069" cy="236538"/>
            <a:chOff x="1416" y="2246"/>
            <a:chExt cx="266" cy="298"/>
          </a:xfrm>
        </p:grpSpPr>
        <p:sp>
          <p:nvSpPr>
            <p:cNvPr id="23" name="Text Box 70"/>
            <p:cNvSpPr txBox="1">
              <a:spLocks noChangeArrowheads="1"/>
            </p:cNvSpPr>
            <p:nvPr/>
          </p:nvSpPr>
          <p:spPr bwMode="gray">
            <a:xfrm>
              <a:off x="1435" y="226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3</a:t>
              </a:r>
            </a:p>
          </p:txBody>
        </p:sp>
        <p:grpSp>
          <p:nvGrpSpPr>
            <p:cNvPr id="24" name="Group 71"/>
            <p:cNvGrpSpPr>
              <a:grpSpLocks/>
            </p:cNvGrpSpPr>
            <p:nvPr/>
          </p:nvGrpSpPr>
          <p:grpSpPr bwMode="auto">
            <a:xfrm>
              <a:off x="1416" y="2246"/>
              <a:ext cx="266" cy="298"/>
              <a:chOff x="1415" y="1276"/>
              <a:chExt cx="266" cy="298"/>
            </a:xfrm>
          </p:grpSpPr>
          <p:pic>
            <p:nvPicPr>
              <p:cNvPr id="26" name="Picture 72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73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74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10E470">
                      <a:gamma/>
                      <a:shade val="63529"/>
                      <a:invGamma/>
                    </a:srgbClr>
                  </a:gs>
                  <a:gs pos="100000">
                    <a:srgbClr val="10E47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9" name="Picture 75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 Box 76"/>
            <p:cNvSpPr txBox="1">
              <a:spLocks noChangeArrowheads="1"/>
            </p:cNvSpPr>
            <p:nvPr/>
          </p:nvSpPr>
          <p:spPr bwMode="gray">
            <a:xfrm>
              <a:off x="1442" y="2262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Group 69"/>
          <p:cNvGrpSpPr>
            <a:grpSpLocks/>
          </p:cNvGrpSpPr>
          <p:nvPr/>
        </p:nvGrpSpPr>
        <p:grpSpPr bwMode="auto">
          <a:xfrm>
            <a:off x="1115372" y="5007078"/>
            <a:ext cx="205069" cy="236538"/>
            <a:chOff x="1416" y="2246"/>
            <a:chExt cx="266" cy="298"/>
          </a:xfrm>
        </p:grpSpPr>
        <p:sp>
          <p:nvSpPr>
            <p:cNvPr id="31" name="Text Box 70"/>
            <p:cNvSpPr txBox="1">
              <a:spLocks noChangeArrowheads="1"/>
            </p:cNvSpPr>
            <p:nvPr/>
          </p:nvSpPr>
          <p:spPr bwMode="gray">
            <a:xfrm>
              <a:off x="1435" y="226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3</a:t>
              </a:r>
            </a:p>
          </p:txBody>
        </p:sp>
        <p:grpSp>
          <p:nvGrpSpPr>
            <p:cNvPr id="32" name="Group 71"/>
            <p:cNvGrpSpPr>
              <a:grpSpLocks/>
            </p:cNvGrpSpPr>
            <p:nvPr/>
          </p:nvGrpSpPr>
          <p:grpSpPr bwMode="auto">
            <a:xfrm>
              <a:off x="1416" y="2246"/>
              <a:ext cx="266" cy="298"/>
              <a:chOff x="1415" y="1276"/>
              <a:chExt cx="266" cy="298"/>
            </a:xfrm>
          </p:grpSpPr>
          <p:pic>
            <p:nvPicPr>
              <p:cNvPr id="34" name="Picture 72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Oval 73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10E470"/>
                  </a:gs>
                  <a:gs pos="100000">
                    <a:srgbClr val="10E47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Oval 74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10E470">
                      <a:gamma/>
                      <a:shade val="63529"/>
                      <a:invGamma/>
                    </a:srgbClr>
                  </a:gs>
                  <a:gs pos="100000">
                    <a:srgbClr val="10E47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7" name="Picture 75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3" name="Text Box 76"/>
            <p:cNvSpPr txBox="1">
              <a:spLocks noChangeArrowheads="1"/>
            </p:cNvSpPr>
            <p:nvPr/>
          </p:nvSpPr>
          <p:spPr bwMode="gray">
            <a:xfrm>
              <a:off x="1442" y="2262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632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457201" y="2360394"/>
            <a:ext cx="81473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Главный герой </a:t>
            </a:r>
            <a:r>
              <a:rPr lang="ru-RU" sz="2800" dirty="0"/>
              <a:t>– это положительный персонаж, с небольшими недостатками. Не нужно делать главного героя идеальным персонажем, у него, как и у всех людей, должны быть недостатки, которые он сможет исправить к концу мультфильма или которые, наоборот, помогут ему достичь поставленной </a:t>
            </a:r>
            <a:r>
              <a:rPr lang="ru-RU" sz="2800" dirty="0" smtClean="0"/>
              <a:t>цели.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57201" y="1375509"/>
            <a:ext cx="60350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персонажа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41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5608" y="0"/>
            <a:ext cx="6976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образ персонажа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0624" y="1609344"/>
            <a:ext cx="3456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Если это резкие, угловатые черты силуэта, то это резкость, грубость, сила.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24044" y="1609344"/>
            <a:ext cx="329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Мягкие и плавные – мягкость, нежность, доброта.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2" r="14295"/>
          <a:stretch/>
        </p:blipFill>
        <p:spPr>
          <a:xfrm>
            <a:off x="5095892" y="2432773"/>
            <a:ext cx="2092439" cy="227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99" b="6950"/>
          <a:stretch/>
        </p:blipFill>
        <p:spPr>
          <a:xfrm>
            <a:off x="2356707" y="2532674"/>
            <a:ext cx="2178717" cy="156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0" r="19640"/>
          <a:stretch/>
        </p:blipFill>
        <p:spPr>
          <a:xfrm>
            <a:off x="2359733" y="4431274"/>
            <a:ext cx="2175691" cy="1938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0" t="113" r="32718"/>
          <a:stretch/>
        </p:blipFill>
        <p:spPr>
          <a:xfrm>
            <a:off x="142756" y="2532674"/>
            <a:ext cx="1933717" cy="3480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2" y="5030269"/>
            <a:ext cx="3103828" cy="1745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797" y="4272676"/>
            <a:ext cx="2229846" cy="167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1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8569" y="-87531"/>
            <a:ext cx="60350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персонажа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393253"/>
              </p:ext>
            </p:extLst>
          </p:nvPr>
        </p:nvGraphicFramePr>
        <p:xfrm>
          <a:off x="256032" y="1637429"/>
          <a:ext cx="8741664" cy="5122628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640532">
                  <a:extLst>
                    <a:ext uri="{9D8B030D-6E8A-4147-A177-3AD203B41FA5}">
                      <a16:colId xmlns:a16="http://schemas.microsoft.com/office/drawing/2014/main" val="3195182746"/>
                    </a:ext>
                  </a:extLst>
                </a:gridCol>
                <a:gridCol w="5101132">
                  <a:extLst>
                    <a:ext uri="{9D8B030D-6E8A-4147-A177-3AD203B41FA5}">
                      <a16:colId xmlns:a16="http://schemas.microsoft.com/office/drawing/2014/main" val="3866725594"/>
                    </a:ext>
                  </a:extLst>
                </a:gridCol>
              </a:tblGrid>
              <a:tr h="325009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ВНЕШНОСТЬ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89747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мальчик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девочка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004268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красивый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страшный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1237049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полный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худой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940261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сильный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слабый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7232926"/>
                  </a:ext>
                </a:extLst>
              </a:tr>
              <a:tr h="31949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бедный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богатый(отражается на одежде)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843107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высокий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низкий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9335697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стильный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повседневный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906964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опрятный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растрёпанный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788082"/>
                  </a:ext>
                </a:extLst>
              </a:tr>
              <a:tr h="255625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1"/>
                          </a:solidFill>
                          <a:effectLst/>
                        </a:rPr>
                        <a:t>ХАРАКТЕР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487884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добрый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злой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8433422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смелый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трусливый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643849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спокойный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нервный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7683761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дружелюбный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агрессивный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801583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умный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глупый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622941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честный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лживый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042058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подлый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благородный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92009"/>
                  </a:ext>
                </a:extLst>
              </a:tr>
              <a:tr h="255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общительный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замкнутый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1091"/>
                  </a:ext>
                </a:extLst>
              </a:tr>
              <a:tr h="2394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стеснительный</a:t>
                      </a:r>
                      <a:endParaRPr lang="ru-RU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раскованный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847" marR="658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24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85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8569" y="-87531"/>
            <a:ext cx="60350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персонажа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3504" y="1837944"/>
            <a:ext cx="47000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Имя</a:t>
            </a:r>
            <a:r>
              <a:rPr lang="ru-RU" sz="2000" b="1" dirty="0"/>
              <a:t>: </a:t>
            </a:r>
            <a:r>
              <a:rPr lang="ru-RU" sz="2000" dirty="0"/>
              <a:t>Вилли</a:t>
            </a:r>
          </a:p>
          <a:p>
            <a:r>
              <a:rPr lang="ru-RU" sz="2000" b="1" u="sng" dirty="0"/>
              <a:t>Внешность:</a:t>
            </a:r>
            <a:r>
              <a:rPr lang="ru-RU" sz="2000" dirty="0"/>
              <a:t> большой, красивый, сильный, окрас меняется в зависимости от настроения, пушистый, опрятный, со стильной шляпкой на голове, среднего роста, мужского пола.</a:t>
            </a:r>
          </a:p>
          <a:p>
            <a:r>
              <a:rPr lang="ru-RU" sz="2000" b="1" u="sng" dirty="0"/>
              <a:t>Характер</a:t>
            </a:r>
            <a:r>
              <a:rPr lang="ru-RU" sz="2000" b="1" dirty="0"/>
              <a:t>: </a:t>
            </a:r>
            <a:r>
              <a:rPr lang="ru-RU" sz="2000" dirty="0"/>
              <a:t>добрый, весёлый, смелый, спокойный, дружелюбный, умный, честный, общительный</a:t>
            </a:r>
            <a:r>
              <a:rPr lang="ru-RU" sz="2000" dirty="0" smtClean="0"/>
              <a:t>, стеснительный</a:t>
            </a:r>
            <a:r>
              <a:rPr lang="ru-RU" sz="2000" dirty="0"/>
              <a:t>.</a:t>
            </a:r>
          </a:p>
          <a:p>
            <a:r>
              <a:rPr lang="ru-RU" sz="2000" b="1" u="sng" dirty="0"/>
              <a:t>Увлечения:</a:t>
            </a:r>
            <a:r>
              <a:rPr lang="ru-RU" sz="2000" dirty="0"/>
              <a:t> любит путешествовать и читать. В рюкзачке всегда носит с собой книги.</a:t>
            </a:r>
          </a:p>
          <a:p>
            <a:r>
              <a:rPr lang="ru-RU" sz="2000" b="1" u="sng" dirty="0"/>
              <a:t>Место обитания:</a:t>
            </a:r>
            <a:r>
              <a:rPr lang="ru-RU" sz="2000" dirty="0"/>
              <a:t> Вилли живёт во сне детей, которым читают сказки на ночь.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0" y="2078831"/>
            <a:ext cx="3173920" cy="419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39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457201" y="2360394"/>
            <a:ext cx="8147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/>
              <a:t>Определяем, как персонаж будет двигаться, какие части тела у него будет подвижными. И те части тела, которые будут двигаться, делаем их отдельно от персонажа</a:t>
            </a:r>
            <a:r>
              <a:rPr lang="ru-RU" sz="2400" dirty="0" smtClean="0"/>
              <a:t>.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/>
              <a:t>Определить выражение лица героя, как будут выражаться его эмоции, как он будет говорить, это будут отдельно созданные глаза, веки, рот персонажа или это отдельно созданные головы с разными положениями рта и глаз.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1" y="1375509"/>
            <a:ext cx="60350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персонажа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498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509</TotalTime>
  <Words>353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Создание персонажа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Казакова Анастасия Евгеньевна</cp:lastModifiedBy>
  <cp:revision>77</cp:revision>
  <dcterms:created xsi:type="dcterms:W3CDTF">2016-11-18T14:12:19Z</dcterms:created>
  <dcterms:modified xsi:type="dcterms:W3CDTF">2022-10-02T13:24:17Z</dcterms:modified>
</cp:coreProperties>
</file>