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20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9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44624"/>
            <a:ext cx="3600400" cy="424847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предпосылок функциональной грамотности у детей раннего возраста: социально- коммуникативная и речевая компетентности </a:t>
            </a:r>
            <a:endParaRPr lang="ru-RU" u="sng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5445224"/>
            <a:ext cx="3456384" cy="756573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: зам. заведующего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Лукьянцева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Ж.Н. МКДОУ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Баганский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детсий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сад №2 «Солнышко»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26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«Как можно сформировать функциональную грамотность у детей раннего возраста</a:t>
            </a:r>
            <a:r>
              <a:rPr lang="ru-RU" dirty="0" smtClean="0"/>
              <a:t>?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Что нужно для этого сделать?»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630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Образовательные 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проблемно-диалогическая технология освоения новых знаний, позволяющая формировать организационные, интеллектуальные и другие умения, в том числе умение самостоятельно осуществлять деятельность учения (технология проблемного обучения, т.е. проблемные ситуации, которые мы создаём, проблемно-поисковые вопросы “Что будет если....”);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646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Образовательные технологии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технология формирования типа правильной читательской </a:t>
            </a:r>
            <a:r>
              <a:rPr lang="ru-RU" dirty="0" smtClean="0"/>
              <a:t>деятельности</a:t>
            </a:r>
            <a:r>
              <a:rPr lang="ru-RU" dirty="0"/>
              <a:t> (процесс общения ребёнка-дошкольника с книгой – это процесс становления в нём личности. </a:t>
            </a:r>
            <a:endParaRPr lang="ru-RU" dirty="0" smtClean="0"/>
          </a:p>
          <a:p>
            <a:r>
              <a:rPr lang="ru-RU" dirty="0"/>
              <a:t>  технология проектной деятельности, </a:t>
            </a:r>
            <a:endParaRPr lang="ru-RU" dirty="0" smtClean="0"/>
          </a:p>
          <a:p>
            <a:r>
              <a:rPr lang="ru-RU" dirty="0"/>
              <a:t>информационные и коммуникационные технологии,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0524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возраст </a:t>
            </a:r>
            <a:r>
              <a:rPr lang="ru-RU" dirty="0"/>
              <a:t>1-3 лет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ребенок </a:t>
            </a:r>
            <a:r>
              <a:rPr lang="ru-RU" dirty="0"/>
              <a:t>переживает очень важный этап своего развития – освоение родного языка. Именно в этом возрасте происходит формирование речи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Речь должна постоянно окружать малыша, он должен "купаться" в речи.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169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деятельности</a:t>
            </a:r>
            <a:r>
              <a:rPr lang="ru-RU" dirty="0"/>
              <a:t> сопровождаются речью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режимные </a:t>
            </a:r>
            <a:r>
              <a:rPr lang="ru-RU" sz="2800" dirty="0" smtClean="0"/>
              <a:t>моменты</a:t>
            </a:r>
          </a:p>
          <a:p>
            <a:r>
              <a:rPr lang="ru-RU" sz="2800" dirty="0" smtClean="0"/>
              <a:t>подготовка </a:t>
            </a:r>
            <a:r>
              <a:rPr lang="ru-RU" sz="2800" dirty="0"/>
              <a:t>к приему пищи, </a:t>
            </a:r>
            <a:endParaRPr lang="ru-RU" sz="2800" dirty="0" smtClean="0"/>
          </a:p>
          <a:p>
            <a:r>
              <a:rPr lang="ru-RU" sz="2800" dirty="0" smtClean="0"/>
              <a:t>сбор </a:t>
            </a:r>
            <a:r>
              <a:rPr lang="ru-RU" sz="2800" dirty="0"/>
              <a:t>на прогулку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подготовка ко сну, </a:t>
            </a:r>
            <a:endParaRPr lang="ru-RU" sz="2800" dirty="0" smtClean="0"/>
          </a:p>
          <a:p>
            <a:r>
              <a:rPr lang="ru-RU" sz="2800" dirty="0" smtClean="0"/>
              <a:t>пробуждение </a:t>
            </a:r>
            <a:r>
              <a:rPr lang="ru-RU" sz="2800" dirty="0"/>
              <a:t>и т.д.). 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901958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два основных направления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dirty="0"/>
              <a:t>развитие понимания речи </a:t>
            </a:r>
            <a:endParaRPr lang="ru-RU" sz="3200" dirty="0" smtClean="0"/>
          </a:p>
          <a:p>
            <a:r>
              <a:rPr lang="ru-RU" sz="3200" dirty="0" smtClean="0"/>
              <a:t> </a:t>
            </a:r>
            <a:r>
              <a:rPr lang="ru-RU" sz="3200" dirty="0"/>
              <a:t>развитие собственной активной речи ребенка. </a:t>
            </a:r>
            <a:endParaRPr lang="ru-RU" sz="3200" dirty="0" smtClean="0"/>
          </a:p>
          <a:p>
            <a:r>
              <a:rPr lang="ru-RU" sz="3200" dirty="0"/>
              <a:t>развитие дыхания </a:t>
            </a:r>
            <a:endParaRPr lang="ru-RU" sz="3200" dirty="0" smtClean="0"/>
          </a:p>
          <a:p>
            <a:r>
              <a:rPr lang="ru-RU" sz="3200" dirty="0" smtClean="0"/>
              <a:t> слуха </a:t>
            </a:r>
          </a:p>
          <a:p>
            <a:r>
              <a:rPr lang="ru-RU" sz="3200" dirty="0" smtClean="0"/>
              <a:t>подражания </a:t>
            </a:r>
            <a:endParaRPr lang="ru-RU" sz="3200" dirty="0"/>
          </a:p>
          <a:p>
            <a:r>
              <a:rPr lang="ru-RU" sz="3200" dirty="0" smtClean="0"/>
              <a:t> </a:t>
            </a:r>
            <a:r>
              <a:rPr lang="ru-RU" sz="3200" dirty="0"/>
              <a:t>мелкой моторики.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56446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шар Су </a:t>
            </a:r>
            <a:r>
              <a:rPr lang="ru-RU" dirty="0" err="1"/>
              <a:t>Джок</a:t>
            </a:r>
            <a:r>
              <a:rPr lang="ru-RU" dirty="0"/>
              <a:t>. </a:t>
            </a:r>
          </a:p>
        </p:txBody>
      </p:sp>
      <p:pic>
        <p:nvPicPr>
          <p:cNvPr id="1026" name="Picture 2" descr="C:\Users\Админ\Desktop\hello_html_256dd21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590" y="2324100"/>
            <a:ext cx="4677833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118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Приемы развития активной </a:t>
            </a:r>
            <a:r>
              <a:rPr lang="ru-RU" dirty="0"/>
              <a:t>речь ребенка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Речевое </a:t>
            </a:r>
            <a:r>
              <a:rPr lang="ru-RU" dirty="0" smtClean="0"/>
              <a:t>подражание - </a:t>
            </a:r>
            <a:r>
              <a:rPr lang="ru-RU" dirty="0"/>
              <a:t>взрослый говорит — ребенок тут же повторяет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sz="2000" dirty="0"/>
              <a:t>Чтобы подражание ребенком речи взрослого было осмысленным, речь должна быть тесно связана с практической деятельностью ребенка</a:t>
            </a:r>
            <a:r>
              <a:rPr lang="ru-RU" sz="2000" dirty="0" smtClean="0"/>
              <a:t>.</a:t>
            </a:r>
            <a:endParaRPr lang="ru-RU" dirty="0" smtClean="0"/>
          </a:p>
          <a:p>
            <a:r>
              <a:rPr lang="ru-RU" dirty="0"/>
              <a:t>прием </a:t>
            </a:r>
            <a:r>
              <a:rPr lang="ru-RU" dirty="0" err="1"/>
              <a:t>договаривания</a:t>
            </a:r>
            <a:r>
              <a:rPr lang="ru-RU" dirty="0"/>
              <a:t> слов</a:t>
            </a:r>
            <a:r>
              <a:rPr lang="ru-RU" dirty="0" smtClean="0"/>
              <a:t> </a:t>
            </a:r>
          </a:p>
          <a:p>
            <a:r>
              <a:rPr lang="ru-RU" dirty="0"/>
              <a:t>использованием наглядности </a:t>
            </a:r>
            <a:endParaRPr lang="ru-RU" dirty="0" smtClean="0"/>
          </a:p>
          <a:p>
            <a:pPr marL="68580" indent="0">
              <a:buNone/>
            </a:pPr>
            <a:endParaRPr lang="ru-RU" sz="2000" dirty="0"/>
          </a:p>
          <a:p>
            <a:pPr marL="68580" indent="0">
              <a:buNone/>
            </a:pPr>
            <a:endParaRPr lang="ru-RU" sz="2000" dirty="0" smtClean="0"/>
          </a:p>
          <a:p>
            <a:pPr marL="68580" indent="0">
              <a:buNone/>
            </a:pP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739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dirty="0"/>
              <a:t>грамотная </a:t>
            </a:r>
            <a:r>
              <a:rPr lang="ru-RU" dirty="0" smtClean="0"/>
              <a:t>речь ребенка </a:t>
            </a:r>
            <a:r>
              <a:rPr lang="ru-RU" dirty="0"/>
              <a:t>– залог успешного обучения и развития. Развитие речевой деятельности детей дошкольного возраста – стихийный процесс, он требует педагогического руководства.</a:t>
            </a:r>
          </a:p>
          <a:p>
            <a:pPr fontAlgn="base"/>
            <a:r>
              <a:rPr lang="ru-RU" dirty="0"/>
              <a:t>Речь не дается человеку от рождения. Должно пройти время, чтобы ребенок начал говорить. А взрослые должны приложить немало усилий, чтобы речь ребенка развивалась правильно и своевременно.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673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Спасибо за внимание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444864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</a:t>
            </a:r>
            <a:r>
              <a:rPr lang="ru-RU" dirty="0"/>
              <a:t>ф</a:t>
            </a:r>
            <a:r>
              <a:rPr lang="ru-RU" dirty="0" smtClean="0"/>
              <a:t>ункциональной </a:t>
            </a:r>
            <a:r>
              <a:rPr lang="ru-RU" dirty="0"/>
              <a:t>г</a:t>
            </a:r>
            <a:r>
              <a:rPr lang="ru-RU" dirty="0" smtClean="0"/>
              <a:t>рамотности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интеграция </a:t>
            </a:r>
            <a:r>
              <a:rPr lang="ru-RU" dirty="0"/>
              <a:t>предметов системы дошкольного образования;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активное </a:t>
            </a:r>
            <a:r>
              <a:rPr lang="ru-RU" dirty="0"/>
              <a:t>взаимодействии с родителями.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0"/>
            <a:ext cx="3384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990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Актуальность данной проблемы стимулирует постоянный поиск новых идей и технологий, позволяющих оптимизировать образовательную деятельность с современным ребёнком.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88301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такое «функциональная грамотность»?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Функциональная грамотность рассматривается, как способность использовать все постоянно приобретаемые в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116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Признаки </a:t>
            </a:r>
            <a:r>
              <a:rPr lang="ru-RU" dirty="0"/>
              <a:t>функционально грамотной личности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это человек самостоятельный, </a:t>
            </a:r>
            <a:endParaRPr lang="ru-RU" dirty="0" smtClean="0"/>
          </a:p>
          <a:p>
            <a:r>
              <a:rPr lang="ru-RU" dirty="0" smtClean="0"/>
              <a:t>познающий </a:t>
            </a:r>
            <a:r>
              <a:rPr lang="ru-RU" dirty="0"/>
              <a:t>и умеющий жить среди людей, </a:t>
            </a:r>
            <a:endParaRPr lang="ru-RU" dirty="0" smtClean="0"/>
          </a:p>
          <a:p>
            <a:r>
              <a:rPr lang="ru-RU" dirty="0" smtClean="0"/>
              <a:t>обладающий </a:t>
            </a:r>
            <a:r>
              <a:rPr lang="ru-RU" dirty="0"/>
              <a:t>определёнными качествами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ключевыми компетенциями.</a:t>
            </a:r>
          </a:p>
        </p:txBody>
      </p:sp>
    </p:spTree>
    <p:extLst>
      <p:ext uri="{BB962C8B-B14F-4D97-AF65-F5344CB8AC3E}">
        <p14:creationId xmlns:p14="http://schemas.microsoft.com/office/powerpoint/2010/main" val="118400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Какие формы функциональной грамотности существуют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dirty="0"/>
              <a:t>Общая грамотность.</a:t>
            </a:r>
          </a:p>
          <a:p>
            <a:pPr fontAlgn="base"/>
            <a:r>
              <a:rPr lang="ru-RU" dirty="0"/>
              <a:t>Компьютерная грамотность.</a:t>
            </a:r>
          </a:p>
          <a:p>
            <a:pPr fontAlgn="base"/>
            <a:r>
              <a:rPr lang="ru-RU" dirty="0"/>
              <a:t>Информационная грамотность.</a:t>
            </a:r>
          </a:p>
          <a:p>
            <a:pPr fontAlgn="base"/>
            <a:r>
              <a:rPr lang="ru-RU" dirty="0"/>
              <a:t>Коммуникативная грамотность.</a:t>
            </a:r>
          </a:p>
          <a:p>
            <a:pPr fontAlgn="base"/>
            <a:r>
              <a:rPr lang="ru-RU" dirty="0"/>
              <a:t>Грамотность при овладении иностранными языками.</a:t>
            </a:r>
          </a:p>
          <a:p>
            <a:pPr fontAlgn="base"/>
            <a:r>
              <a:rPr lang="ru-RU" dirty="0"/>
              <a:t>Бытовая грамотность.</a:t>
            </a:r>
          </a:p>
          <a:p>
            <a:pPr fontAlgn="base"/>
            <a:r>
              <a:rPr lang="ru-RU" dirty="0"/>
              <a:t>Грамотность поведения в чрезвычайных ситуациях.</a:t>
            </a:r>
          </a:p>
          <a:p>
            <a:pPr fontAlgn="base"/>
            <a:r>
              <a:rPr lang="ru-RU" dirty="0"/>
              <a:t>Общественно-политическая грамотность.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16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6 качеств и навыков, необходимых студентам XXI века">
            <a:extLst>
              <a:ext uri="{FF2B5EF4-FFF2-40B4-BE49-F238E27FC236}">
                <a16:creationId xmlns:a16="http://schemas.microsoft.com/office/drawing/2014/main" xmlns="" id="{B75C97BA-366F-4CE8-963B-8FC206B2EB2E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97" b="5003"/>
          <a:stretch/>
        </p:blipFill>
        <p:spPr bwMode="auto">
          <a:xfrm>
            <a:off x="3234277" y="2626240"/>
            <a:ext cx="5298163" cy="354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9489AE-ACEB-4DF9-B796-76FEF8D89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5919512"/>
            <a:ext cx="8229600" cy="75632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Новый взгляд на образование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EAF4D266-6CF5-478C-AFCF-8636D5A31D2C}"/>
              </a:ext>
            </a:extLst>
          </p:cNvPr>
          <p:cNvSpPr/>
          <p:nvPr/>
        </p:nvSpPr>
        <p:spPr>
          <a:xfrm>
            <a:off x="227061" y="3429000"/>
            <a:ext cx="30397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Навыки 21 века</a:t>
            </a:r>
          </a:p>
          <a:p>
            <a:pPr lvl="0" algn="ctr">
              <a:defRPr/>
            </a:pPr>
            <a:endParaRPr lang="ru-RU" sz="2800" b="1" dirty="0">
              <a:solidFill>
                <a:srgbClr val="002060"/>
              </a:solidFill>
            </a:endParaRPr>
          </a:p>
          <a:p>
            <a:pPr lvl="0"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Функциональная грамотность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B656F1CB-48F2-4B00-B3AB-79F288BC9A6B}"/>
              </a:ext>
            </a:extLst>
          </p:cNvPr>
          <p:cNvSpPr/>
          <p:nvPr/>
        </p:nvSpPr>
        <p:spPr>
          <a:xfrm>
            <a:off x="323528" y="870874"/>
            <a:ext cx="8208912" cy="1631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«Воспитание гармонично развитой и социально ответственной личности на основе духовно-нравственных ценностей народов Российской Федерации, исторических и национально-культурных традиций»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/>
              <a:t>Указ Президента Российской Федерации от  7 мая 2018 года №204 «О  национальных целях и  стратегических задачах развития Российской Федерации на  период до 2024 года».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0DA63D54-0BB0-47D7-877B-C392138ED7F4}"/>
              </a:ext>
            </a:extLst>
          </p:cNvPr>
          <p:cNvSpPr/>
          <p:nvPr/>
        </p:nvSpPr>
        <p:spPr>
          <a:xfrm>
            <a:off x="812121" y="300718"/>
            <a:ext cx="70134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ГЛАВНАЯ ЦЕЛЬ РОССИЙСКОГО ОБРАЗОВАНИЯ </a:t>
            </a:r>
          </a:p>
        </p:txBody>
      </p:sp>
    </p:spTree>
    <p:extLst>
      <p:ext uri="{BB962C8B-B14F-4D97-AF65-F5344CB8AC3E}">
        <p14:creationId xmlns:p14="http://schemas.microsoft.com/office/powerpoint/2010/main" val="28585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какие формы Ф.Г. подойдут в работе с детьми раннего возраста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sz="3200" dirty="0"/>
              <a:t>Социально-коммуникативную грамотность.</a:t>
            </a:r>
          </a:p>
          <a:p>
            <a:pPr fontAlgn="base"/>
            <a:r>
              <a:rPr lang="ru-RU" sz="3200" dirty="0"/>
              <a:t>Речевую грамотность.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740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Дошкольный возраст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 </a:t>
            </a:r>
            <a:r>
              <a:rPr lang="ru-RU" dirty="0"/>
              <a:t>период активного социального развития, становления личного опыта взаимодействия детей с миром, с окружающими. В этот период ребенок активно накапливает свой первый опыт самостоятельных, социально-ориентированных поступков, делает первые шаги в освоении принятых в обществе этических норм и правил.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774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331</TotalTime>
  <Words>388</Words>
  <Application>Microsoft Office PowerPoint</Application>
  <PresentationFormat>Экран (4:3)</PresentationFormat>
  <Paragraphs>73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Остин</vt:lpstr>
      <vt:lpstr>Формирование предпосылок функциональной грамотности у детей раннего возраста: социально- коммуникативная и речевая компетентности </vt:lpstr>
      <vt:lpstr>Требования функциональной грамотности</vt:lpstr>
      <vt:lpstr>Презентация PowerPoint</vt:lpstr>
      <vt:lpstr>Что такое «функциональная грамотность»?</vt:lpstr>
      <vt:lpstr>Признаки функционально грамотной личности</vt:lpstr>
      <vt:lpstr>Какие формы функциональной грамотности существуют?</vt:lpstr>
      <vt:lpstr>Новый взгляд на образование</vt:lpstr>
      <vt:lpstr>какие формы Ф.Г. подойдут в работе с детьми раннего возраста</vt:lpstr>
      <vt:lpstr>Дошкольный возраст </vt:lpstr>
      <vt:lpstr>вопрос</vt:lpstr>
      <vt:lpstr>Образовательные технологии</vt:lpstr>
      <vt:lpstr>Образовательные технологии</vt:lpstr>
      <vt:lpstr>возраст 1-3 лет</vt:lpstr>
      <vt:lpstr>виды деятельности сопровождаются речью</vt:lpstr>
      <vt:lpstr>два основных направления</vt:lpstr>
      <vt:lpstr>шар Су Джок. </vt:lpstr>
      <vt:lpstr>Приемы развития активной речь ребенка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предпосылок функциональной грамотности  у детей дошкольного возраста»</dc:title>
  <dc:creator>User</dc:creator>
  <cp:lastModifiedBy>Админ</cp:lastModifiedBy>
  <cp:revision>50</cp:revision>
  <dcterms:created xsi:type="dcterms:W3CDTF">2022-02-02T08:08:31Z</dcterms:created>
  <dcterms:modified xsi:type="dcterms:W3CDTF">2022-04-13T19:35:28Z</dcterms:modified>
</cp:coreProperties>
</file>