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945_%D0%B3%D0%BE%D0%B4" TargetMode="External"/><Relationship Id="rId2" Type="http://schemas.openxmlformats.org/officeDocument/2006/relationships/hyperlink" Target="https://ru.wikipedia.org/wiki/%D0%92%D1%8B%D0%B1%D1%83%D1%82%D1%8B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0%B5%D0%B2" TargetMode="External"/><Relationship Id="rId2" Type="http://schemas.openxmlformats.org/officeDocument/2006/relationships/hyperlink" Target="https://ru.wikipedia.org/wiki/%D0%92%D0%BE%D0%BB%D0%B6%D1%81%D0%BA%D0%B0%D1%8F_%D0%91%D1%83%D0%BB%D0%B3%D0%B0%D1%80%D0%B8%D1%8F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%D0%91%D0%B0%D0%BB%D1%82%D0%B8%D0%B9%D1%81%D0%BA%D0%BE%D0%B5_%D0%BC%D0%BE%D1%80%D0%B5" TargetMode="External"/><Relationship Id="rId4" Type="http://schemas.openxmlformats.org/officeDocument/2006/relationships/hyperlink" Target="https://ru.wikipedia.org/wiki/%D0%A3%D1%81%D1%82%D0%B8%D0%BB%D1%83%D0%B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D%D1%81%D1%82%D0%B0%D0%BD%D1%82%D0%B8%D0%BD%D0%BE%D0%BF%D0%BE%D0%BB%D1%8C" TargetMode="External"/><Relationship Id="rId2" Type="http://schemas.openxmlformats.org/officeDocument/2006/relationships/hyperlink" Target="https://ru.wikipedia.org/wiki/955_%D0%B3%D0%BE%D0%B4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%D0%9F%D0%BE%D0%BB%D0%B8%D0%B5%D0%B2%D0%BA%D1%82_(%D0%9F%D0%B0%D1%82%D1%80%D0%B8%D0%B0%D1%80%D1%85_%D0%9A%D0%BE%D0%BD%D1%81%D1%82%D0%B0%D0%BD%D1%82%D0%B8%D0%BD%D0%BE%D0%BF%D0%BE%D0%BB%D1%8C%D1%81%D0%BA%D0%B8%D0%B9)" TargetMode="External"/><Relationship Id="rId4" Type="http://schemas.openxmlformats.org/officeDocument/2006/relationships/hyperlink" Target="https://ru.wikipedia.org/wiki/%D0%A0%D0%BE%D0%BC%D0%B0%D0%BD_II_%D0%9C%D0%BB%D0%B0%D0%B4%D1%88%D0%B8%D0%B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11_%D0%B8%D1%8E%D0%BB%D1%8F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ints.ru/o/olga_knyaginya.html" TargetMode="External"/><Relationship Id="rId2" Type="http://schemas.openxmlformats.org/officeDocument/2006/relationships/hyperlink" Target="http://www.zdravrussia.ru/literature/ixxiiivek/?nnew=1763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ruistor.ru/olga_istorik_nmk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Тема исследования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b="1" dirty="0" smtClean="0"/>
              <a:t>Древнерусское государство период регентства Ольги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sz="2200" b="1" dirty="0" smtClean="0"/>
              <a:t>Методологическая база </a:t>
            </a:r>
            <a:r>
              <a:rPr lang="ru-RU" sz="2200" dirty="0" smtClean="0"/>
              <a:t>исследования - Лаврентьевский список Повести временных лет (ПВЛ). Рукопись хранится в  Российской национальной библиотеке в </a:t>
            </a:r>
            <a:r>
              <a:rPr lang="ru-RU" sz="2200" dirty="0" err="1" smtClean="0"/>
              <a:t>Санкт_Петербурге</a:t>
            </a:r>
            <a:endParaRPr lang="ru-RU" sz="2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OLGA\Desktop\1_3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312945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Цель исследования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-  охарактеризовать  основные направления внутренней политики княгини Ольги (945-957 гг.) до достижения Святославом совершеннолетия.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Методы исследования</a:t>
            </a:r>
            <a:r>
              <a:rPr lang="ru-RU" sz="2800" dirty="0" smtClean="0"/>
              <a:t>: анализ и систематизация исторического материала, историко-хронологический метод исследования источника.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Задачи исследования</a:t>
            </a:r>
            <a:r>
              <a:rPr lang="ru-RU" sz="2800" dirty="0" smtClean="0"/>
              <a:t>: </a:t>
            </a:r>
            <a:br>
              <a:rPr lang="ru-RU" sz="2800" dirty="0" smtClean="0"/>
            </a:br>
            <a:r>
              <a:rPr lang="ru-RU" sz="2800" dirty="0" smtClean="0"/>
              <a:t>1)  проанализировать биографию княгини Ольги по Повести временных лет (ПВЛ). </a:t>
            </a:r>
            <a:br>
              <a:rPr lang="ru-RU" sz="2800" dirty="0" smtClean="0"/>
            </a:br>
            <a:r>
              <a:rPr lang="ru-RU" sz="2800" dirty="0" smtClean="0"/>
              <a:t>2) выявить характер мероприятий, проводимых княгиней Ольгой на протяжении 945-957 гг.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Для решения первой задачи </a:t>
            </a:r>
            <a:r>
              <a:rPr lang="ru-RU" sz="3100" dirty="0" smtClean="0"/>
              <a:t>мы брали сведения из «Повести временных лет»,  сочинения императора Византии- Константина Багрянородного «О церемониях византийского двора»(Интернет источники). </a:t>
            </a:r>
            <a:br>
              <a:rPr lang="ru-RU" sz="3100" dirty="0" smtClean="0"/>
            </a:br>
            <a:r>
              <a:rPr lang="ru-RU" sz="3100" dirty="0" smtClean="0"/>
              <a:t>Согласно </a:t>
            </a:r>
            <a:r>
              <a:rPr lang="ru-RU" sz="3100" dirty="0" err="1" smtClean="0"/>
              <a:t>Иоакимовской</a:t>
            </a:r>
            <a:r>
              <a:rPr lang="ru-RU" sz="3100" dirty="0" smtClean="0"/>
              <a:t> летописи, первоначальное имя Ольги - </a:t>
            </a:r>
            <a:r>
              <a:rPr lang="ru-RU" sz="3100" b="1" dirty="0" err="1" smtClean="0">
                <a:solidFill>
                  <a:srgbClr val="FF0000"/>
                </a:solidFill>
              </a:rPr>
              <a:t>Прекраса</a:t>
            </a:r>
            <a:r>
              <a:rPr lang="ru-RU" sz="3100" dirty="0" smtClean="0">
                <a:solidFill>
                  <a:srgbClr val="FF0000"/>
                </a:solidFill>
              </a:rPr>
              <a:t>.</a:t>
            </a:r>
            <a:r>
              <a:rPr lang="ru-RU" sz="3100" dirty="0" smtClean="0"/>
              <a:t> </a:t>
            </a:r>
            <a:br>
              <a:rPr lang="ru-RU" sz="3100" dirty="0" smtClean="0"/>
            </a:br>
            <a:r>
              <a:rPr lang="ru-RU" sz="3100" dirty="0" smtClean="0"/>
              <a:t>Приблизительную дату её рождения сообщает «</a:t>
            </a:r>
            <a:r>
              <a:rPr lang="ru-RU" sz="3100" dirty="0" err="1" smtClean="0"/>
              <a:t>Архангело</a:t>
            </a:r>
            <a:r>
              <a:rPr lang="ru-RU" sz="3100" dirty="0" smtClean="0"/>
              <a:t> </a:t>
            </a:r>
            <a:r>
              <a:rPr lang="ru-RU" sz="3100" dirty="0" err="1" smtClean="0"/>
              <a:t>городский</a:t>
            </a:r>
            <a:r>
              <a:rPr lang="ru-RU" sz="3100" dirty="0" smtClean="0"/>
              <a:t> летописец»: Ольге на момент брака было 10 лет. На основании этого много учёных (М. Карамзин, Л. Морозова, Л. Войтович) высчитали дату её рождения  как 893 год. Но Алексей Карпов в своей монографии «Княгиня Ольга» делает Ольгу старше, утверждает, что княгиня родилась около 920 года.</a:t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Autofit/>
          </a:bodyPr>
          <a:lstStyle/>
          <a:p>
            <a:r>
              <a:rPr lang="ru-RU" sz="1800" dirty="0" smtClean="0"/>
              <a:t>Житие святой великой княгини Ольги уточняет, что родилась она в деревне </a:t>
            </a:r>
            <a:r>
              <a:rPr lang="ru-RU" sz="1800" dirty="0" err="1" smtClean="0">
                <a:hlinkClick r:id="rId2" tooltip="Выбуты"/>
              </a:rPr>
              <a:t>Выбуты</a:t>
            </a:r>
            <a:r>
              <a:rPr lang="ru-RU" sz="1800" dirty="0" smtClean="0"/>
              <a:t> Псковской (</a:t>
            </a:r>
            <a:r>
              <a:rPr lang="ru-RU" sz="1800" dirty="0" err="1" smtClean="0"/>
              <a:t>Плесковской</a:t>
            </a:r>
            <a:r>
              <a:rPr lang="ru-RU" sz="1800" dirty="0" smtClean="0"/>
              <a:t>) земли.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Но Болгарские историки  опираются на сообщение </a:t>
            </a:r>
            <a:r>
              <a:rPr lang="ru-RU" sz="2400" dirty="0" smtClean="0">
                <a:solidFill>
                  <a:srgbClr val="FF0000"/>
                </a:solidFill>
              </a:rPr>
              <a:t>«Нового Владимирского Летописца» </a:t>
            </a:r>
            <a:r>
              <a:rPr lang="ru-RU" sz="2400" dirty="0" smtClean="0"/>
              <a:t>переводя летописное название </a:t>
            </a:r>
            <a:r>
              <a:rPr lang="ru-RU" sz="2400" dirty="0" smtClean="0">
                <a:solidFill>
                  <a:srgbClr val="0070C0"/>
                </a:solidFill>
              </a:rPr>
              <a:t>Плесков не как Псков</a:t>
            </a:r>
            <a:r>
              <a:rPr lang="ru-RU" sz="2400" dirty="0" smtClean="0"/>
              <a:t>, а как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Плиска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 -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болгарская столица </a:t>
            </a:r>
            <a:r>
              <a:rPr lang="ru-RU" sz="2400" dirty="0" smtClean="0"/>
              <a:t>того времени - видят ее корни рождения в Византии.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Лаврентьевский список летописи  </a:t>
            </a:r>
            <a:r>
              <a:rPr lang="ru-RU" sz="2400" dirty="0" smtClean="0"/>
              <a:t>не дает сообщения о дате женитьбы Игоря на Ольге. В 945 году князь Игорь погибает от рук древлян после неоднократного взимания с них дани. </a:t>
            </a:r>
          </a:p>
          <a:p>
            <a:pPr marL="0" indent="0">
              <a:buNone/>
            </a:pPr>
            <a:r>
              <a:rPr lang="ru-RU" sz="2400" dirty="0" smtClean="0"/>
              <a:t>Наследнику престола Святославу тогда было 3 года, поэтому фактическим правителем </a:t>
            </a:r>
            <a:r>
              <a:rPr lang="ru-RU" sz="2400" dirty="0" err="1" smtClean="0"/>
              <a:t>КиевскойРуси</a:t>
            </a:r>
            <a:r>
              <a:rPr lang="ru-RU" sz="2400" dirty="0" smtClean="0"/>
              <a:t>   </a:t>
            </a:r>
            <a:r>
              <a:rPr lang="ru-RU" sz="2400" dirty="0" smtClean="0">
                <a:solidFill>
                  <a:srgbClr val="FF0000"/>
                </a:solidFill>
              </a:rPr>
              <a:t>(регентом) </a:t>
            </a:r>
            <a:r>
              <a:rPr lang="ru-RU" sz="2400" dirty="0" smtClean="0"/>
              <a:t>  в </a:t>
            </a:r>
            <a:r>
              <a:rPr lang="ru-RU" sz="2400" dirty="0" smtClean="0">
                <a:hlinkClick r:id="rId3" tooltip="945 год"/>
              </a:rPr>
              <a:t>945 году</a:t>
            </a:r>
            <a:r>
              <a:rPr lang="ru-RU" sz="2400" dirty="0" smtClean="0"/>
              <a:t> стала </a:t>
            </a:r>
            <a:r>
              <a:rPr lang="ru-RU" sz="2400" dirty="0" smtClean="0">
                <a:solidFill>
                  <a:srgbClr val="FF0000"/>
                </a:solidFill>
              </a:rPr>
              <a:t>Ольга на 12 лет </a:t>
            </a:r>
            <a:r>
              <a:rPr lang="ru-RU" sz="2400" dirty="0" smtClean="0"/>
              <a:t>до совершеннолетия Святослава, но и после этого она оставалась фактическим правителем, так как её сын большую часть времени проводил в военных походах и не уделял внимания управлению государством.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3" cy="42093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OLGA\Desktop\1_3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16832"/>
            <a:ext cx="312945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В ходе решения второй задачи исследования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выявлены направления </a:t>
            </a:r>
            <a:r>
              <a:rPr lang="ru-RU" sz="2700" b="1" dirty="0" smtClean="0">
                <a:solidFill>
                  <a:srgbClr val="00B050"/>
                </a:solidFill>
              </a:rPr>
              <a:t>внутренней политики княгини Ольги: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1. </a:t>
            </a:r>
            <a:r>
              <a:rPr lang="ru-RU" sz="2700" b="1" dirty="0" smtClean="0">
                <a:solidFill>
                  <a:srgbClr val="FF0000"/>
                </a:solidFill>
              </a:rPr>
              <a:t>Месть древлянам – необходимое условие  установления порядка  на Руси, подчинение земель Киеву.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Опоив во время тризны древлян, Ольга велела рубить их. </a:t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>2. Установление «уроков» и «погостов» - системы налогообложения на Руси. Введена должность </a:t>
            </a:r>
            <a:r>
              <a:rPr lang="ru-RU" sz="2700" dirty="0" smtClean="0"/>
              <a:t>княжеский администратор - тиун.</a:t>
            </a:r>
            <a:br>
              <a:rPr lang="ru-RU" sz="2700" dirty="0" smtClean="0"/>
            </a:br>
            <a:r>
              <a:rPr lang="ru-RU" sz="3200" b="1" dirty="0" smtClean="0"/>
              <a:t> </a:t>
            </a:r>
            <a:r>
              <a:rPr lang="ru-RU" sz="2800" b="1" dirty="0" smtClean="0">
                <a:solidFill>
                  <a:srgbClr val="FF0000"/>
                </a:solidFill>
              </a:rPr>
              <a:t>3. Расширение торговых путей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Покорение </a:t>
            </a:r>
            <a:r>
              <a:rPr lang="ru-RU" sz="2800" dirty="0" err="1" smtClean="0"/>
              <a:t>Древлянской</a:t>
            </a:r>
            <a:r>
              <a:rPr lang="ru-RU" sz="2800" dirty="0" smtClean="0"/>
              <a:t> земли открыло перед Киевом два важных международных торговых пути: 1) </a:t>
            </a:r>
            <a:r>
              <a:rPr lang="ru-RU" sz="2800" dirty="0" err="1" smtClean="0"/>
              <a:t>сухоопутный</a:t>
            </a:r>
            <a:r>
              <a:rPr lang="ru-RU" sz="2800" dirty="0" smtClean="0"/>
              <a:t>, названный «из немец в хазары», связывал </a:t>
            </a:r>
            <a:r>
              <a:rPr lang="ru-RU" sz="2800" dirty="0" smtClean="0">
                <a:hlinkClick r:id="rId2" tooltip="Волжская Булгария"/>
              </a:rPr>
              <a:t>Волжскую </a:t>
            </a:r>
            <a:r>
              <a:rPr lang="ru-RU" sz="2800" dirty="0" err="1" smtClean="0">
                <a:hlinkClick r:id="rId2" tooltip="Волжская Булгария"/>
              </a:rPr>
              <a:t>Булгарию</a:t>
            </a:r>
            <a:r>
              <a:rPr lang="ru-RU" sz="2800" dirty="0" smtClean="0"/>
              <a:t> через </a:t>
            </a:r>
            <a:r>
              <a:rPr lang="ru-RU" sz="2800" dirty="0" smtClean="0">
                <a:hlinkClick r:id="rId3" tooltip="Киев"/>
              </a:rPr>
              <a:t>Киев</a:t>
            </a:r>
            <a:r>
              <a:rPr lang="ru-RU" sz="2800" dirty="0" smtClean="0"/>
              <a:t> с Баварией на реке Дунай. </a:t>
            </a:r>
            <a:br>
              <a:rPr lang="ru-RU" sz="2800" dirty="0" smtClean="0"/>
            </a:br>
            <a:r>
              <a:rPr lang="ru-RU" sz="2800" dirty="0" smtClean="0"/>
              <a:t>2) путь через </a:t>
            </a:r>
            <a:r>
              <a:rPr lang="ru-RU" sz="2800" dirty="0" err="1" smtClean="0">
                <a:hlinkClick r:id="rId4" tooltip="Устилуг"/>
              </a:rPr>
              <a:t>Устилуг</a:t>
            </a:r>
            <a:r>
              <a:rPr lang="ru-RU" sz="2800" dirty="0" smtClean="0"/>
              <a:t>, расположенный при впадении Луги в Западный Буг  -  путь торговли с </a:t>
            </a:r>
            <a:r>
              <a:rPr lang="ru-RU" sz="2800" dirty="0" smtClean="0">
                <a:hlinkClick r:id="rId5" tooltip="Балтийское море"/>
              </a:rPr>
              <a:t>Балтикой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4. </a:t>
            </a:r>
            <a:r>
              <a:rPr lang="ru-RU" sz="2800" b="1" dirty="0" smtClean="0"/>
              <a:t>Княгиня Ольга положила начало каменному градостроительству</a:t>
            </a:r>
            <a:r>
              <a:rPr lang="ru-RU" sz="2800" dirty="0" smtClean="0"/>
              <a:t> на Руси с целью увековечить искусство на Руси,  </a:t>
            </a:r>
            <a:r>
              <a:rPr lang="ru-RU" sz="2800" b="1" dirty="0" smtClean="0"/>
              <a:t>поднять престиж городов </a:t>
            </a:r>
            <a:r>
              <a:rPr lang="ru-RU" sz="2800" dirty="0" smtClean="0"/>
              <a:t>(Киев, Псков)</a:t>
            </a:r>
            <a:r>
              <a:rPr lang="ru-RU" sz="2800" b="1" dirty="0" smtClean="0"/>
              <a:t> как центров культуры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5. </a:t>
            </a:r>
            <a:r>
              <a:rPr lang="ru-RU" sz="2800" b="1" dirty="0" smtClean="0"/>
              <a:t>Крещение Ольги в </a:t>
            </a:r>
            <a:r>
              <a:rPr lang="ru-RU" sz="2800" b="1" dirty="0" smtClean="0">
                <a:hlinkClick r:id="rId2" tooltip="955 год"/>
              </a:rPr>
              <a:t>955 году</a:t>
            </a:r>
            <a:r>
              <a:rPr lang="ru-RU" sz="2800" b="1" dirty="0" smtClean="0"/>
              <a:t> в </a:t>
            </a:r>
            <a:r>
              <a:rPr lang="ru-RU" sz="2800" b="1" dirty="0" smtClean="0">
                <a:hlinkClick r:id="rId3" tooltip="Константинополь"/>
              </a:rPr>
              <a:t>Константинополе</a:t>
            </a:r>
            <a:r>
              <a:rPr lang="ru-RU" sz="2800" b="1" dirty="0" smtClean="0"/>
              <a:t> подняло престиж княгини как правительницы культурной, соблюдающей законы «не убей», «не укради». </a:t>
            </a:r>
            <a:r>
              <a:rPr lang="ru-RU" sz="2800" dirty="0" smtClean="0"/>
              <a:t>Крестили её, вероятно, </a:t>
            </a:r>
            <a:r>
              <a:rPr lang="ru-RU" sz="2800" dirty="0" smtClean="0">
                <a:hlinkClick r:id="rId4" tooltip="Роман II Младший"/>
              </a:rPr>
              <a:t>Роман II</a:t>
            </a:r>
            <a:r>
              <a:rPr lang="ru-RU" sz="2800" dirty="0" smtClean="0"/>
              <a:t>, сын и соправитель императора Византии Константина VII, и патриарх </a:t>
            </a:r>
            <a:r>
              <a:rPr lang="ru-RU" sz="2800" dirty="0" err="1" smtClean="0">
                <a:hlinkClick r:id="rId5" tooltip="Полиевкт (Патриарх Константинопольский)"/>
              </a:rPr>
              <a:t>Полиевкт</a:t>
            </a:r>
            <a:r>
              <a:rPr lang="ru-RU" sz="2800" dirty="0" smtClean="0"/>
              <a:t>. По возвращении в Киев Ольга, принявшая в крещении имя Елена, пробовала приобщить Святослава к христианству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Ольга была похоронена в земле (969 г.) по христианскому обряду. Её внук князь </a:t>
            </a:r>
            <a:r>
              <a:rPr lang="ru-RU" sz="2400" dirty="0" err="1" smtClean="0"/>
              <a:t>Влпдимир</a:t>
            </a:r>
            <a:r>
              <a:rPr lang="ru-RU" sz="2400" dirty="0" smtClean="0"/>
              <a:t> </a:t>
            </a:r>
            <a:r>
              <a:rPr lang="en-US" sz="2400" dirty="0" smtClean="0"/>
              <a:t>I</a:t>
            </a:r>
            <a:r>
              <a:rPr lang="ru-RU" sz="2400" dirty="0" smtClean="0"/>
              <a:t> перенёс (1007) мощи святых, включая Ольгу, в основанную им церковь Святой Богородицы в Киеве.</a:t>
            </a:r>
          </a:p>
          <a:p>
            <a:pPr indent="0">
              <a:buNone/>
            </a:pPr>
            <a:r>
              <a:rPr lang="ru-RU" sz="2400" dirty="0" smtClean="0"/>
              <a:t>Скорее всего, в княжение Ярополка (970-978) княгиня Ольга начала почитаться как святая. День памяти святой Ольги (Елены) стал отмечаться </a:t>
            </a:r>
            <a:r>
              <a:rPr lang="ru-RU" sz="2400" dirty="0" smtClean="0">
                <a:hlinkClick r:id="rId2" tooltip="11 июля"/>
              </a:rPr>
              <a:t>11 июля</a:t>
            </a:r>
            <a:r>
              <a:rPr lang="ru-RU" sz="2400" dirty="0" smtClean="0"/>
              <a:t>, Почитается как покровительница вдов и новообращённых христиан.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3" cy="42093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OLGA\Desktop\1_3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3129455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Выводы исследования: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1. Ольга впервые в истории Киевского государства в 946 г. прибегла </a:t>
            </a:r>
            <a:r>
              <a:rPr lang="ru-RU" sz="2700" b="1" dirty="0" smtClean="0">
                <a:solidFill>
                  <a:srgbClr val="FF0000"/>
                </a:solidFill>
              </a:rPr>
              <a:t>к ликвидации местного княжения </a:t>
            </a:r>
            <a:r>
              <a:rPr lang="ru-RU" sz="2700" dirty="0" smtClean="0"/>
              <a:t>- было упразднено правление династии Мала, а </a:t>
            </a:r>
            <a:r>
              <a:rPr lang="ru-RU" sz="2700" dirty="0" err="1" smtClean="0"/>
              <a:t>Древлянскую</a:t>
            </a:r>
            <a:r>
              <a:rPr lang="ru-RU" sz="2700" dirty="0" smtClean="0"/>
              <a:t> землю подчинили непосредственно власти княгини. Это усмирило знать других княжеств.</a:t>
            </a:r>
            <a:br>
              <a:rPr lang="ru-RU" sz="2700" dirty="0" smtClean="0"/>
            </a:br>
            <a:r>
              <a:rPr lang="ru-RU" sz="2700" dirty="0" smtClean="0"/>
              <a:t>2. Княгиня реформировала систему сбора дани, положила </a:t>
            </a:r>
            <a:r>
              <a:rPr lang="ru-RU" sz="2700" b="1" dirty="0" smtClean="0">
                <a:solidFill>
                  <a:srgbClr val="FF0000"/>
                </a:solidFill>
              </a:rPr>
              <a:t>начало налоговой системы на Руси</a:t>
            </a:r>
            <a:r>
              <a:rPr lang="ru-RU" sz="2700" dirty="0" smtClean="0">
                <a:solidFill>
                  <a:srgbClr val="FF0000"/>
                </a:solidFill>
              </a:rPr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3. Княжение Ольги заметно повлияло и на характер отношений Руси с другими странами, прежде всего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с</a:t>
            </a:r>
            <a:r>
              <a:rPr lang="ru-RU" sz="2700" dirty="0" smtClean="0"/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Византией</a:t>
            </a:r>
            <a:r>
              <a:rPr lang="ru-RU" sz="2700" dirty="0" smtClean="0">
                <a:solidFill>
                  <a:srgbClr val="FF0000"/>
                </a:solidFill>
              </a:rPr>
              <a:t>.</a:t>
            </a:r>
            <a:r>
              <a:rPr lang="ru-RU" sz="2700" dirty="0" smtClean="0"/>
              <a:t> Она лично возглавила посольство в Константинополе, пыталась установить </a:t>
            </a:r>
            <a:r>
              <a:rPr lang="ru-RU" sz="2700" b="1" dirty="0" smtClean="0">
                <a:solidFill>
                  <a:srgbClr val="FF0000"/>
                </a:solidFill>
              </a:rPr>
              <a:t>династические связи</a:t>
            </a:r>
            <a:r>
              <a:rPr lang="ru-RU" sz="2700" dirty="0" smtClean="0"/>
              <a:t>. </a:t>
            </a:r>
            <a:br>
              <a:rPr lang="ru-RU" sz="2700" dirty="0" smtClean="0"/>
            </a:br>
            <a:r>
              <a:rPr lang="ru-RU" sz="2700" dirty="0" smtClean="0"/>
              <a:t>4. Княгиня Ольга  приняла  </a:t>
            </a:r>
            <a:r>
              <a:rPr lang="ru-RU" sz="2700" b="1" dirty="0" smtClean="0">
                <a:solidFill>
                  <a:srgbClr val="FF0000"/>
                </a:solidFill>
              </a:rPr>
              <a:t>христианство</a:t>
            </a:r>
            <a:r>
              <a:rPr lang="ru-RU" sz="2700" dirty="0" smtClean="0"/>
              <a:t>, тем самым подняв </a:t>
            </a:r>
            <a:r>
              <a:rPr lang="ru-RU" sz="2700" b="1" dirty="0" smtClean="0">
                <a:solidFill>
                  <a:srgbClr val="FF0000"/>
                </a:solidFill>
              </a:rPr>
              <a:t>культуру, укрепив международное положение главы государства.  </a:t>
            </a:r>
            <a:r>
              <a:rPr lang="ru-RU" sz="2700" dirty="0" smtClean="0"/>
              <a:t>Она видела в церкви - помощницу князя в проведении единой политики в государстве.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Источники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Повесть временных лет (по Лаврентьевскому списку 1377 года). Часть II (853-912) // Здравствуй Россия. Энциклопедия // </a:t>
            </a:r>
            <a:r>
              <a:rPr lang="ru-RU" sz="2700" dirty="0" smtClean="0">
                <a:hlinkClick r:id="rId2"/>
              </a:rPr>
              <a:t>http://www.zdravrussia.ru/literature/ixxiiivek/?nnew=1763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smtClean="0">
                <a:solidFill>
                  <a:srgbClr val="FF0000"/>
                </a:solidFill>
              </a:rPr>
              <a:t> </a:t>
            </a:r>
            <a:br>
              <a:rPr lang="ru-RU" sz="2700" b="1" smtClean="0">
                <a:solidFill>
                  <a:srgbClr val="FF0000"/>
                </a:solidFill>
              </a:rPr>
            </a:br>
            <a:r>
              <a:rPr lang="ru-RU" sz="2700" b="1" smtClean="0">
                <a:solidFill>
                  <a:srgbClr val="FF0000"/>
                </a:solidFill>
              </a:rPr>
              <a:t>Литература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smtClean="0"/>
              <a:t> Житие </a:t>
            </a:r>
            <a:r>
              <a:rPr lang="ru-RU" sz="2700" dirty="0" smtClean="0"/>
              <a:t>святой равноапостольной княгини российской Ольги, во святом крещении Елены // </a:t>
            </a:r>
            <a:r>
              <a:rPr lang="ru-RU" sz="2700" dirty="0" smtClean="0">
                <a:hlinkClick r:id="rId3"/>
              </a:rPr>
              <a:t>http://www.saints.ru/o/olga_knyaginya.html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>Карамзин Н.М. История государства Российского. - Т. 1. - Гл. </a:t>
            </a:r>
            <a:r>
              <a:rPr lang="en-US" sz="2700" dirty="0" smtClean="0"/>
              <a:t>VII</a:t>
            </a:r>
            <a:r>
              <a:rPr lang="ru-RU" sz="2700" dirty="0" smtClean="0"/>
              <a:t>. Святослав 945-972 // </a:t>
            </a:r>
            <a:r>
              <a:rPr lang="ru-RU" sz="2700" dirty="0" smtClean="0">
                <a:hlinkClick r:id="rId4"/>
              </a:rPr>
              <a:t>http://www.ruistor.ru/olga_istorik_nmk.html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err="1" smtClean="0"/>
              <a:t>Кулюгин</a:t>
            </a:r>
            <a:r>
              <a:rPr lang="ru-RU" sz="2700" dirty="0" smtClean="0"/>
              <a:t> А.И. Правители России. - Чебоксары: «Чувашия», 1994. - 332 с.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Цель исследования -  охарактеризовать  основные направления внутренней политики княгини Ольги (945-957 гг.) до достижения Святославом совершеннолетия. Методы исследования: анализ и систематизация исторического материала, историко-хронологический метод исследования источника. Задачи исследования:  1)  проанализировать биографию княгини Ольги по Повести временных лет (ПВЛ).  2) выявить характер мероприятий, проводимых княгиней Ольгой на протяжении 945-957 гг. </vt:lpstr>
      <vt:lpstr> Для решения первой задачи мы брали сведения из «Повести временных лет»,  сочинения императора Византии- Константина Багрянородного «О церемониях византийского двора»(Интернет источники).  Согласно Иоакимовской летописи, первоначальное имя Ольги - Прекраса.  Приблизительную дату её рождения сообщает «Архангело городский летописец»: Ольге на момент брака было 10 лет. На основании этого много учёных (М. Карамзин, Л. Морозова, Л. Войтович) высчитали дату её рождения  как 893 год. Но Алексей Карпов в своей монографии «Княгиня Ольга» делает Ольгу старше, утверждает, что княгиня родилась около 920 года.  </vt:lpstr>
      <vt:lpstr>Житие святой великой княгини Ольги уточняет, что родилась она в деревне Выбуты Псковской (Плесковской) земли. </vt:lpstr>
      <vt:lpstr>   В ходе решения второй задачи исследования выявлены направления внутренней политики княгини Ольги: 1. Месть древлянам – необходимое условие  установления порядка  на Руси, подчинение земель Киеву. Опоив во время тризны древлян, Ольга велела рубить их.  2. Установление «уроков» и «погостов» - системы налогообложения на Руси. Введена должность княжеский администратор - тиун.  3. Расширение торговых путей. Покорение Древлянской земли открыло перед Киевом два важных международных торговых пути: 1) сухоопутный, названный «из немец в хазары», связывал Волжскую Булгарию через Киев с Баварией на реке Дунай.  2) путь через Устилуг, расположенный при впадении Луги в Западный Буг  -  путь торговли с Балтикой.    </vt:lpstr>
      <vt:lpstr>   4. Княгиня Ольга положила начало каменному градостроительству на Руси с целью увековечить искусство на Руси,  поднять престиж городов (Киев, Псков) как центров культуры. 5. Крещение Ольги в 955 году в Константинополе подняло престиж княгини как правительницы культурной, соблюдающей законы «не убей», «не укради». Крестили её, вероятно, Роман II, сын и соправитель императора Византии Константина VII, и патриарх Полиевкт. По возвращении в Киев Ольга, принявшая в крещении имя Елена, пробовала приобщить Святослава к христианству     </vt:lpstr>
      <vt:lpstr>Презентация PowerPoint</vt:lpstr>
      <vt:lpstr>     Выводы исследования: 1. Ольга впервые в истории Киевского государства в 946 г. прибегла к ликвидации местного княжения - было упразднено правление династии Мала, а Древлянскую землю подчинили непосредственно власти княгини. Это усмирило знать других княжеств. 2. Княгиня реформировала систему сбора дани, положила начало налоговой системы на Руси. 3. Княжение Ольги заметно повлияло и на характер отношений Руси с другими странами, прежде всего с Византией. Она лично возглавила посольство в Константинополе, пыталась установить династические связи.  4. Княгиня Ольга  приняла  христианство, тем самым подняв культуру, укрепив международное положение главы государства.  Она видела в церкви - помощницу князя в проведении единой политики в государстве.     </vt:lpstr>
      <vt:lpstr>      Источники Повесть временных лет (по Лаврентьевскому списку 1377 года). Часть II (853-912) // Здравствуй Россия. Энциклопедия // http://www.zdravrussia.ru/literature/ixxiiivek/?nnew=1763   Литература  Житие святой равноапостольной княгини российской Ольги, во святом крещении Елены // http://www.saints.ru/o/olga_knyaginya.html. Карамзин Н.М. История государства Российского. - Т. 1. - Гл. VII. Святослав 945-972 // http://www.ruistor.ru/olga_istorik_nmk.html Кулюгин А.И. Правители России. - Чебоксары: «Чувашия», 1994. - 332 с.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Набережночелнин ская школа № 87 для детей с ОВЗ</dc:title>
  <dc:creator>OLGA</dc:creator>
  <cp:lastModifiedBy>Учитель</cp:lastModifiedBy>
  <cp:revision>20</cp:revision>
  <dcterms:created xsi:type="dcterms:W3CDTF">2018-12-13T17:00:57Z</dcterms:created>
  <dcterms:modified xsi:type="dcterms:W3CDTF">2022-12-11T12:35:08Z</dcterms:modified>
</cp:coreProperties>
</file>