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16.jpg" ContentType="image/gif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6" r:id="rId2"/>
    <p:sldId id="278" r:id="rId3"/>
    <p:sldId id="287" r:id="rId4"/>
    <p:sldId id="288" r:id="rId5"/>
    <p:sldId id="281" r:id="rId6"/>
    <p:sldId id="279" r:id="rId7"/>
    <p:sldId id="294" r:id="rId8"/>
    <p:sldId id="280" r:id="rId9"/>
    <p:sldId id="307" r:id="rId10"/>
    <p:sldId id="308" r:id="rId11"/>
    <p:sldId id="309" r:id="rId12"/>
    <p:sldId id="292" r:id="rId13"/>
    <p:sldId id="293" r:id="rId14"/>
    <p:sldId id="290" r:id="rId15"/>
    <p:sldId id="295" r:id="rId16"/>
    <p:sldId id="277" r:id="rId17"/>
    <p:sldId id="300" r:id="rId18"/>
    <p:sldId id="302" r:id="rId19"/>
    <p:sldId id="303" r:id="rId20"/>
    <p:sldId id="312" r:id="rId21"/>
    <p:sldId id="310" r:id="rId22"/>
    <p:sldId id="296" r:id="rId23"/>
    <p:sldId id="304" r:id="rId24"/>
    <p:sldId id="297" r:id="rId25"/>
    <p:sldId id="301" r:id="rId26"/>
    <p:sldId id="305" r:id="rId27"/>
    <p:sldId id="298" r:id="rId28"/>
    <p:sldId id="299" r:id="rId29"/>
    <p:sldId id="306" r:id="rId30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50021"/>
    <a:srgbClr val="FF99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33" autoAdjust="0"/>
  </p:normalViewPr>
  <p:slideViewPr>
    <p:cSldViewPr>
      <p:cViewPr varScale="1">
        <p:scale>
          <a:sx n="84" d="100"/>
          <a:sy n="84" d="100"/>
        </p:scale>
        <p:origin x="86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B6E3D75-9859-49F0-877E-BFE624B61986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B552027-7A53-4527-BCB8-AF1E1BDF49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E75DD6-B55F-483E-817E-FECFE5F28324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094222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16483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83819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88700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04795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32144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5106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026139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0230341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30295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121734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069258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446586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82262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056046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196517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508541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6121510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0622433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6868093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29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23939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582038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094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59393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79841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64273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2512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5E29C1-91D2-443E-A54C-AEE37BAA1702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455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9D25C-0D11-4102-9DA3-D8FC8C0FD385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2B663-EB49-486C-8449-43616AFF44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9169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62E41-A485-4FD6-8D8D-865A49A753EF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25DA-3474-459F-8589-54ABE75222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081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BCC4-3D7D-429D-A621-0F4656ECAF63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4323-6EC9-4AFB-A715-A997C85847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4670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2299D-7804-4BF8-A3D1-A8ACAB1165E7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BBCF-1251-4C8B-8504-0AA15F11DE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4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D7A1E-6191-4408-8C11-3D1BC43B8F0F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26FA-250E-4E26-9002-F2E81F83BF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5885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4B90-5AF5-4259-BE3F-233676C0E288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7468E-AF76-46D7-B9AE-0401B8DD92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367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E168-E2EE-4D1F-928F-BAFBF3FA2052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CE8E4-7FF2-4828-AC24-0B941367B2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784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527FB-7DDA-4940-A129-0263AF156568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FC9D6-4790-45C9-9E6B-3DF5D08BEE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570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5757B-AFA3-462A-AC92-EF15AA432357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6A01-6183-4700-B57B-EC79717C72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942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ECA73-D4EC-453F-A229-A3F4BD440A65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0224F-7EC6-477F-B3D5-EC1D773111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754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B6CC-CCDD-4090-AF71-41E7BC2AFC67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563-E939-4524-B50D-A3BB03951C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061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7D5686-60D9-4CAD-9207-5BCFD13B1576}" type="datetimeFigureOut">
              <a:rPr lang="ru-RU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1DC4EAC-EBF0-4500-B113-A9CB1B7871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jp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jpg"/><Relationship Id="rId5" Type="http://schemas.openxmlformats.org/officeDocument/2006/relationships/image" Target="../media/image25.wmf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11" Type="http://schemas.openxmlformats.org/officeDocument/2006/relationships/image" Target="../media/image34.jp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9.wmf"/><Relationship Id="rId4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Блок-схема: процесс 47"/>
          <p:cNvSpPr/>
          <p:nvPr/>
        </p:nvSpPr>
        <p:spPr>
          <a:xfrm>
            <a:off x="1187624" y="1484784"/>
            <a:ext cx="7200800" cy="3240360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Призма.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9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Развертка призмы.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5255323"/>
            <a:ext cx="4608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Развертка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правильной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треугольной призмы.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91702"/>
            <a:ext cx="2381250" cy="2381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r="61812" b="42650"/>
          <a:stretch/>
        </p:blipFill>
        <p:spPr>
          <a:xfrm>
            <a:off x="4067944" y="1377264"/>
            <a:ext cx="349188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7130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Развертка призмы.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5255323"/>
            <a:ext cx="5256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Развертка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правильной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шестиугольной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призмы.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2381250" cy="2381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8" t="9051" b="23750"/>
          <a:stretch/>
        </p:blipFill>
        <p:spPr>
          <a:xfrm>
            <a:off x="3779912" y="1215363"/>
            <a:ext cx="4464496" cy="364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17511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2962669" y="2204864"/>
            <a:ext cx="2916931" cy="4652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5516" y="1772816"/>
            <a:ext cx="87129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2)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Полная поверхность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призмы </a:t>
            </a:r>
            <a:r>
              <a:rPr lang="ru-RU" sz="1600" dirty="0" smtClean="0"/>
              <a:t>– это сумма площадей </a:t>
            </a:r>
            <a:r>
              <a:rPr lang="ru-RU" sz="1600" u="sng" dirty="0" smtClean="0"/>
              <a:t>всех</a:t>
            </a:r>
            <a:r>
              <a:rPr lang="ru-RU" sz="1600" dirty="0" smtClean="0"/>
              <a:t> ее граней.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S</a:t>
            </a:r>
            <a:r>
              <a:rPr lang="ru-RU" sz="1200" dirty="0" err="1" smtClean="0">
                <a:solidFill>
                  <a:srgbClr val="FF0000"/>
                </a:solidFill>
              </a:rPr>
              <a:t>п.п</a:t>
            </a:r>
            <a:r>
              <a:rPr lang="ru-RU" sz="1200" dirty="0" smtClean="0">
                <a:solidFill>
                  <a:srgbClr val="FF0000"/>
                </a:solidFill>
              </a:rPr>
              <a:t>.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/>
              <a:t>= </a:t>
            </a:r>
            <a:r>
              <a:rPr lang="en-US" sz="2000" dirty="0" smtClean="0"/>
              <a:t>S</a:t>
            </a:r>
            <a:r>
              <a:rPr lang="ru-RU" sz="1200" dirty="0" err="1" smtClean="0"/>
              <a:t>б.п</a:t>
            </a:r>
            <a:r>
              <a:rPr lang="ru-RU" sz="1200" dirty="0" smtClean="0"/>
              <a:t>.</a:t>
            </a:r>
            <a:r>
              <a:rPr lang="ru-RU" sz="1600" dirty="0" smtClean="0"/>
              <a:t> </a:t>
            </a:r>
            <a:r>
              <a:rPr lang="ru-RU" sz="1600" dirty="0"/>
              <a:t>+ </a:t>
            </a:r>
            <a:r>
              <a:rPr lang="ru-RU" sz="1600" dirty="0" smtClean="0"/>
              <a:t>2∙</a:t>
            </a:r>
            <a:r>
              <a:rPr lang="en-US" sz="2000" dirty="0" smtClean="0"/>
              <a:t>S</a:t>
            </a:r>
            <a:r>
              <a:rPr lang="ru-RU" sz="1200" dirty="0" err="1" smtClean="0"/>
              <a:t>осн</a:t>
            </a:r>
            <a:r>
              <a:rPr lang="ru-RU" sz="1600" dirty="0" smtClean="0"/>
              <a:t> </a:t>
            </a:r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5816" y="1296143"/>
            <a:ext cx="2916931" cy="4652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97024"/>
            <a:ext cx="5416908" cy="382832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Поверхность призмы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7826" y="4160533"/>
            <a:ext cx="432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3953" y="4141423"/>
            <a:ext cx="432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9162" y="4374837"/>
            <a:ext cx="432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52" y="980728"/>
            <a:ext cx="871296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dirty="0" smtClean="0"/>
              <a:t>1)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Боковая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поверхность призмы </a:t>
            </a:r>
            <a:r>
              <a:rPr lang="ru-RU" sz="1600" dirty="0" smtClean="0"/>
              <a:t>– это сумма площадей </a:t>
            </a:r>
            <a:r>
              <a:rPr lang="ru-RU" sz="1600" u="sng" dirty="0" smtClean="0"/>
              <a:t>боковых</a:t>
            </a:r>
            <a:r>
              <a:rPr lang="ru-RU" sz="1600" dirty="0" smtClean="0"/>
              <a:t> граней призмы</a:t>
            </a:r>
            <a:r>
              <a:rPr lang="ru-RU" sz="1600" dirty="0" smtClean="0"/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S</a:t>
            </a:r>
            <a:r>
              <a:rPr lang="ru-RU" sz="1200" dirty="0" err="1" smtClean="0">
                <a:solidFill>
                  <a:srgbClr val="FF0000"/>
                </a:solidFill>
              </a:rPr>
              <a:t>б.п</a:t>
            </a:r>
            <a:r>
              <a:rPr lang="ru-RU" sz="1200" dirty="0" smtClean="0">
                <a:solidFill>
                  <a:srgbClr val="FF0000"/>
                </a:solidFill>
              </a:rPr>
              <a:t>. </a:t>
            </a:r>
            <a:r>
              <a:rPr lang="ru-RU" sz="1200" dirty="0" smtClean="0"/>
              <a:t>= </a:t>
            </a:r>
            <a:r>
              <a:rPr lang="en-US" sz="2000" dirty="0" smtClean="0"/>
              <a:t>S</a:t>
            </a:r>
            <a:r>
              <a:rPr lang="en-US" sz="1600" dirty="0" smtClean="0"/>
              <a:t>1</a:t>
            </a:r>
            <a:r>
              <a:rPr lang="ru-RU" sz="1600" dirty="0" smtClean="0"/>
              <a:t> + </a:t>
            </a:r>
            <a:r>
              <a:rPr lang="en-US" sz="2000" dirty="0" smtClean="0"/>
              <a:t>S</a:t>
            </a:r>
            <a:r>
              <a:rPr lang="ru-RU" sz="1600" dirty="0" smtClean="0"/>
              <a:t>2 + </a:t>
            </a:r>
            <a:r>
              <a:rPr lang="en-US" sz="2000" dirty="0" smtClean="0"/>
              <a:t>S</a:t>
            </a:r>
            <a:r>
              <a:rPr lang="ru-RU" sz="1600" dirty="0" smtClean="0"/>
              <a:t>3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033245" y="3533652"/>
            <a:ext cx="6480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ru-RU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3245" y="5311839"/>
            <a:ext cx="6480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ru-RU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0" t="3662" r="49171" b="25611"/>
          <a:stretch/>
        </p:blipFill>
        <p:spPr>
          <a:xfrm>
            <a:off x="6252216" y="3045997"/>
            <a:ext cx="259228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2657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464723" y="1426296"/>
            <a:ext cx="2214550" cy="4805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87" b="10531"/>
          <a:stretch/>
        </p:blipFill>
        <p:spPr>
          <a:xfrm>
            <a:off x="566145" y="2313678"/>
            <a:ext cx="5662039" cy="3203554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Боковая поверхность прямой призмы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0" y="5038835"/>
            <a:ext cx="5760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/>
              <a:t>P</a:t>
            </a:r>
            <a:r>
              <a:rPr lang="ru-RU" sz="1200" dirty="0" err="1" smtClean="0"/>
              <a:t>осн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66507" y="3709009"/>
            <a:ext cx="432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6952" y="980728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dirty="0" smtClean="0">
                <a:solidFill>
                  <a:srgbClr val="FF0000"/>
                </a:solidFill>
              </a:rPr>
              <a:t>Боковая поверхность прямой призмы </a:t>
            </a:r>
            <a:r>
              <a:rPr lang="ru-RU" sz="1600" dirty="0" smtClean="0"/>
              <a:t>равна произведению высоты призмы на периметр ее основания.</a:t>
            </a: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843233"/>
              </p:ext>
            </p:extLst>
          </p:nvPr>
        </p:nvGraphicFramePr>
        <p:xfrm>
          <a:off x="3844999" y="1480379"/>
          <a:ext cx="1453999" cy="426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" name="Формула" r:id="rId5" imgW="736280" imgH="215806" progId="Equation.3">
                  <p:embed/>
                </p:oleObj>
              </mc:Choice>
              <mc:Fallback>
                <p:oleObj name="Формула" r:id="rId5" imgW="736280" imgH="215806" progId="Equation.3">
                  <p:embed/>
                  <p:pic>
                    <p:nvPicPr>
                      <p:cNvPr id="338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999" y="1480379"/>
                        <a:ext cx="1453999" cy="426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26"/>
          <p:cNvSpPr>
            <a:spLocks/>
          </p:cNvSpPr>
          <p:nvPr/>
        </p:nvSpPr>
        <p:spPr bwMode="auto">
          <a:xfrm rot="16200000">
            <a:off x="4115777" y="3006763"/>
            <a:ext cx="336381" cy="3600400"/>
          </a:xfrm>
          <a:prstGeom prst="leftBrace">
            <a:avLst>
              <a:gd name="adj1" fmla="val 86419"/>
              <a:gd name="adj2" fmla="val 49673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20" name="AutoShape 26"/>
          <p:cNvSpPr>
            <a:spLocks/>
          </p:cNvSpPr>
          <p:nvPr/>
        </p:nvSpPr>
        <p:spPr bwMode="auto">
          <a:xfrm flipH="1">
            <a:off x="6097933" y="3117801"/>
            <a:ext cx="274266" cy="1520971"/>
          </a:xfrm>
          <a:prstGeom prst="leftBrace">
            <a:avLst>
              <a:gd name="adj1" fmla="val 86419"/>
              <a:gd name="adj2" fmla="val 49673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38" t="17163" b="20792"/>
          <a:stretch/>
        </p:blipFill>
        <p:spPr>
          <a:xfrm>
            <a:off x="6707933" y="2766564"/>
            <a:ext cx="2345667" cy="232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900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Объем призмы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52" y="980728"/>
            <a:ext cx="8712968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Объем любой призмы равен произведению площади основания на высоту.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07197" y="1556792"/>
            <a:ext cx="3420987" cy="9270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437820"/>
              </p:ext>
            </p:extLst>
          </p:nvPr>
        </p:nvGraphicFramePr>
        <p:xfrm>
          <a:off x="3419873" y="1691754"/>
          <a:ext cx="2158548" cy="729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1" name="Формула" r:id="rId4" imgW="710891" imgH="215806" progId="Equation.3">
                  <p:embed/>
                </p:oleObj>
              </mc:Choice>
              <mc:Fallback>
                <p:oleObj name="Формула" r:id="rId4" imgW="710891" imgH="215806" progId="Equation.3">
                  <p:embed/>
                  <p:pic>
                    <p:nvPicPr>
                      <p:cNvPr id="348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3" y="1691754"/>
                        <a:ext cx="2158548" cy="7298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5" t="56161" r="56921" b="9958"/>
          <a:stretch/>
        </p:blipFill>
        <p:spPr>
          <a:xfrm>
            <a:off x="2555776" y="2820519"/>
            <a:ext cx="4032448" cy="305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5160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Скругленный прямоугольник 40"/>
          <p:cNvSpPr/>
          <p:nvPr/>
        </p:nvSpPr>
        <p:spPr>
          <a:xfrm>
            <a:off x="390176" y="1408504"/>
            <a:ext cx="8358288" cy="7557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Объем наклонной призмы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52" y="980728"/>
            <a:ext cx="8712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Для вычисления объема </a:t>
            </a:r>
            <a:r>
              <a:rPr lang="ru-RU" sz="1600" u="sng" dirty="0" smtClean="0"/>
              <a:t>наклонной призмы</a:t>
            </a:r>
            <a:r>
              <a:rPr lang="ru-RU" sz="1600" u="sng" dirty="0"/>
              <a:t> </a:t>
            </a:r>
            <a:r>
              <a:rPr lang="ru-RU" sz="1600" dirty="0" smtClean="0"/>
              <a:t>существует </a:t>
            </a:r>
            <a:r>
              <a:rPr lang="ru-RU" sz="1600" dirty="0" smtClean="0"/>
              <a:t>еще одна </a:t>
            </a:r>
            <a:r>
              <a:rPr lang="ru-RU" sz="1600" dirty="0" smtClean="0"/>
              <a:t>формула</a:t>
            </a:r>
            <a:r>
              <a:rPr lang="ru-RU" sz="1600" dirty="0" smtClean="0"/>
              <a:t>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i="1" dirty="0" smtClean="0">
                <a:cs typeface="Arial" panose="020B0604020202020204" pitchFamily="34" charset="0"/>
              </a:rPr>
              <a:t>Объем наклонной призмы равен </a:t>
            </a:r>
            <a:r>
              <a:rPr lang="ru-RU" altLang="ru-RU" sz="1600" b="1" i="1" dirty="0">
                <a:cs typeface="Arial" panose="020B0604020202020204" pitchFamily="34" charset="0"/>
              </a:rPr>
              <a:t>произведению </a:t>
            </a:r>
            <a:r>
              <a:rPr lang="ru-RU" altLang="ru-RU" sz="1600" b="1" i="1" dirty="0">
                <a:solidFill>
                  <a:srgbClr val="C00000"/>
                </a:solidFill>
                <a:cs typeface="Arial" panose="020B0604020202020204" pitchFamily="34" charset="0"/>
              </a:rPr>
              <a:t>бокового </a:t>
            </a:r>
            <a:r>
              <a:rPr lang="ru-RU" altLang="ru-RU" sz="1600" b="1" i="1" dirty="0" smtClean="0">
                <a:solidFill>
                  <a:srgbClr val="C00000"/>
                </a:solidFill>
                <a:cs typeface="Arial" panose="020B0604020202020204" pitchFamily="34" charset="0"/>
              </a:rPr>
              <a:t>ребра</a:t>
            </a:r>
            <a:r>
              <a:rPr lang="ru-RU" altLang="ru-RU" sz="1600" b="1" i="1" dirty="0" smtClean="0">
                <a:cs typeface="Arial" panose="020B0604020202020204" pitchFamily="34" charset="0"/>
              </a:rPr>
              <a:t> </a:t>
            </a:r>
            <a:r>
              <a:rPr lang="ru-RU" altLang="ru-RU" sz="1600" b="1" i="1" dirty="0">
                <a:cs typeface="Arial" panose="020B0604020202020204" pitchFamily="34" charset="0"/>
              </a:rPr>
              <a:t>на </a:t>
            </a:r>
            <a:r>
              <a:rPr lang="ru-RU" altLang="ru-RU" sz="1600" b="1" i="1" dirty="0">
                <a:solidFill>
                  <a:srgbClr val="C00000"/>
                </a:solidFill>
                <a:cs typeface="Arial" panose="020B0604020202020204" pitchFamily="34" charset="0"/>
              </a:rPr>
              <a:t>площадь перпендикулярного к нему </a:t>
            </a:r>
            <a:r>
              <a:rPr lang="ru-RU" altLang="ru-RU" sz="1600" b="1" i="1" dirty="0" smtClean="0">
                <a:solidFill>
                  <a:srgbClr val="C00000"/>
                </a:solidFill>
                <a:cs typeface="Arial" panose="020B0604020202020204" pitchFamily="34" charset="0"/>
              </a:rPr>
              <a:t>сечения.</a:t>
            </a:r>
            <a:endParaRPr lang="ru-RU" sz="1600" dirty="0"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41463" y="4799286"/>
            <a:ext cx="2628900" cy="1168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5484813" y="4725144"/>
            <a:ext cx="2852737" cy="1663700"/>
            <a:chOff x="191" y="2082"/>
            <a:chExt cx="1797" cy="1048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191" y="2172"/>
              <a:ext cx="26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3200">
                  <a:latin typeface="Calibri" panose="020F0502020204030204" pitchFamily="34" charset="0"/>
                </a:rPr>
                <a:t>A</a:t>
              </a:r>
              <a:endParaRPr lang="ru-RU" altLang="ru-RU" sz="3200">
                <a:latin typeface="Calibri" panose="020F0502020204030204" pitchFamily="34" charset="0"/>
              </a:endParaRP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1008" y="2762"/>
              <a:ext cx="25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3200">
                  <a:latin typeface="Calibri" panose="020F0502020204030204" pitchFamily="34" charset="0"/>
                </a:rPr>
                <a:t>B</a:t>
              </a:r>
              <a:endParaRPr lang="ru-RU" altLang="ru-RU" sz="3200">
                <a:latin typeface="Calibri" panose="020F0502020204030204" pitchFamily="34" charset="0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733" y="2082"/>
              <a:ext cx="255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3200">
                  <a:latin typeface="Calibri" panose="020F0502020204030204" pitchFamily="34" charset="0"/>
                </a:rPr>
                <a:t>C</a:t>
              </a:r>
              <a:endParaRPr lang="ru-RU" altLang="ru-RU" sz="3200">
                <a:latin typeface="Calibri" panose="020F0502020204030204" pitchFamily="34" charset="0"/>
              </a:endParaRPr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 flipV="1">
              <a:off x="1156" y="2251"/>
              <a:ext cx="499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431" y="2251"/>
              <a:ext cx="1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431" y="2251"/>
              <a:ext cx="725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165547" y="2063442"/>
            <a:ext cx="47961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500" dirty="0">
                <a:latin typeface="Calibri" panose="020F0502020204030204" pitchFamily="34" charset="0"/>
              </a:rPr>
              <a:t>A</a:t>
            </a:r>
            <a:r>
              <a:rPr lang="ru-RU" altLang="ru-RU" sz="2500" baseline="-25000" dirty="0">
                <a:latin typeface="Calibri" panose="020F0502020204030204" pitchFamily="34" charset="0"/>
              </a:rPr>
              <a:t>1</a:t>
            </a:r>
            <a:endParaRPr lang="ru-RU" altLang="ru-RU" sz="2500" dirty="0">
              <a:latin typeface="Calibri" panose="020F0502020204030204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7406972" y="2720667"/>
            <a:ext cx="46839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500">
                <a:latin typeface="Calibri" panose="020F0502020204030204" pitchFamily="34" charset="0"/>
              </a:rPr>
              <a:t>B</a:t>
            </a:r>
            <a:r>
              <a:rPr lang="ru-RU" altLang="ru-RU" sz="2500" baseline="-25000">
                <a:latin typeface="Calibri" panose="020F0502020204030204" pitchFamily="34" charset="0"/>
              </a:rPr>
              <a:t>1</a:t>
            </a:r>
            <a:endParaRPr lang="ru-RU" altLang="ru-RU" sz="2500">
              <a:latin typeface="Calibri" panose="020F0502020204030204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8283272" y="2136467"/>
            <a:ext cx="46519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500">
                <a:latin typeface="Calibri" panose="020F0502020204030204" pitchFamily="34" charset="0"/>
              </a:rPr>
              <a:t>C</a:t>
            </a:r>
            <a:r>
              <a:rPr lang="ru-RU" altLang="ru-RU" sz="2500" baseline="-25000">
                <a:latin typeface="Calibri" panose="020F0502020204030204" pitchFamily="34" charset="0"/>
              </a:rPr>
              <a:t>1</a:t>
            </a:r>
            <a:endParaRPr lang="ru-RU" altLang="ru-RU" sz="2500">
              <a:latin typeface="Calibri" panose="020F0502020204030204" pitchFamily="34" charset="0"/>
            </a:endParaRPr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V="1">
            <a:off x="7685088" y="2493095"/>
            <a:ext cx="792162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6534150" y="2493095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534150" y="2493095"/>
            <a:ext cx="1150938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 flipH="1">
            <a:off x="5865813" y="251214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 flipH="1">
            <a:off x="7808913" y="251214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>
            <a:off x="7016750" y="337574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8" name="Группа 24"/>
          <p:cNvGrpSpPr>
            <a:grpSpLocks/>
          </p:cNvGrpSpPr>
          <p:nvPr/>
        </p:nvGrpSpPr>
        <p:grpSpPr bwMode="auto">
          <a:xfrm>
            <a:off x="6153150" y="3664670"/>
            <a:ext cx="1944688" cy="719137"/>
            <a:chOff x="812749" y="3757617"/>
            <a:chExt cx="1944688" cy="719137"/>
          </a:xfrm>
        </p:grpSpPr>
        <p:sp>
          <p:nvSpPr>
            <p:cNvPr id="29" name="Line 19"/>
            <p:cNvSpPr>
              <a:spLocks noChangeShapeType="1"/>
            </p:cNvSpPr>
            <p:nvPr/>
          </p:nvSpPr>
          <p:spPr bwMode="auto">
            <a:xfrm flipV="1">
              <a:off x="2036712" y="4189417"/>
              <a:ext cx="720725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20"/>
            <p:cNvSpPr>
              <a:spLocks noChangeShapeType="1"/>
            </p:cNvSpPr>
            <p:nvPr/>
          </p:nvSpPr>
          <p:spPr bwMode="auto">
            <a:xfrm>
              <a:off x="812749" y="3757617"/>
              <a:ext cx="1871663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23"/>
            <p:cNvSpPr>
              <a:spLocks noChangeShapeType="1"/>
            </p:cNvSpPr>
            <p:nvPr/>
          </p:nvSpPr>
          <p:spPr bwMode="auto">
            <a:xfrm>
              <a:off x="884187" y="3757617"/>
              <a:ext cx="1152525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968822" y="3816042"/>
            <a:ext cx="76676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500" b="1" dirty="0">
                <a:latin typeface="Calibri" panose="020F0502020204030204" pitchFamily="34" charset="0"/>
              </a:rPr>
              <a:t>S</a:t>
            </a:r>
            <a:r>
              <a:rPr lang="en-US" altLang="ru-RU" sz="2500" b="1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</a:t>
            </a:r>
            <a:endParaRPr lang="ru-RU" altLang="ru-RU" sz="2500" b="1" baseline="-2500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83344" y="2623637"/>
            <a:ext cx="33525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ru-RU" sz="3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>
                <a:latin typeface="Calibri" panose="020F0502020204030204" pitchFamily="34" charset="0"/>
              </a:rPr>
              <a:t>– боковое ребро</a:t>
            </a:r>
            <a:endParaRPr lang="ru-RU" altLang="ru-RU" sz="2000" b="1" i="1" dirty="0"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927835" y="3112452"/>
            <a:ext cx="5842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ru-RU" altLang="ru-RU" sz="2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53988" y="3630886"/>
            <a:ext cx="766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 b="1" dirty="0">
                <a:latin typeface="Calibri" panose="020F0502020204030204" pitchFamily="34" charset="0"/>
              </a:rPr>
              <a:t>S</a:t>
            </a:r>
            <a:r>
              <a:rPr lang="en-US" altLang="ru-RU" sz="3000" b="1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</a:t>
            </a:r>
            <a:endParaRPr lang="ru-RU" altLang="ru-RU" sz="3000" b="1" baseline="-25000" dirty="0">
              <a:latin typeface="Calibri" panose="020F0502020204030204" pitchFamily="34" charset="0"/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685801" y="3682689"/>
            <a:ext cx="50752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 i="1" dirty="0">
                <a:latin typeface="Calibri" panose="020F0502020204030204" pitchFamily="34" charset="0"/>
              </a:rPr>
              <a:t>- </a:t>
            </a:r>
            <a:r>
              <a:rPr lang="ru-RU" altLang="ru-RU" sz="2000" b="1" i="1" dirty="0">
                <a:latin typeface="Calibri" panose="020F0502020204030204" pitchFamily="34" charset="0"/>
              </a:rPr>
              <a:t>площадь перпендикулярного к </a:t>
            </a:r>
            <a:r>
              <a:rPr lang="ru-RU" altLang="ru-RU" sz="2000" b="1" i="1" dirty="0" smtClean="0">
                <a:latin typeface="Calibri" panose="020F0502020204030204" pitchFamily="34" charset="0"/>
              </a:rPr>
              <a:t>ребру </a:t>
            </a:r>
            <a:r>
              <a:rPr lang="ru-RU" altLang="ru-RU" sz="2000" b="1" i="1" dirty="0">
                <a:latin typeface="Calibri" panose="020F0502020204030204" pitchFamily="34" charset="0"/>
              </a:rPr>
              <a:t>сечения</a:t>
            </a:r>
            <a:endParaRPr lang="ru-RU" altLang="ru-RU" sz="2000" dirty="0">
              <a:latin typeface="Calibri" panose="020F0502020204030204" pitchFamily="34" charset="0"/>
            </a:endParaRPr>
          </a:p>
        </p:txBody>
      </p:sp>
      <p:grpSp>
        <p:nvGrpSpPr>
          <p:cNvPr id="38" name="Группа 35"/>
          <p:cNvGrpSpPr>
            <a:grpSpLocks/>
          </p:cNvGrpSpPr>
          <p:nvPr/>
        </p:nvGrpSpPr>
        <p:grpSpPr bwMode="auto">
          <a:xfrm>
            <a:off x="1687513" y="4908823"/>
            <a:ext cx="2227262" cy="919163"/>
            <a:chOff x="190439" y="4853007"/>
            <a:chExt cx="2227294" cy="919401"/>
          </a:xfrm>
        </p:grpSpPr>
        <p:sp>
          <p:nvSpPr>
            <p:cNvPr id="39" name="TextBox 32"/>
            <p:cNvSpPr>
              <a:spLocks noChangeArrowheads="1"/>
            </p:cNvSpPr>
            <p:nvPr/>
          </p:nvSpPr>
          <p:spPr bwMode="auto">
            <a:xfrm>
              <a:off x="1030239" y="4853007"/>
              <a:ext cx="1387494" cy="91940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4800" b="1" dirty="0">
                  <a:latin typeface="Calibri" panose="020F0502020204030204" pitchFamily="34" charset="0"/>
                </a:rPr>
                <a:t>S</a:t>
              </a:r>
              <a:r>
                <a:rPr lang="en-US" altLang="ru-RU" sz="4800" b="1" baseline="-25000" dirty="0">
                  <a:latin typeface="Calibri" panose="020F0502020204030204" pitchFamily="34" charset="0"/>
                  <a:sym typeface="Symbol" panose="05050102010706020507" pitchFamily="18" charset="2"/>
                </a:rPr>
                <a:t></a:t>
              </a:r>
              <a:r>
                <a:rPr lang="en-US" altLang="ru-RU" sz="4800" b="1" dirty="0">
                  <a:latin typeface="Calibri" panose="020F0502020204030204" pitchFamily="34" charset="0"/>
                  <a:sym typeface="Symbol" panose="05050102010706020507" pitchFamily="18" charset="2"/>
                </a:rPr>
                <a:t></a:t>
              </a:r>
              <a:r>
                <a:rPr lang="en-US" altLang="ru-RU" sz="4800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l</a:t>
              </a:r>
              <a:endParaRPr lang="ru-RU" altLang="ru-RU" sz="4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3"/>
            <p:cNvSpPr>
              <a:spLocks noChangeArrowheads="1"/>
            </p:cNvSpPr>
            <p:nvPr/>
          </p:nvSpPr>
          <p:spPr bwMode="auto">
            <a:xfrm>
              <a:off x="190439" y="4853007"/>
              <a:ext cx="1131903" cy="91940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4800" b="1" dirty="0">
                  <a:latin typeface="Calibri" panose="020F0502020204030204" pitchFamily="34" charset="0"/>
                </a:rPr>
                <a:t>V=</a:t>
              </a:r>
              <a:endParaRPr lang="ru-RU" altLang="ru-RU" sz="4800" b="1" baseline="-250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85310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Частные случаи призмы: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0375" y="1152772"/>
            <a:ext cx="64826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1) </a:t>
            </a:r>
            <a:r>
              <a:rPr lang="ru-RU" sz="16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Параллелепипед</a:t>
            </a:r>
            <a:r>
              <a:rPr lang="ru-RU" sz="1600" dirty="0" smtClean="0"/>
              <a:t> </a:t>
            </a:r>
            <a:r>
              <a:rPr lang="ru-RU" sz="1600" dirty="0" smtClean="0"/>
              <a:t>– это призма, основаниями которой являются параллелограммы</a:t>
            </a:r>
            <a:r>
              <a:rPr lang="ru-RU" sz="1600" dirty="0" smtClean="0"/>
              <a:t>.</a:t>
            </a:r>
            <a:endParaRPr lang="ru-RU" sz="1600" u="sng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55790"/>
            <a:ext cx="1491221" cy="2022294"/>
          </a:xfrm>
          <a:prstGeom prst="rect">
            <a:avLst/>
          </a:prstGeom>
        </p:spPr>
      </p:pic>
      <p:pic>
        <p:nvPicPr>
          <p:cNvPr id="11" name="Рисунок 10" descr="Рисунок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1058263"/>
            <a:ext cx="1529162" cy="150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r="28737" b="43700"/>
          <a:stretch/>
        </p:blipFill>
        <p:spPr>
          <a:xfrm>
            <a:off x="6876256" y="4397492"/>
            <a:ext cx="1829006" cy="15087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79712" y="2848082"/>
            <a:ext cx="68407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2) </a:t>
            </a:r>
            <a:r>
              <a:rPr lang="ru-RU" sz="16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Прямоугольный параллелепипед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600" dirty="0" smtClean="0"/>
              <a:t>– это параллелепипед, </a:t>
            </a:r>
            <a:r>
              <a:rPr lang="ru-RU" sz="1600" dirty="0"/>
              <a:t>у которого все грани – </a:t>
            </a:r>
            <a:r>
              <a:rPr lang="ru-RU" sz="1600" dirty="0" smtClean="0"/>
              <a:t>прямоугольники.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9375" y="4842223"/>
            <a:ext cx="6264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3) </a:t>
            </a:r>
            <a:r>
              <a:rPr lang="ru-RU" sz="16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Куб</a:t>
            </a:r>
            <a:r>
              <a:rPr lang="ru-RU" sz="1600" dirty="0"/>
              <a:t> – прямоугольный параллелепипед, у которого все три измерения равны</a:t>
            </a:r>
            <a:r>
              <a:rPr lang="ru-RU" sz="1600" dirty="0" smtClean="0"/>
              <a:t>.</a:t>
            </a:r>
            <a:endParaRPr lang="ru-RU" sz="1600" u="sng" dirty="0"/>
          </a:p>
        </p:txBody>
      </p:sp>
    </p:spTree>
    <p:extLst>
      <p:ext uri="{BB962C8B-B14F-4D97-AF65-F5344CB8AC3E}">
        <p14:creationId xmlns:p14="http://schemas.microsoft.com/office/powerpoint/2010/main" val="251086902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500" dirty="0" smtClean="0">
                <a:solidFill>
                  <a:schemeClr val="tx1"/>
                </a:solidFill>
              </a:rPr>
              <a:t>Свойства прямоугольного параллелепипеда.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1016000"/>
            <a:ext cx="8507288" cy="122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altLang="ru-RU" sz="2500" dirty="0" smtClean="0">
                <a:solidFill>
                  <a:schemeClr val="tx1"/>
                </a:solidFill>
              </a:rPr>
              <a:t>Диагонали прямоугольного параллелепипеда </a:t>
            </a:r>
            <a:r>
              <a:rPr lang="ru-RU" altLang="ru-RU" sz="2500" dirty="0" smtClean="0">
                <a:solidFill>
                  <a:srgbClr val="FF0000"/>
                </a:solidFill>
              </a:rPr>
              <a:t>равны</a:t>
            </a:r>
            <a:r>
              <a:rPr lang="ru-RU" altLang="ru-RU" sz="2500" dirty="0">
                <a:solidFill>
                  <a:schemeClr val="tx1"/>
                </a:solidFill>
              </a:rPr>
              <a:t>;</a:t>
            </a:r>
            <a:endParaRPr lang="ru-RU" altLang="ru-RU" sz="2500" dirty="0" smtClean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altLang="ru-RU" sz="2500" dirty="0">
                <a:solidFill>
                  <a:schemeClr val="tx1"/>
                </a:solidFill>
              </a:rPr>
              <a:t>Д</a:t>
            </a:r>
            <a:r>
              <a:rPr lang="ru-RU" altLang="ru-RU" sz="2500" dirty="0" smtClean="0">
                <a:solidFill>
                  <a:schemeClr val="tx1"/>
                </a:solidFill>
              </a:rPr>
              <a:t>иагонали </a:t>
            </a:r>
            <a:r>
              <a:rPr lang="ru-RU" altLang="ru-RU" sz="2500" dirty="0">
                <a:solidFill>
                  <a:schemeClr val="tx1"/>
                </a:solidFill>
              </a:rPr>
              <a:t>параллелепипеда </a:t>
            </a:r>
            <a:r>
              <a:rPr lang="ru-RU" altLang="ru-RU" sz="2500" dirty="0">
                <a:solidFill>
                  <a:srgbClr val="FF0000"/>
                </a:solidFill>
              </a:rPr>
              <a:t>пересекаются в одной точке </a:t>
            </a:r>
            <a:r>
              <a:rPr lang="ru-RU" altLang="ru-RU" sz="2500" dirty="0">
                <a:solidFill>
                  <a:schemeClr val="tx1"/>
                </a:solidFill>
              </a:rPr>
              <a:t>и </a:t>
            </a:r>
            <a:r>
              <a:rPr lang="ru-RU" altLang="ru-RU" sz="2500" dirty="0">
                <a:solidFill>
                  <a:srgbClr val="FF0000"/>
                </a:solidFill>
              </a:rPr>
              <a:t>делятся</a:t>
            </a:r>
            <a:r>
              <a:rPr lang="ru-RU" altLang="ru-RU" sz="2500" dirty="0">
                <a:solidFill>
                  <a:schemeClr val="tx1"/>
                </a:solidFill>
              </a:rPr>
              <a:t> этой точкой </a:t>
            </a:r>
            <a:r>
              <a:rPr lang="ru-RU" altLang="ru-RU" sz="2500" dirty="0" smtClean="0">
                <a:solidFill>
                  <a:srgbClr val="FF0000"/>
                </a:solidFill>
              </a:rPr>
              <a:t>пополам</a:t>
            </a:r>
            <a:r>
              <a:rPr lang="ru-RU" altLang="ru-RU" sz="2500" dirty="0" smtClean="0">
                <a:solidFill>
                  <a:schemeClr val="tx1"/>
                </a:solidFill>
              </a:rPr>
              <a:t>.</a:t>
            </a:r>
            <a:endParaRPr lang="ru-RU" altLang="ru-RU" sz="2500" dirty="0">
              <a:solidFill>
                <a:schemeClr val="tx1"/>
              </a:solidFill>
            </a:endParaRPr>
          </a:p>
        </p:txBody>
      </p:sp>
      <p:pic>
        <p:nvPicPr>
          <p:cNvPr id="7" name="Рисунок 3" descr="Многогр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2564904"/>
            <a:ext cx="595312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2357438" y="2636341"/>
            <a:ext cx="4429125" cy="2643188"/>
          </a:xfrm>
          <a:prstGeom prst="line">
            <a:avLst/>
          </a:pr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43063" y="2564904"/>
            <a:ext cx="5786437" cy="2786062"/>
          </a:xfrm>
          <a:prstGeom prst="line">
            <a:avLst/>
          </a:pr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28875" y="3279279"/>
            <a:ext cx="4357688" cy="1357312"/>
          </a:xfrm>
          <a:prstGeom prst="line">
            <a:avLst/>
          </a:pr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643063" y="3279279"/>
            <a:ext cx="5857875" cy="1357312"/>
          </a:xfrm>
          <a:prstGeom prst="line">
            <a:avLst/>
          </a:pr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14573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500" dirty="0" smtClean="0">
                <a:solidFill>
                  <a:schemeClr val="tx1"/>
                </a:solidFill>
              </a:rPr>
              <a:t>Свойства прямоугольного параллелепипеда.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95536" y="1168473"/>
            <a:ext cx="82296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arenR" startAt="3"/>
              <a:defRPr/>
            </a:pPr>
            <a:r>
              <a:rPr lang="ru-RU" sz="2500" dirty="0" smtClean="0">
                <a:solidFill>
                  <a:schemeClr val="tx1"/>
                </a:solidFill>
              </a:rPr>
              <a:t>Квадрат диагонали прямоугольного параллелепипеда равен сумме квадратов трех его измерений.</a:t>
            </a:r>
          </a:p>
        </p:txBody>
      </p:sp>
      <p:pic>
        <p:nvPicPr>
          <p:cNvPr id="14" name="Рисунок 3" descr="Многогр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2636912"/>
            <a:ext cx="595312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643063" y="3351287"/>
            <a:ext cx="5857875" cy="1357312"/>
          </a:xfrm>
          <a:prstGeom prst="line">
            <a:avLst/>
          </a:pr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357688" y="5208662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/>
              <a:t>a</a:t>
            </a:r>
            <a:endParaRPr lang="ru-RU" altLang="ru-RU" sz="4000" b="1" i="1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1571625" y="4851474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/>
              <a:t>c</a:t>
            </a:r>
            <a:endParaRPr lang="ru-RU" altLang="ru-RU" sz="4000" b="1" i="1"/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1928813" y="3565599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/>
              <a:t>b</a:t>
            </a:r>
            <a:endParaRPr lang="ru-RU" altLang="ru-RU" sz="4000" b="1" i="1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rot="20781067">
            <a:off x="2752725" y="3460824"/>
            <a:ext cx="3214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/>
              <a:t>d</a:t>
            </a:r>
            <a:r>
              <a:rPr lang="en-US" altLang="ru-RU" sz="4000" b="1" i="1" baseline="30000"/>
              <a:t>2</a:t>
            </a:r>
            <a:r>
              <a:rPr lang="en-US" altLang="ru-RU" sz="4000" b="1" i="1"/>
              <a:t>=a</a:t>
            </a:r>
            <a:r>
              <a:rPr lang="en-US" altLang="ru-RU" sz="4000" b="1" i="1" baseline="30000"/>
              <a:t>2</a:t>
            </a:r>
            <a:r>
              <a:rPr lang="en-US" altLang="ru-RU" sz="4000" b="1" i="1"/>
              <a:t>+b</a:t>
            </a:r>
            <a:r>
              <a:rPr lang="en-US" altLang="ru-RU" sz="4000" b="1" i="1" baseline="30000"/>
              <a:t>2</a:t>
            </a:r>
            <a:r>
              <a:rPr lang="en-US" altLang="ru-RU" sz="4000" b="1" i="1"/>
              <a:t>+c</a:t>
            </a:r>
            <a:r>
              <a:rPr lang="en-US" altLang="ru-RU" sz="4000" b="1" i="1" baseline="30000"/>
              <a:t>2</a:t>
            </a:r>
            <a:endParaRPr lang="ru-RU" altLang="ru-RU" sz="4000" b="1" i="1" baseline="30000"/>
          </a:p>
        </p:txBody>
      </p:sp>
    </p:spTree>
    <p:extLst>
      <p:ext uri="{BB962C8B-B14F-4D97-AF65-F5344CB8AC3E}">
        <p14:creationId xmlns:p14="http://schemas.microsoft.com/office/powerpoint/2010/main" val="38230615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Формула объема прямоугольного параллелепипеда.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pic>
        <p:nvPicPr>
          <p:cNvPr id="12" name="Рисунок 2" descr="Многогр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" y="1969294"/>
            <a:ext cx="397668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571500" y="4225925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c</a:t>
            </a:r>
            <a:endParaRPr lang="ru-RU" altLang="ru-RU" sz="4000" b="1" i="1" dirty="0"/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27893" y="2563812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b</a:t>
            </a:r>
            <a:endParaRPr lang="ru-RU" altLang="ru-RU" sz="4000" b="1" i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3500" y="3071813"/>
            <a:ext cx="3465513" cy="13922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5264150" y="3243263"/>
          <a:ext cx="3138488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" name="Формула" r:id="rId5" imgW="660240" imgH="177480" progId="Equation.3">
                  <p:embed/>
                </p:oleObj>
              </mc:Choice>
              <mc:Fallback>
                <p:oleObj name="Формула" r:id="rId5" imgW="660240" imgH="177480" progId="Equation.3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3243263"/>
                        <a:ext cx="3138488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4"/>
          <p:cNvSpPr txBox="1">
            <a:spLocks noChangeArrowheads="1"/>
          </p:cNvSpPr>
          <p:nvPr/>
        </p:nvSpPr>
        <p:spPr bwMode="auto">
          <a:xfrm>
            <a:off x="2483768" y="4710112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a</a:t>
            </a:r>
            <a:endParaRPr lang="ru-RU" alt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16061783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Призма.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8712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u="sng" dirty="0" smtClean="0"/>
              <a:t>Призма</a:t>
            </a:r>
            <a:r>
              <a:rPr lang="ru-RU" sz="1600" dirty="0" smtClean="0"/>
              <a:t>  - это </a:t>
            </a:r>
            <a:r>
              <a:rPr lang="ru-RU" sz="1600" dirty="0"/>
              <a:t>многогранник, две грани </a:t>
            </a:r>
            <a:r>
              <a:rPr lang="ru-RU" sz="1600" dirty="0" smtClean="0"/>
              <a:t>которого - </a:t>
            </a:r>
            <a:r>
              <a:rPr lang="ru-RU" sz="1600" dirty="0"/>
              <a:t>равные </a:t>
            </a:r>
            <a:r>
              <a:rPr lang="ru-RU" sz="1600" dirty="0" smtClean="0"/>
              <a:t>многоугольники, лежащие </a:t>
            </a:r>
            <a:r>
              <a:rPr lang="ru-RU" sz="1600" dirty="0"/>
              <a:t>в параллельных </a:t>
            </a:r>
            <a:r>
              <a:rPr lang="ru-RU" sz="1600" dirty="0" smtClean="0"/>
              <a:t>плоскостях </a:t>
            </a:r>
            <a:r>
              <a:rPr lang="ru-RU" sz="1600" dirty="0"/>
              <a:t>(</a:t>
            </a:r>
            <a:r>
              <a:rPr lang="ru-RU" sz="1600" b="1" i="1" dirty="0">
                <a:solidFill>
                  <a:srgbClr val="008000"/>
                </a:solidFill>
              </a:rPr>
              <a:t>основания</a:t>
            </a:r>
            <a:r>
              <a:rPr lang="ru-RU" sz="1600" dirty="0" smtClean="0"/>
              <a:t>), </a:t>
            </a:r>
            <a:r>
              <a:rPr lang="ru-RU" sz="1600" dirty="0"/>
              <a:t>а остальные </a:t>
            </a:r>
            <a:r>
              <a:rPr lang="ru-RU" sz="1600" dirty="0" smtClean="0"/>
              <a:t>грани – параллелограммы </a:t>
            </a:r>
            <a:r>
              <a:rPr lang="ru-RU" sz="1600" i="1" dirty="0"/>
              <a:t>(</a:t>
            </a:r>
            <a:r>
              <a:rPr lang="ru-RU" sz="1600" b="1" i="1" dirty="0">
                <a:solidFill>
                  <a:srgbClr val="008000"/>
                </a:solidFill>
              </a:rPr>
              <a:t>боковые грани</a:t>
            </a:r>
            <a:r>
              <a:rPr lang="ru-RU" sz="1600" dirty="0"/>
              <a:t>) .</a:t>
            </a:r>
            <a:endParaRPr lang="ru-RU" sz="1600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25850" r="3538" b="31100"/>
          <a:stretch/>
        </p:blipFill>
        <p:spPr>
          <a:xfrm>
            <a:off x="342944" y="2492896"/>
            <a:ext cx="849694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03802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Формула объема куба.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43500" y="3071813"/>
            <a:ext cx="3465513" cy="13922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840062"/>
              </p:ext>
            </p:extLst>
          </p:nvPr>
        </p:nvGraphicFramePr>
        <p:xfrm>
          <a:off x="5927725" y="3276600"/>
          <a:ext cx="1811338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0" name="Формула" r:id="rId4" imgW="380880" imgH="164880" progId="Equation.3">
                  <p:embed/>
                </p:oleObj>
              </mc:Choice>
              <mc:Fallback>
                <p:oleObj name="Формула" r:id="rId4" imgW="380880" imgH="164880" progId="Equation.3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725" y="3276600"/>
                        <a:ext cx="1811338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4"/>
          <p:cNvSpPr txBox="1">
            <a:spLocks noChangeArrowheads="1"/>
          </p:cNvSpPr>
          <p:nvPr/>
        </p:nvSpPr>
        <p:spPr bwMode="auto">
          <a:xfrm>
            <a:off x="1976289" y="4535090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a</a:t>
            </a:r>
            <a:endParaRPr lang="ru-RU" altLang="ru-RU" sz="4000" b="1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r="28737" b="43700"/>
          <a:stretch/>
        </p:blipFill>
        <p:spPr>
          <a:xfrm>
            <a:off x="889744" y="1653679"/>
            <a:ext cx="3840806" cy="3168352"/>
          </a:xfrm>
          <a:prstGeom prst="rect">
            <a:avLst/>
          </a:prstGeom>
        </p:spPr>
      </p:pic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259632" y="1484784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a</a:t>
            </a:r>
            <a:endParaRPr lang="ru-RU" altLang="ru-RU" sz="4000" b="1" i="1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55700" y="3116262"/>
            <a:ext cx="428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4000" b="1" i="1" dirty="0"/>
              <a:t>a</a:t>
            </a:r>
            <a:endParaRPr lang="ru-RU" altLang="ru-RU" sz="4000" b="1" i="1" dirty="0"/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795060"/>
              </p:ext>
            </p:extLst>
          </p:nvPr>
        </p:nvGraphicFramePr>
        <p:xfrm>
          <a:off x="7642226" y="3217862"/>
          <a:ext cx="3619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" name="Формула" r:id="rId7" imgW="75960" imgH="114120" progId="Equation.3">
                  <p:embed/>
                </p:oleObj>
              </mc:Choice>
              <mc:Fallback>
                <p:oleObj name="Формула" r:id="rId7" imgW="75960" imgH="114120" progId="Equation.3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226" y="3217862"/>
                        <a:ext cx="361950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457701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Упражнение.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114400" y="980728"/>
            <a:ext cx="87153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dirty="0" smtClean="0">
                <a:latin typeface="Calibri" panose="020F0502020204030204" pitchFamily="34" charset="0"/>
              </a:rPr>
              <a:t>На рисунке найдите фигуры, которые являются развертками призм. Определите вид этих призм.</a:t>
            </a:r>
            <a:endParaRPr lang="ru-RU" altLang="ru-RU" sz="2000" dirty="0">
              <a:latin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0" t="5928" r="24801" b="12709"/>
          <a:stretch/>
        </p:blipFill>
        <p:spPr>
          <a:xfrm>
            <a:off x="611560" y="1760623"/>
            <a:ext cx="1728192" cy="11209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7" t="2592" r="11189" b="10101"/>
          <a:stretch/>
        </p:blipFill>
        <p:spPr>
          <a:xfrm>
            <a:off x="6957627" y="3489474"/>
            <a:ext cx="1808489" cy="27341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4640" r="1806" b="23068"/>
          <a:stretch/>
        </p:blipFill>
        <p:spPr>
          <a:xfrm>
            <a:off x="626096" y="3049306"/>
            <a:ext cx="1512168" cy="11684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" r="42220"/>
          <a:stretch/>
        </p:blipFill>
        <p:spPr>
          <a:xfrm>
            <a:off x="6982821" y="1760622"/>
            <a:ext cx="1758099" cy="13869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0"/>
          <a:stretch/>
        </p:blipFill>
        <p:spPr>
          <a:xfrm>
            <a:off x="702872" y="4234895"/>
            <a:ext cx="1828657" cy="2063031"/>
          </a:xfrm>
          <a:prstGeom prst="rect">
            <a:avLst/>
          </a:prstGeom>
        </p:spPr>
      </p:pic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193669" y="2027856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 smtClean="0">
                <a:latin typeface="Calibri" panose="020F0502020204030204" pitchFamily="34" charset="0"/>
              </a:rPr>
              <a:t>1)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17" name="Прямоугольник 2"/>
          <p:cNvSpPr>
            <a:spLocks noChangeArrowheads="1"/>
          </p:cNvSpPr>
          <p:nvPr/>
        </p:nvSpPr>
        <p:spPr bwMode="auto">
          <a:xfrm>
            <a:off x="162415" y="3260633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>
                <a:latin typeface="Calibri" panose="020F0502020204030204" pitchFamily="34" charset="0"/>
              </a:rPr>
              <a:t>2</a:t>
            </a:r>
            <a:r>
              <a:rPr lang="ru-RU" altLang="ru-RU" sz="2000" b="1" u="sng" dirty="0" smtClean="0">
                <a:latin typeface="Calibri" panose="020F0502020204030204" pitchFamily="34" charset="0"/>
              </a:rPr>
              <a:t>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2"/>
          <p:cNvSpPr>
            <a:spLocks noChangeArrowheads="1"/>
          </p:cNvSpPr>
          <p:nvPr/>
        </p:nvSpPr>
        <p:spPr bwMode="auto">
          <a:xfrm>
            <a:off x="234770" y="4739338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>
                <a:latin typeface="Calibri" panose="020F0502020204030204" pitchFamily="34" charset="0"/>
              </a:rPr>
              <a:t>3</a:t>
            </a:r>
            <a:r>
              <a:rPr lang="ru-RU" altLang="ru-RU" sz="2000" b="1" u="sng" dirty="0" smtClean="0">
                <a:latin typeface="Calibri" panose="020F0502020204030204" pitchFamily="34" charset="0"/>
              </a:rPr>
              <a:t>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19" name="Прямоугольник 2"/>
          <p:cNvSpPr>
            <a:spLocks noChangeArrowheads="1"/>
          </p:cNvSpPr>
          <p:nvPr/>
        </p:nvSpPr>
        <p:spPr bwMode="auto">
          <a:xfrm>
            <a:off x="3245880" y="1784665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 smtClean="0">
                <a:latin typeface="Calibri" panose="020F0502020204030204" pitchFamily="34" charset="0"/>
              </a:rPr>
              <a:t>4)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25" name="Прямоугольник 2"/>
          <p:cNvSpPr>
            <a:spLocks noChangeArrowheads="1"/>
          </p:cNvSpPr>
          <p:nvPr/>
        </p:nvSpPr>
        <p:spPr bwMode="auto">
          <a:xfrm>
            <a:off x="3231266" y="3425291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 smtClean="0">
                <a:latin typeface="Calibri" panose="020F0502020204030204" pitchFamily="34" charset="0"/>
              </a:rPr>
              <a:t>5)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18500" r="48110" b="18500"/>
          <a:stretch/>
        </p:blipFill>
        <p:spPr>
          <a:xfrm>
            <a:off x="3678307" y="1700808"/>
            <a:ext cx="1625718" cy="15938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Marker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97" y="4646226"/>
            <a:ext cx="1936541" cy="1660371"/>
          </a:xfrm>
          <a:prstGeom prst="rect">
            <a:avLst/>
          </a:prstGeom>
        </p:spPr>
      </p:pic>
      <p:sp>
        <p:nvSpPr>
          <p:cNvPr id="26" name="Прямоугольник 2"/>
          <p:cNvSpPr>
            <a:spLocks noChangeArrowheads="1"/>
          </p:cNvSpPr>
          <p:nvPr/>
        </p:nvSpPr>
        <p:spPr bwMode="auto">
          <a:xfrm>
            <a:off x="3245880" y="4663675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 smtClean="0">
                <a:latin typeface="Calibri" panose="020F0502020204030204" pitchFamily="34" charset="0"/>
              </a:rPr>
              <a:t>6)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"/>
          <p:cNvSpPr>
            <a:spLocks noChangeArrowheads="1"/>
          </p:cNvSpPr>
          <p:nvPr/>
        </p:nvSpPr>
        <p:spPr bwMode="auto">
          <a:xfrm>
            <a:off x="6372200" y="1817050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>
                <a:latin typeface="Calibri" panose="020F0502020204030204" pitchFamily="34" charset="0"/>
              </a:rPr>
              <a:t>7</a:t>
            </a:r>
            <a:r>
              <a:rPr lang="ru-RU" altLang="ru-RU" sz="2000" b="1" u="sng" dirty="0" smtClean="0">
                <a:latin typeface="Calibri" panose="020F0502020204030204" pitchFamily="34" charset="0"/>
              </a:rPr>
              <a:t>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"/>
          <p:cNvSpPr>
            <a:spLocks noChangeArrowheads="1"/>
          </p:cNvSpPr>
          <p:nvPr/>
        </p:nvSpPr>
        <p:spPr bwMode="auto">
          <a:xfrm>
            <a:off x="6439566" y="3420147"/>
            <a:ext cx="432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u="sng" dirty="0">
                <a:latin typeface="Calibri" panose="020F0502020204030204" pitchFamily="34" charset="0"/>
              </a:rPr>
              <a:t>8</a:t>
            </a:r>
            <a:r>
              <a:rPr lang="ru-RU" altLang="ru-RU" sz="2000" b="1" u="sng" dirty="0" smtClean="0">
                <a:latin typeface="Calibri" panose="020F0502020204030204" pitchFamily="34" charset="0"/>
              </a:rPr>
              <a:t>)</a:t>
            </a:r>
            <a:endParaRPr lang="ru-RU" altLang="ru-RU" sz="2000" b="1" u="sng" dirty="0">
              <a:latin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1" t="21126" r="41141" b="46062"/>
          <a:stretch/>
        </p:blipFill>
        <p:spPr>
          <a:xfrm>
            <a:off x="3998131" y="3407763"/>
            <a:ext cx="1517128" cy="111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9302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1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2"/>
          <p:cNvSpPr>
            <a:spLocks noChangeArrowheads="1"/>
          </p:cNvSpPr>
          <p:nvPr/>
        </p:nvSpPr>
        <p:spPr bwMode="auto">
          <a:xfrm>
            <a:off x="249113" y="1130623"/>
            <a:ext cx="87153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>
                <a:latin typeface="Calibri" panose="020F0502020204030204" pitchFamily="34" charset="0"/>
              </a:rPr>
              <a:t>                        </a:t>
            </a:r>
            <a:r>
              <a:rPr lang="ru-RU" altLang="ru-RU" sz="2400" dirty="0">
                <a:latin typeface="Calibri" panose="020F0502020204030204" pitchFamily="34" charset="0"/>
              </a:rPr>
              <a:t>Основание прямой призмы - равнобедренный треугольник с боковой стороной 13, в котором высота проведенная к основанию, равна 12. Найдите площадь полной поверхности призмы, если только одна из ее боковых граней – квадрат.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91988" y="1059185"/>
            <a:ext cx="1435100" cy="5111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1:</a:t>
            </a:r>
          </a:p>
        </p:txBody>
      </p:sp>
      <p:pic>
        <p:nvPicPr>
          <p:cNvPr id="45" name="Рисунок 44" descr="Призма3_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33030"/>
            <a:ext cx="29241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04248" y="5589240"/>
            <a:ext cx="401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Calibri" panose="020F0502020204030204" pitchFamily="34" charset="0"/>
              </a:rPr>
              <a:t>м</a:t>
            </a:r>
          </a:p>
        </p:txBody>
      </p:sp>
      <p:grpSp>
        <p:nvGrpSpPr>
          <p:cNvPr id="9" name="Группа 22"/>
          <p:cNvGrpSpPr>
            <a:grpSpLocks/>
          </p:cNvGrpSpPr>
          <p:nvPr/>
        </p:nvGrpSpPr>
        <p:grpSpPr bwMode="auto">
          <a:xfrm>
            <a:off x="6950298" y="5078066"/>
            <a:ext cx="934070" cy="666749"/>
            <a:chOff x="1870038" y="4597418"/>
            <a:chExt cx="934083" cy="666438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1842404" y="4661564"/>
              <a:ext cx="617249" cy="48895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10"/>
            <p:cNvSpPr/>
            <p:nvPr/>
          </p:nvSpPr>
          <p:spPr>
            <a:xfrm>
              <a:off x="1870038" y="5217839"/>
              <a:ext cx="46038" cy="460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2146887" y="4748482"/>
              <a:ext cx="65723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 b="1" dirty="0">
                  <a:latin typeface="Calibri" panose="020F0502020204030204" pitchFamily="34" charset="0"/>
                </a:rPr>
                <a:t>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040545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4" descr="Многогр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420888"/>
            <a:ext cx="44100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2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91988" y="1059185"/>
            <a:ext cx="1435406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</a:t>
            </a:r>
            <a:r>
              <a:rPr lang="ru-RU" sz="2400" dirty="0" smtClean="0"/>
              <a:t>2:</a:t>
            </a:r>
            <a:endParaRPr lang="ru-RU" sz="2400" dirty="0"/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2079625" y="911796"/>
            <a:ext cx="69294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Стороны основания прямоугольного параллелепипеда равны 12 и 5, а угол между диагональю параллелепипеда и плоскостью основания равен 45</a:t>
            </a:r>
            <a:r>
              <a:rPr lang="ru-RU" altLang="ru-RU" sz="2000" dirty="0">
                <a:sym typeface="Symbol" panose="05050102010706020507" pitchFamily="18" charset="2"/>
              </a:rPr>
              <a:t></a:t>
            </a:r>
            <a:r>
              <a:rPr lang="ru-RU" altLang="ru-RU" sz="2000" dirty="0"/>
              <a:t>.  Найдите диагональ параллелепипеда, площадь боковой поверхности и объем.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071563" y="4921201"/>
            <a:ext cx="2500312" cy="642937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71625" y="4849763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800"/>
              <a:t>45</a:t>
            </a:r>
            <a:r>
              <a:rPr lang="ru-RU" altLang="ru-RU" sz="2800">
                <a:sym typeface="Symbol" panose="05050102010706020507" pitchFamily="18" charset="2"/>
              </a:rPr>
              <a:t></a:t>
            </a:r>
            <a:endParaRPr lang="ru-RU" altLang="ru-RU" sz="28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72063" y="2267024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 smtClean="0"/>
              <a:t>ПЛАН РЕШЕНИЯ:</a:t>
            </a:r>
            <a:endParaRPr lang="ru-RU" alt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00625" y="2665437"/>
            <a:ext cx="37861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1. Постройте угол между диагональю параллелепипеда и основанием (</a:t>
            </a:r>
            <a:r>
              <a:rPr lang="ru-RU" altLang="ru-RU">
                <a:sym typeface="Symbol" panose="05050102010706020507" pitchFamily="18" charset="2"/>
              </a:rPr>
              <a:t></a:t>
            </a:r>
            <a:r>
              <a:rPr lang="ru-RU" altLang="ru-RU"/>
              <a:t>С</a:t>
            </a:r>
            <a:r>
              <a:rPr lang="ru-RU" altLang="ru-RU" baseline="-25000"/>
              <a:t>1</a:t>
            </a:r>
            <a:r>
              <a:rPr lang="ru-RU" altLang="ru-RU"/>
              <a:t>АС)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00625" y="3594124"/>
            <a:ext cx="3786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2. Найдите </a:t>
            </a:r>
            <a:r>
              <a:rPr lang="en-US" altLang="ru-RU"/>
              <a:t> </a:t>
            </a:r>
            <a:r>
              <a:rPr lang="ru-RU" altLang="ru-RU"/>
              <a:t>по т. Пифагора длину диагонали</a:t>
            </a:r>
            <a:r>
              <a:rPr lang="en-US" altLang="ru-RU"/>
              <a:t>AC</a:t>
            </a:r>
            <a:r>
              <a:rPr lang="ru-RU" altLang="ru-RU"/>
              <a:t> прямоугольника АВС</a:t>
            </a:r>
            <a:r>
              <a:rPr lang="en-US" altLang="ru-RU"/>
              <a:t>D</a:t>
            </a:r>
            <a:endParaRPr lang="ru-RU" alt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25" y="4237062"/>
            <a:ext cx="3786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3. Найдите катет С</a:t>
            </a:r>
            <a:r>
              <a:rPr lang="ru-RU" altLang="ru-RU" baseline="-25000" dirty="0"/>
              <a:t>1</a:t>
            </a:r>
            <a:r>
              <a:rPr lang="ru-RU" altLang="ru-RU" dirty="0"/>
              <a:t>С и длину гипотенузы треугольника С</a:t>
            </a:r>
            <a:r>
              <a:rPr lang="ru-RU" altLang="ru-RU" baseline="-25000" dirty="0"/>
              <a:t>1</a:t>
            </a:r>
            <a:r>
              <a:rPr lang="ru-RU" altLang="ru-RU" dirty="0"/>
              <a:t>АС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73638" y="4941912"/>
            <a:ext cx="3786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4. Найдите площадь боковой поверхности и объем.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618581" y="3950445"/>
            <a:ext cx="1971675" cy="365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96868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3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192088" y="1195611"/>
            <a:ext cx="567605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Calibri" panose="020F0502020204030204" pitchFamily="34" charset="0"/>
              </a:rPr>
              <a:t>                        </a:t>
            </a:r>
            <a:r>
              <a:rPr lang="ru-RU" altLang="ru-RU" sz="2400" dirty="0">
                <a:latin typeface="Calibri" panose="020F0502020204030204" pitchFamily="34" charset="0"/>
              </a:rPr>
              <a:t>Расстояния между ребрами </a:t>
            </a:r>
            <a:r>
              <a:rPr lang="ru-RU" altLang="ru-RU" sz="2400" dirty="0" smtClean="0">
                <a:latin typeface="Calibri" panose="020F0502020204030204" pitchFamily="34" charset="0"/>
              </a:rPr>
              <a:t>наклонной треугольной </a:t>
            </a:r>
            <a:r>
              <a:rPr lang="ru-RU" altLang="ru-RU" sz="2400" dirty="0">
                <a:latin typeface="Calibri" panose="020F0502020204030204" pitchFamily="34" charset="0"/>
              </a:rPr>
              <a:t>призмы равны: </a:t>
            </a:r>
            <a:r>
              <a:rPr lang="ru-RU" altLang="ru-RU" sz="2400" dirty="0" smtClean="0">
                <a:latin typeface="Calibri" panose="020F0502020204030204" pitchFamily="34" charset="0"/>
              </a:rPr>
              <a:t>2 см</a:t>
            </a:r>
            <a:r>
              <a:rPr lang="ru-RU" altLang="ru-RU" sz="2400" dirty="0">
                <a:latin typeface="Calibri" panose="020F0502020204030204" pitchFamily="34" charset="0"/>
              </a:rPr>
              <a:t>, 3 см и </a:t>
            </a:r>
            <a:r>
              <a:rPr lang="ru-RU" altLang="ru-RU" sz="2400" dirty="0" smtClean="0">
                <a:latin typeface="Calibri" panose="020F0502020204030204" pitchFamily="34" charset="0"/>
              </a:rPr>
              <a:t>4 см. Боковая </a:t>
            </a:r>
            <a:r>
              <a:rPr lang="ru-RU" altLang="ru-RU" sz="2400" dirty="0">
                <a:latin typeface="Calibri" panose="020F0502020204030204" pitchFamily="34" charset="0"/>
              </a:rPr>
              <a:t>поверхность призмы- </a:t>
            </a:r>
            <a:r>
              <a:rPr lang="ru-RU" altLang="ru-RU" sz="2400" dirty="0" smtClean="0">
                <a:latin typeface="Calibri" panose="020F0502020204030204" pitchFamily="34" charset="0"/>
              </a:rPr>
              <a:t>45 см</a:t>
            </a:r>
            <a:r>
              <a:rPr lang="ru-RU" altLang="ru-RU" sz="2400" baseline="30000" dirty="0" smtClean="0">
                <a:latin typeface="Calibri" panose="020F0502020204030204" pitchFamily="34" charset="0"/>
              </a:rPr>
              <a:t>2</a:t>
            </a:r>
            <a:r>
              <a:rPr lang="ru-RU" altLang="ru-RU" sz="2400" dirty="0">
                <a:latin typeface="Calibri" panose="020F0502020204030204" pitchFamily="34" charset="0"/>
              </a:rPr>
              <a:t>. Найдите ее боковое ребро.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27013" y="1052736"/>
            <a:ext cx="1435406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</a:t>
            </a:r>
            <a:r>
              <a:rPr lang="ru-RU" sz="2400" dirty="0" smtClean="0"/>
              <a:t>3:</a:t>
            </a:r>
            <a:endParaRPr lang="ru-RU" sz="2400" dirty="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580112" y="4646612"/>
            <a:ext cx="2746375" cy="1328738"/>
            <a:chOff x="191" y="2156"/>
            <a:chExt cx="1730" cy="837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91" y="217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>
                  <a:latin typeface="Calibri" panose="020F0502020204030204" pitchFamily="34" charset="0"/>
                </a:rPr>
                <a:t>A</a:t>
              </a:r>
              <a:endParaRPr lang="ru-RU" altLang="ru-RU">
                <a:latin typeface="Calibri" panose="020F0502020204030204" pitchFamily="34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1008" y="276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>
                  <a:latin typeface="Calibri" panose="020F0502020204030204" pitchFamily="34" charset="0"/>
                </a:rPr>
                <a:t>B</a:t>
              </a:r>
              <a:endParaRPr lang="ru-RU" altLang="ru-RU">
                <a:latin typeface="Calibri" panose="020F0502020204030204" pitchFamily="34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701" y="215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dirty="0">
                  <a:latin typeface="Calibri" panose="020F0502020204030204" pitchFamily="34" charset="0"/>
                </a:rPr>
                <a:t>C</a:t>
              </a:r>
              <a:endParaRPr lang="ru-RU" altLang="ru-RU" dirty="0">
                <a:latin typeface="Calibri" panose="020F0502020204030204" pitchFamily="34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V="1">
              <a:off x="1156" y="2251"/>
              <a:ext cx="499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431" y="2251"/>
              <a:ext cx="1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431" y="2251"/>
              <a:ext cx="725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176441" y="1916832"/>
            <a:ext cx="420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dirty="0">
                <a:latin typeface="Calibri" panose="020F0502020204030204" pitchFamily="34" charset="0"/>
              </a:rPr>
              <a:t>A</a:t>
            </a:r>
            <a:r>
              <a:rPr lang="ru-RU" altLang="ru-RU" baseline="-25000" dirty="0">
                <a:latin typeface="Calibri" panose="020F0502020204030204" pitchFamily="34" charset="0"/>
              </a:rPr>
              <a:t>1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627962" y="2630239"/>
            <a:ext cx="420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>
                <a:latin typeface="Calibri" panose="020F0502020204030204" pitchFamily="34" charset="0"/>
              </a:rPr>
              <a:t>B</a:t>
            </a:r>
            <a:r>
              <a:rPr lang="ru-RU" altLang="ru-RU" baseline="-25000">
                <a:latin typeface="Calibri" panose="020F0502020204030204" pitchFamily="34" charset="0"/>
              </a:rPr>
              <a:t>1</a:t>
            </a:r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8479358" y="1844824"/>
            <a:ext cx="433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dirty="0">
                <a:latin typeface="Calibri" panose="020F0502020204030204" pitchFamily="34" charset="0"/>
              </a:rPr>
              <a:t>C</a:t>
            </a:r>
            <a:r>
              <a:rPr lang="ru-RU" altLang="ru-RU" baseline="-25000" dirty="0">
                <a:latin typeface="Calibri" panose="020F0502020204030204" pitchFamily="34" charset="0"/>
              </a:rPr>
              <a:t>1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7780387" y="2257425"/>
            <a:ext cx="792162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6629449" y="2257425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6629449" y="2257425"/>
            <a:ext cx="1150938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5961112" y="227647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H="1">
            <a:off x="7904212" y="227647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7112049" y="3140075"/>
            <a:ext cx="64770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V="1">
            <a:off x="7472412" y="3860800"/>
            <a:ext cx="7207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6248449" y="3429000"/>
            <a:ext cx="1871663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6319887" y="3429000"/>
            <a:ext cx="11525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7550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3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3528" y="1052736"/>
            <a:ext cx="32861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ПЛАН РЕШЕНИЯ: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88033" y="1562894"/>
            <a:ext cx="8748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1. Определите чем являются боковые грани призмы.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4545" y="2996952"/>
            <a:ext cx="84959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3. Предложите способы расчета площади боковой грани.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4545" y="3573016"/>
            <a:ext cx="84959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4. Выберите тот способ, который использует данные задачи.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4545" y="4149080"/>
            <a:ext cx="8639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5. Найдите сумму всех боковых граней. Чему равна эта сумма?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51520" y="2132856"/>
            <a:ext cx="85689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2. Что известно про боковые ребра наклонной призмы? Как их можно обозначить?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24545" y="4725144"/>
            <a:ext cx="5394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libri" panose="020F0502020204030204" pitchFamily="34" charset="0"/>
              </a:rPr>
              <a:t>6. Решите получившееся уравнение.</a:t>
            </a:r>
          </a:p>
        </p:txBody>
      </p:sp>
    </p:spTree>
    <p:extLst>
      <p:ext uri="{BB962C8B-B14F-4D97-AF65-F5344CB8AC3E}">
        <p14:creationId xmlns:p14="http://schemas.microsoft.com/office/powerpoint/2010/main" val="2300336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4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27013" y="1052736"/>
            <a:ext cx="1435406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</a:t>
            </a:r>
            <a:r>
              <a:rPr lang="ru-RU" sz="2400" dirty="0" smtClean="0"/>
              <a:t>4:</a:t>
            </a:r>
            <a:endParaRPr lang="ru-RU" sz="2400" dirty="0"/>
          </a:p>
        </p:txBody>
      </p:sp>
      <p:pic>
        <p:nvPicPr>
          <p:cNvPr id="6" name="Рисунок 8" descr="Многогр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42963"/>
            <a:ext cx="2263775" cy="343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10"/>
          <p:cNvSpPr>
            <a:spLocks noChangeArrowheads="1"/>
          </p:cNvSpPr>
          <p:nvPr/>
        </p:nvSpPr>
        <p:spPr bwMode="auto">
          <a:xfrm>
            <a:off x="1835696" y="1029915"/>
            <a:ext cx="715431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Основание прямого параллелепипеда - квадрат, площадь которого равна 16, а высота параллелепипеда в 2 раза больше стороны основания. Найдите площадь боковой поверхности параллелепипеда и объем.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4427984" y="2744415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 smtClean="0"/>
              <a:t>ПЛАН РЕШЕНИЯ:</a:t>
            </a:r>
            <a:endParaRPr lang="ru-RU" altLang="ru-RU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89438" y="3257178"/>
            <a:ext cx="4527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1. Найдите сторону квадрата АВС</a:t>
            </a:r>
            <a:r>
              <a:rPr lang="en-US" altLang="ru-RU"/>
              <a:t>D</a:t>
            </a:r>
            <a:endParaRPr lang="ru-RU" alt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89438" y="3768353"/>
            <a:ext cx="45275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/>
              <a:t>2</a:t>
            </a:r>
            <a:r>
              <a:rPr lang="ru-RU" altLang="ru-RU"/>
              <a:t>. Найдите длину бокового ребра параллелепипеда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89438" y="4571628"/>
            <a:ext cx="45275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3. Площадь боковой поверхности параллелепипеда и объем</a:t>
            </a:r>
          </a:p>
        </p:txBody>
      </p:sp>
    </p:spTree>
    <p:extLst>
      <p:ext uri="{BB962C8B-B14F-4D97-AF65-F5344CB8AC3E}">
        <p14:creationId xmlns:p14="http://schemas.microsoft.com/office/powerpoint/2010/main" val="356734581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5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203522" y="1036836"/>
            <a:ext cx="8616950" cy="167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Calibri" panose="020F0502020204030204" pitchFamily="34" charset="0"/>
              </a:rPr>
              <a:t>		</a:t>
            </a:r>
            <a:r>
              <a:rPr lang="ru-RU" altLang="ru-RU" sz="2500" dirty="0">
                <a:latin typeface="Calibri" panose="020F0502020204030204" pitchFamily="34" charset="0"/>
              </a:rPr>
              <a:t>Основание наклонной призмы - треугольник со сторонами 4 см, 13 см и 15 см. Боковое ребро призмы равно 8 см и образует с плоскостью основания угол 45</a:t>
            </a:r>
            <a:r>
              <a:rPr lang="ru-RU" altLang="ru-RU" sz="2500" dirty="0">
                <a:latin typeface="Calibri" panose="020F0502020204030204" pitchFamily="34" charset="0"/>
                <a:sym typeface="Symbol" panose="05050102010706020507" pitchFamily="18" charset="2"/>
              </a:rPr>
              <a:t></a:t>
            </a:r>
            <a:r>
              <a:rPr lang="ru-RU" altLang="ru-RU" sz="2500" dirty="0">
                <a:latin typeface="Calibri" panose="020F0502020204030204" pitchFamily="34" charset="0"/>
              </a:rPr>
              <a:t>. Найдите объем призмы.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3522" y="1036836"/>
            <a:ext cx="1435406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</a:t>
            </a:r>
            <a:r>
              <a:rPr lang="ru-RU" sz="2400" dirty="0" smtClean="0"/>
              <a:t>5:</a:t>
            </a:r>
            <a:endParaRPr lang="ru-RU" sz="2400" dirty="0"/>
          </a:p>
        </p:txBody>
      </p:sp>
      <p:pic>
        <p:nvPicPr>
          <p:cNvPr id="9" name="Рисунок 3" descr="Многогр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832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4884415" y="4025405"/>
            <a:ext cx="2446337" cy="36512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687690" y="5375965"/>
            <a:ext cx="511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solidFill>
                  <a:srgbClr val="FF0000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7146305" y="5261571"/>
            <a:ext cx="8032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solidFill>
                  <a:srgbClr val="FF0000"/>
                </a:solidFill>
                <a:latin typeface="Calibri" panose="020F0502020204030204" pitchFamily="34" charset="0"/>
              </a:rPr>
              <a:t>15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6367139" y="4537269"/>
            <a:ext cx="8032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solidFill>
                  <a:srgbClr val="FF0000"/>
                </a:solidFill>
                <a:latin typeface="Calibri" panose="020F0502020204030204" pitchFamily="34" charset="0"/>
              </a:rPr>
              <a:t>13</a:t>
            </a:r>
          </a:p>
        </p:txBody>
      </p:sp>
      <p:sp>
        <p:nvSpPr>
          <p:cNvPr id="14" name="Овал 13"/>
          <p:cNvSpPr/>
          <p:nvPr/>
        </p:nvSpPr>
        <p:spPr>
          <a:xfrm>
            <a:off x="6052815" y="5193804"/>
            <a:ext cx="146050" cy="73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>
            <a:endCxn id="14" idx="1"/>
          </p:cNvCxnSpPr>
          <p:nvPr/>
        </p:nvCxnSpPr>
        <p:spPr>
          <a:xfrm>
            <a:off x="5249540" y="5011242"/>
            <a:ext cx="825500" cy="19367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5432103" y="4514354"/>
            <a:ext cx="290512" cy="603250"/>
          </a:xfrm>
          <a:custGeom>
            <a:avLst/>
            <a:gdLst>
              <a:gd name="connsiteX0" fmla="*/ 0 w 290456"/>
              <a:gd name="connsiteY0" fmla="*/ 0 h 602428"/>
              <a:gd name="connsiteX1" fmla="*/ 204395 w 290456"/>
              <a:gd name="connsiteY1" fmla="*/ 204395 h 602428"/>
              <a:gd name="connsiteX2" fmla="*/ 290456 w 290456"/>
              <a:gd name="connsiteY2" fmla="*/ 602428 h 60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" h="602428">
                <a:moveTo>
                  <a:pt x="0" y="0"/>
                </a:moveTo>
                <a:cubicBezTo>
                  <a:pt x="77993" y="51995"/>
                  <a:pt x="155986" y="103990"/>
                  <a:pt x="204395" y="204395"/>
                </a:cubicBezTo>
                <a:cubicBezTo>
                  <a:pt x="252804" y="304800"/>
                  <a:pt x="290456" y="602428"/>
                  <a:pt x="290456" y="6024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9"/>
          <p:cNvSpPr>
            <a:spLocks noChangeArrowheads="1"/>
          </p:cNvSpPr>
          <p:nvPr/>
        </p:nvSpPr>
        <p:spPr bwMode="auto">
          <a:xfrm>
            <a:off x="5587786" y="4502758"/>
            <a:ext cx="601447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300" dirty="0">
                <a:solidFill>
                  <a:srgbClr val="FF0000"/>
                </a:solidFill>
                <a:latin typeface="Calibri" panose="020F0502020204030204" pitchFamily="34" charset="0"/>
              </a:rPr>
              <a:t>45</a:t>
            </a:r>
            <a:r>
              <a:rPr lang="ru-RU" altLang="ru-RU" sz="2300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</a:t>
            </a:r>
            <a:endParaRPr lang="ru-RU" altLang="ru-RU" sz="23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6089328" y="4938217"/>
            <a:ext cx="4016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latin typeface="Calibri" panose="020F0502020204030204" pitchFamily="34" charset="0"/>
              </a:rPr>
              <a:t>О</a:t>
            </a:r>
          </a:p>
        </p:txBody>
      </p:sp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5204767" y="3686001"/>
            <a:ext cx="511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solidFill>
                  <a:srgbClr val="FF0000"/>
                </a:solidFill>
                <a:latin typeface="Calibri" panose="020F050202020403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1768689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5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076605"/>
              </p:ext>
            </p:extLst>
          </p:nvPr>
        </p:nvGraphicFramePr>
        <p:xfrm>
          <a:off x="6588224" y="5681353"/>
          <a:ext cx="2325687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4" name="Формула" r:id="rId4" imgW="1244600" imgH="254000" progId="Equation.3">
                  <p:embed/>
                </p:oleObj>
              </mc:Choice>
              <mc:Fallback>
                <p:oleObj name="Формула" r:id="rId4" imgW="1244600" imgH="254000" progId="Equation.3">
                  <p:embed/>
                  <p:pic>
                    <p:nvPicPr>
                      <p:cNvPr id="2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681353"/>
                        <a:ext cx="2325687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3568" y="1052736"/>
            <a:ext cx="390683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ПЛАН РЕШЕНИЯ:</a:t>
            </a:r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683568" y="1628800"/>
            <a:ext cx="43815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1. Постройте высоту АО.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83568" y="2174874"/>
            <a:ext cx="823034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2. Из равнобедренного прямоугольного треугольника найдите катет АО.</a:t>
            </a:r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683568" y="3173883"/>
            <a:ext cx="799288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3. Найдите площадь основания по формуле </a:t>
            </a:r>
            <a:r>
              <a:rPr lang="ru-RU" altLang="ru-RU" sz="2500" dirty="0" smtClean="0">
                <a:latin typeface="Calibri" panose="020F0502020204030204" pitchFamily="34" charset="0"/>
              </a:rPr>
              <a:t>Герона:</a:t>
            </a:r>
            <a:endParaRPr lang="ru-RU" altLang="ru-RU" sz="2500" dirty="0">
              <a:latin typeface="Calibri" panose="020F0502020204030204" pitchFamily="34" charset="0"/>
            </a:endParaRPr>
          </a:p>
        </p:txBody>
      </p:sp>
      <p:sp>
        <p:nvSpPr>
          <p:cNvPr id="29" name="TextBox 26"/>
          <p:cNvSpPr txBox="1">
            <a:spLocks noChangeArrowheads="1"/>
          </p:cNvSpPr>
          <p:nvPr/>
        </p:nvSpPr>
        <p:spPr bwMode="auto">
          <a:xfrm>
            <a:off x="683568" y="4448615"/>
            <a:ext cx="806489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4. Найдите площадь основания по формуле Герона.</a:t>
            </a:r>
          </a:p>
        </p:txBody>
      </p:sp>
      <p:sp>
        <p:nvSpPr>
          <p:cNvPr id="31" name="TextBox 28"/>
          <p:cNvSpPr txBox="1">
            <a:spLocks noChangeArrowheads="1"/>
          </p:cNvSpPr>
          <p:nvPr/>
        </p:nvSpPr>
        <p:spPr bwMode="auto">
          <a:xfrm>
            <a:off x="689304" y="5112186"/>
            <a:ext cx="53022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500" dirty="0">
                <a:latin typeface="Calibri" panose="020F0502020204030204" pitchFamily="34" charset="0"/>
              </a:rPr>
              <a:t>5. Найдите объем.</a:t>
            </a:r>
          </a:p>
        </p:txBody>
      </p:sp>
      <p:graphicFrame>
        <p:nvGraphicFramePr>
          <p:cNvPr id="3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072702"/>
              </p:ext>
            </p:extLst>
          </p:nvPr>
        </p:nvGraphicFramePr>
        <p:xfrm>
          <a:off x="2195736" y="3746425"/>
          <a:ext cx="36068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" name="Формула" r:id="rId6" imgW="1930400" imgH="254000" progId="Equation.3">
                  <p:embed/>
                </p:oleObj>
              </mc:Choice>
              <mc:Fallback>
                <p:oleObj name="Формула" r:id="rId6" imgW="1930400" imgH="254000" progId="Equation.3">
                  <p:embed/>
                  <p:pic>
                    <p:nvPicPr>
                      <p:cNvPr id="2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746425"/>
                        <a:ext cx="3606800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09991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Задача 6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27013" y="1052736"/>
            <a:ext cx="1435406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Задача </a:t>
            </a:r>
            <a:r>
              <a:rPr lang="ru-RU" sz="2400" dirty="0" smtClean="0"/>
              <a:t>6:</a:t>
            </a:r>
            <a:endParaRPr lang="ru-RU" sz="2400" dirty="0"/>
          </a:p>
        </p:txBody>
      </p:sp>
      <p:sp>
        <p:nvSpPr>
          <p:cNvPr id="13" name="Прямоугольник 3"/>
          <p:cNvSpPr>
            <a:spLocks noChangeArrowheads="1"/>
          </p:cNvSpPr>
          <p:nvPr/>
        </p:nvSpPr>
        <p:spPr bwMode="auto">
          <a:xfrm>
            <a:off x="2286000" y="1009600"/>
            <a:ext cx="66309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Объем прямоугольного параллелепипеда равен 5. Чему будет равен объем параллелепипеда, если каждое его ребро увеличить в три раза?</a:t>
            </a:r>
          </a:p>
        </p:txBody>
      </p:sp>
      <p:pic>
        <p:nvPicPr>
          <p:cNvPr id="14" name="Рисунок 5" descr="Многогр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66516"/>
            <a:ext cx="3476575" cy="259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4830465" y="2060848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 smtClean="0"/>
              <a:t>ПЛАН РЕШЕНИЯ:</a:t>
            </a:r>
            <a:endParaRPr lang="ru-RU" altLang="ru-RU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88024" y="2420888"/>
            <a:ext cx="3797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1. Найдите объем параллелепипеда АВС</a:t>
            </a:r>
            <a:r>
              <a:rPr lang="en-US" altLang="ru-RU" dirty="0"/>
              <a:t>DA</a:t>
            </a:r>
            <a:r>
              <a:rPr lang="en-US" altLang="ru-RU" baseline="-25000" dirty="0"/>
              <a:t>1</a:t>
            </a:r>
            <a:r>
              <a:rPr lang="en-US" altLang="ru-RU" dirty="0"/>
              <a:t>B</a:t>
            </a:r>
            <a:r>
              <a:rPr lang="en-US" altLang="ru-RU" baseline="-25000" dirty="0"/>
              <a:t>1</a:t>
            </a:r>
            <a:r>
              <a:rPr lang="en-US" altLang="ru-RU" dirty="0"/>
              <a:t>C</a:t>
            </a:r>
            <a:r>
              <a:rPr lang="en-US" altLang="ru-RU" baseline="-25000" dirty="0"/>
              <a:t>1</a:t>
            </a:r>
            <a:r>
              <a:rPr lang="en-US" altLang="ru-RU" dirty="0"/>
              <a:t>D</a:t>
            </a:r>
            <a:r>
              <a:rPr lang="en-US" altLang="ru-RU" baseline="-25000" dirty="0"/>
              <a:t>1</a:t>
            </a:r>
            <a:endParaRPr lang="ru-RU" altLang="ru-RU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88024" y="3044628"/>
            <a:ext cx="390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dirty="0"/>
              <a:t>2</a:t>
            </a:r>
            <a:r>
              <a:rPr lang="ru-RU" altLang="ru-RU" dirty="0"/>
              <a:t>. Увеличьте каждое ребро в 3 раза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800725" y="3429000"/>
            <a:ext cx="3906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3. Найдите объем получившегося  параллелепипеда.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821337" y="4077072"/>
            <a:ext cx="39068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4. Найдите отношение полученного объема к  объему параллелепипеда АВС</a:t>
            </a:r>
            <a:r>
              <a:rPr lang="en-US" altLang="ru-RU" dirty="0"/>
              <a:t>DA</a:t>
            </a:r>
            <a:r>
              <a:rPr lang="en-US" altLang="ru-RU" baseline="-25000" dirty="0"/>
              <a:t>1</a:t>
            </a:r>
            <a:r>
              <a:rPr lang="en-US" altLang="ru-RU" dirty="0"/>
              <a:t>B</a:t>
            </a:r>
            <a:r>
              <a:rPr lang="en-US" altLang="ru-RU" baseline="-25000" dirty="0"/>
              <a:t>1</a:t>
            </a:r>
            <a:r>
              <a:rPr lang="en-US" altLang="ru-RU" dirty="0"/>
              <a:t>C</a:t>
            </a:r>
            <a:r>
              <a:rPr lang="en-US" altLang="ru-RU" baseline="-25000" dirty="0"/>
              <a:t>1</a:t>
            </a:r>
            <a:r>
              <a:rPr lang="en-US" altLang="ru-RU" dirty="0"/>
              <a:t>D</a:t>
            </a:r>
            <a:r>
              <a:rPr lang="en-US" altLang="ru-RU" baseline="-25000" dirty="0"/>
              <a:t>1</a:t>
            </a:r>
            <a:endParaRPr lang="ru-RU" altLang="ru-RU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788024" y="5030019"/>
            <a:ext cx="39068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4. Сделайте вывод во сколько раз изменяется объем параллелепипеда, если его ребра увеличиваются в 3 раза.</a:t>
            </a:r>
          </a:p>
        </p:txBody>
      </p:sp>
    </p:spTree>
    <p:extLst>
      <p:ext uri="{BB962C8B-B14F-4D97-AF65-F5344CB8AC3E}">
        <p14:creationId xmlns:p14="http://schemas.microsoft.com/office/powerpoint/2010/main" val="13845564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Элементы призмы.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" t="32354" r="953" b="6532"/>
          <a:stretch/>
        </p:blipFill>
        <p:spPr>
          <a:xfrm>
            <a:off x="863588" y="3212976"/>
            <a:ext cx="7416824" cy="2448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980728"/>
            <a:ext cx="87129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1) </a:t>
            </a:r>
            <a:r>
              <a:rPr lang="ru-RU" sz="1600" i="1" u="sng" dirty="0" smtClean="0"/>
              <a:t>Основания</a:t>
            </a:r>
            <a:r>
              <a:rPr lang="ru-RU" sz="1600" dirty="0" smtClean="0"/>
              <a:t>  - равные многоугольники, лежащие </a:t>
            </a:r>
            <a:r>
              <a:rPr lang="ru-RU" sz="1600" dirty="0"/>
              <a:t>в параллельных </a:t>
            </a:r>
            <a:r>
              <a:rPr lang="ru-RU" sz="1600" dirty="0" smtClean="0"/>
              <a:t>плоскостях;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2) </a:t>
            </a:r>
            <a:r>
              <a:rPr lang="ru-RU" sz="1600" i="1" u="sng" dirty="0" smtClean="0"/>
              <a:t>Боковые грани </a:t>
            </a:r>
            <a:r>
              <a:rPr lang="ru-RU" sz="1600" dirty="0" smtClean="0"/>
              <a:t>- </a:t>
            </a:r>
            <a:r>
              <a:rPr lang="ru-RU" sz="1600" dirty="0"/>
              <a:t>все грани, кроме оснований (являются </a:t>
            </a:r>
            <a:r>
              <a:rPr lang="ru-RU" sz="1600" dirty="0" smtClean="0"/>
              <a:t>параллелограммами);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3) </a:t>
            </a:r>
            <a:r>
              <a:rPr lang="ru-RU" sz="1600" i="1" u="sng" dirty="0"/>
              <a:t>Боковые ребра</a:t>
            </a:r>
            <a:r>
              <a:rPr lang="ru-RU" sz="1600" dirty="0"/>
              <a:t> – общие стороны боковых граней (параллельны между собой и равны</a:t>
            </a:r>
            <a:r>
              <a:rPr lang="ru-RU" sz="1600" dirty="0" smtClean="0"/>
              <a:t>);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4) </a:t>
            </a:r>
            <a:r>
              <a:rPr lang="ru-RU" sz="1600" u="sng" dirty="0" smtClean="0"/>
              <a:t>Вершины</a:t>
            </a:r>
            <a:r>
              <a:rPr lang="ru-RU" sz="1600" dirty="0" smtClean="0"/>
              <a:t> – это концы ребер;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7992888" cy="4124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altLang="ru-RU" sz="1600" dirty="0" smtClean="0"/>
              <a:t>           </a:t>
            </a:r>
            <a:r>
              <a:rPr lang="ru-RU" altLang="ru-RU" sz="1600" dirty="0" smtClean="0">
                <a:solidFill>
                  <a:schemeClr val="accent5">
                    <a:lumMod val="75000"/>
                  </a:schemeClr>
                </a:solidFill>
              </a:rPr>
              <a:t>основание             боковая грань          боковое ребро             вершина</a:t>
            </a:r>
            <a:endParaRPr lang="ru-RU" alt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20883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Элементы призмы.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980728"/>
            <a:ext cx="871296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5) </a:t>
            </a:r>
            <a:r>
              <a:rPr lang="ru-RU" sz="1600" i="1" u="sng" dirty="0"/>
              <a:t>Диагональ</a:t>
            </a:r>
            <a:r>
              <a:rPr lang="ru-RU" sz="1600" dirty="0"/>
              <a:t> – отрезок, соединяющий две вершины призмы, не принадлежащие одной грани</a:t>
            </a:r>
            <a:r>
              <a:rPr lang="ru-RU" sz="1600" dirty="0" smtClean="0"/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6</a:t>
            </a:r>
            <a:r>
              <a:rPr lang="ru-RU" sz="1600" dirty="0" smtClean="0"/>
              <a:t>) </a:t>
            </a:r>
            <a:r>
              <a:rPr lang="ru-RU" sz="1600" i="1" u="sng" dirty="0"/>
              <a:t>Высота призмы</a:t>
            </a:r>
            <a:r>
              <a:rPr lang="ru-RU" sz="1600" dirty="0"/>
              <a:t> – перпендикуляр, проведенный из какой-нибудь точки одного основания к плоскости другого основания.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32" y="2414109"/>
            <a:ext cx="2952328" cy="325513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5661248"/>
            <a:ext cx="7992888" cy="4124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altLang="ru-RU" sz="1600" dirty="0" smtClean="0"/>
              <a:t>           </a:t>
            </a:r>
            <a:r>
              <a:rPr lang="ru-RU" altLang="ru-RU" sz="1600" dirty="0" smtClean="0">
                <a:solidFill>
                  <a:schemeClr val="accent5">
                    <a:lumMod val="75000"/>
                  </a:schemeClr>
                </a:solidFill>
              </a:rPr>
              <a:t>диагональ                                                           высота</a:t>
            </a:r>
            <a:endParaRPr lang="ru-RU" alt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68" y="2521661"/>
            <a:ext cx="3795664" cy="297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5534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Призма бывает: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85522"/>
            <a:ext cx="8316416" cy="32380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5680875"/>
            <a:ext cx="6768752" cy="3790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altLang="ru-RU" sz="1600" dirty="0" smtClean="0">
                <a:solidFill>
                  <a:schemeClr val="accent5">
                    <a:lumMod val="75000"/>
                  </a:schemeClr>
                </a:solidFill>
              </a:rPr>
              <a:t>Треугольная призма                                          Пятиугольная призма</a:t>
            </a:r>
            <a:endParaRPr lang="ru-RU" alt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75248" y="2450403"/>
            <a:ext cx="6768752" cy="3790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altLang="ru-RU" sz="1600" dirty="0" smtClean="0">
                <a:solidFill>
                  <a:schemeClr val="accent5">
                    <a:lumMod val="75000"/>
                  </a:schemeClr>
                </a:solidFill>
              </a:rPr>
              <a:t>Четырехугольная призма                               Шестиугольная призма</a:t>
            </a:r>
            <a:endParaRPr lang="ru-RU" alt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827584" y="1052736"/>
            <a:ext cx="1872208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563888" y="1052736"/>
            <a:ext cx="0" cy="13976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788024" y="1052736"/>
            <a:ext cx="864096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12159" y="983782"/>
            <a:ext cx="1584177" cy="14829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8423866" y="1956502"/>
            <a:ext cx="720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 т.д.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6948263" y="1001654"/>
            <a:ext cx="1800201" cy="9369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94157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Призма бывает: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40551" r="9839" b="9049"/>
          <a:stretch/>
        </p:blipFill>
        <p:spPr>
          <a:xfrm>
            <a:off x="1007604" y="1640232"/>
            <a:ext cx="7128792" cy="3456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5252064"/>
            <a:ext cx="6768752" cy="3790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altLang="ru-RU" sz="1600" dirty="0" smtClean="0"/>
              <a:t>       </a:t>
            </a:r>
            <a:r>
              <a:rPr lang="ru-RU" altLang="ru-RU" sz="1600" dirty="0" smtClean="0">
                <a:solidFill>
                  <a:schemeClr val="accent5">
                    <a:lumMod val="75000"/>
                  </a:schemeClr>
                </a:solidFill>
              </a:rPr>
              <a:t>Прямая призма                                      Наклонная призма</a:t>
            </a:r>
            <a:endParaRPr lang="ru-RU" alt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987824" y="1052736"/>
            <a:ext cx="72008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36096" y="1006593"/>
            <a:ext cx="504056" cy="47819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5555757"/>
            <a:ext cx="35283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Боковые грани – прямоугольники.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9111634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Свойство прямой призмы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6940" y="1025170"/>
            <a:ext cx="87301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Ребро прямой призмы является </a:t>
            </a:r>
            <a:r>
              <a:rPr lang="ru-RU" sz="2000" b="1" u="sng" dirty="0" smtClean="0"/>
              <a:t>высотой</a:t>
            </a:r>
            <a:r>
              <a:rPr lang="ru-RU" sz="2000" b="1" dirty="0" smtClean="0"/>
              <a:t> призмы.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0" t="20112" r="5142" b="11321"/>
          <a:stretch/>
        </p:blipFill>
        <p:spPr>
          <a:xfrm>
            <a:off x="2843808" y="1700808"/>
            <a:ext cx="3312368" cy="391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76560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17801" r="16925" b="6600"/>
          <a:stretch/>
        </p:blipFill>
        <p:spPr>
          <a:xfrm>
            <a:off x="1691680" y="1810444"/>
            <a:ext cx="6054485" cy="4036323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Призма бывает правильной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128" y="1018167"/>
            <a:ext cx="8712968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/>
              <a:t>Прямая призма + в основании правильный многоугольник = </a:t>
            </a:r>
            <a:r>
              <a:rPr lang="ru-RU" sz="1600" b="1" u="sng" dirty="0" smtClean="0"/>
              <a:t>правильная призма</a:t>
            </a:r>
            <a:endParaRPr lang="ru-RU" sz="1600" b="1" u="sng" dirty="0"/>
          </a:p>
        </p:txBody>
      </p:sp>
    </p:spTree>
    <p:extLst>
      <p:ext uri="{BB962C8B-B14F-4D97-AF65-F5344CB8AC3E}">
        <p14:creationId xmlns:p14="http://schemas.microsoft.com/office/powerpoint/2010/main" val="357044134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19282"/>
            <a:ext cx="5416908" cy="382832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107504" y="116633"/>
            <a:ext cx="8928992" cy="792087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chemeClr val="tx1"/>
                </a:solidFill>
              </a:rPr>
              <a:t>Развертка призмы.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372225"/>
            <a:ext cx="9144000" cy="48577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Смолина Виктория Алексеевна </a:t>
            </a:r>
          </a:p>
          <a:p>
            <a:pPr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преподаватель математики СПб ГБПОУ «Акушерский колледж»</a:t>
            </a:r>
            <a:endParaRPr lang="en-US" sz="1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maths.spb.ru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52" y="980728"/>
            <a:ext cx="89095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dirty="0" smtClean="0">
                <a:solidFill>
                  <a:srgbClr val="FF0000"/>
                </a:solidFill>
              </a:rPr>
              <a:t>Развертка многогранника </a:t>
            </a:r>
            <a:r>
              <a:rPr lang="ru-RU" sz="1600" dirty="0" smtClean="0"/>
              <a:t>– это плоская фигура, состоящая из всех граней многогранника.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0" t="3662" r="49171" b="25611"/>
          <a:stretch/>
        </p:blipFill>
        <p:spPr>
          <a:xfrm>
            <a:off x="6372200" y="2348880"/>
            <a:ext cx="2592288" cy="2088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91922" y="5135897"/>
            <a:ext cx="4608512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Развертка наклонной треугольной призмы.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1043608" y="3212976"/>
            <a:ext cx="288032" cy="136815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714103" y="3212976"/>
            <a:ext cx="1201713" cy="13283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201851" y="3429000"/>
            <a:ext cx="2082117" cy="1152128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4211960" y="2204864"/>
            <a:ext cx="1224137" cy="64942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211960" y="3366084"/>
            <a:ext cx="1224137" cy="85500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7706" y="4517304"/>
            <a:ext cx="1880362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Боковые </a:t>
            </a:r>
            <a:r>
              <a:rPr lang="ru-RU" sz="16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грани</a:t>
            </a:r>
            <a:endParaRPr lang="ru-RU" sz="1600" i="1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29496" y="2867530"/>
            <a:ext cx="1470737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Основания</a:t>
            </a:r>
            <a:endParaRPr lang="ru-RU" sz="1600" i="1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00381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SCORM_RATE_SLIDES" val="0"/>
  <p:tag name="ISPRING_SCORM_PASSING_SCORE" val="0.000000"/>
  <p:tag name="ISPRING_ULTRA_SCORM_COURSE_ID" val="1372856F-3E45-4EEF-B1EF-FFCE6BD19B54"/>
  <p:tag name="ISPRINGONLINEFOLDERID" val="0"/>
  <p:tag name="ISPRINGONLINEFOLDERPATH" val="Каталог"/>
  <p:tag name="ISPRINGCLOUDFOLDERID" val="0"/>
  <p:tag name="ISPRINGCLOUDFOLDERPATH" val="Каталог"/>
  <p:tag name="ISPRING_PLAYERS_CUSTOMIZATION" val="UEsDBBQAAgAIADSAJku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DBBQAAgAIAKZoZk3z34BnWQYAACwYAAAdAAAAdW5pdmVyc2FsL2NvbW1vbl9tZXNzYWdlcy5sbmfNWG1v01YU/o7Ef7AiIW3SKDCJappakJPcthaOHWyHwqbJqkaFKpV0otvEvjUtG526QYdAMEZhsGlf2AfTJjRtk/QvXP+F/ZI951w7by2yXVRtHxzZju9zzzn3nOe8jF28fXNe+3b21uLcQnU8d27kbE6brX65cH2uemM8V/EmTn+S0xa/nqlen5lfqM6O56oLOe3ihZMnxuZnqje+mbkxi/uTJzRt7Obs4iIeFy/QU+9Zm7s+nivn/YJdKuvWNd+0J20/b0zmLsjfZEduyU64LJtyX5O7eGzJfRnINl40P/h4dPT2ufOjH46diaDSILsl3TQTsTUGP382BbblObbpYwNh+pa46gH7oVwH/iP5KNtqu+KZhiUA8BLL1+WvAHqdDaLsiCtYv4HVj3E9TFxdcRxheb5rGkXhG65v2R7byxSeKLIqe+F9Te6HSzBQHdeefCsbZCR63cZtR74Jv+c/m7BgJ/o2rNFDuIz7Bn5/0vBiD9bdkXWNcJTF2+EPMkiSsWiXdMPyHeF6jlHwDNuCXOtyE0fXCZc0uQ3YfbUPRNg7IIB60cB3kBvfBNiUjhjSB1r4M8HIFguFFaRaYyRZpGnLtPWir5fLfkm4rj4phozVZ4DgXRKENU1u4q5OZtTClbBGf0KCDr3GfUOTb6BXDY4J4+EF/dVQcFAVD9Fh4OWc+9UtxKRWnp/5TukGkCBc1eZsN1khR582rEnfs23T9YVVjN9Aq8cQaRNSLIWrJBSdJXaHUCSlipdGRnxHd4XDQRiwzk25ewQEX0Xy8/AuiUMwLB08o5ZVoiljcsrE5bFYzyDWEhwUOmeDKQvyzT/5ZFqRbilAEIHCQQS77rTtUNQ9IINTRCkf2Gd5EHukXT2bkyXtbVgFGxxQ8Pr33wAGHzmQ1uTOgARJgKZesQpTft6zcJsXZuRB+5F78xmlxEDUDwbYy666yjKDASQ3D4uM5kBkJEZCtJmft6+CDNkWj+SrLKvsS+SU8mmWNdeEq/JG0iJLv2JM6kSCxNYxJzJVPwjXNLIPaR75zeFMvKwOkhiYTpa+aIQ/srnouBt9XB2ujWSTyBWXK3BnQzf5uLowsWTtwQwRqMNkpjpUNiXgUngfZ7wbriRKgwRYEEWKyMsV4zN/QjdMUfQRoqBs31PpmQ3V7hloFWI2NQ5VeGiUF7omwHenovRoFcXVU5pKHY10tiYYRDKc/x5M3Mxq3CF1BrLzkFZx8uGwbUQpOYgyQZ2JWgVzfyY+NIFvHyT8lLY5ij5EO8enDLEOw6z2uZ7cISI6Dq3cgrB0x7ATHE/5CepPdrwhEQ+an7UJmNW2/qfu2VX8qC56BK/MYpajqpLZO7M65PGr5aryIm9QNvsF2MClgiG8Q0V8egCBMhysLk7fnJmbT7/MsCZstlkHpE5q1KleSy74egiWHYNskN/CwxH8dygtcAaJqvmOKuEH9kguA3u7XIFVba69uvXEQbwgPd60yLuGp6qWgBgnaSkzojrcQXfbyEbSH8WV4Fv2F0jeoP4m8taI+yImxfIVaoMHmDTRqfpasYEqxjM8U3Dxww7GXeLdboNCW3K1tpW2NsU+lZKIbapqjIOMSnZRhSVtsglltslcvTaKYiplT0gFZWw8it4tMnVL2VUGF99H4Mg2LwY66T7phoQJ7yVt1uWp9/CZfq45fr9xhe6grC/oVkGozm05armDlEtBBWRj03O7zcVLPmaa3NQjV9uJEmA75kxyhZQbqDFKUUzo2CQ25gtsQQ3v7j9Lf6XEGZbyd3QRj+Uf6Hj/lq/kOq7XGnCfyydQ4Klc/zQTLnVGyE6ii/8591gtzva7svlFEpqn5wcBeFz0jFodSPMkzfJoWtV3DqlnVp6BIBmc5zzg4+Iw64T3uRuhYGbPax3S73arQPbBd094Ghoz0TYn6lX6X1PQQTxAolZ9JFliRG/kHLrn6YWpEgLc5YMlclhBQNTCtSwwJd25hDTBgwPgPIHkNdIMgdVSehC3DU1akvN1/xZ8wlH/3fWNLAC9ieRzLlaJPvZiQs8C9P7lANnJM8q+XizyIBcYT6l8Bko75v5oNFJn+u+TlV7u9c97icOGJr5p9y9M6RbS3X8igiNEd95L48fefG6L/WabKpQUHMWlTpwwQKnqOQ7kqMjqzlUG0bpPizzXHzvTN+b/F1BLAwQUAAIACACmaGZNOoG2yfIEAAB+FAAAJwAAAHVuaXZlcnNhbC9mbGFzaF9wdWJsaXNoaW5nX3NldHRpbmdzLnhtbNVY3U4bRxS+91OMtspd44UUCkFrIwS2gsJf462UqqrQ2DvYU/bH2h2X0CsIakNFlKAqqG2ihjaVepNeuGA35sfkFWZfoU/SMzu7NsaGLgkgImuNd+acb75z5puzh9VGH1gm+oa4HnXslNKf7FMQsQuOQe1iSvlcz94cVpDHsG1g07FJSrEdBY2mE1q5kjepV8oRxsDUQwBjeyNlllJKjJVHVHVpaSlJvbIrZh2zwgDfSxYcSy27xCM2I65aNvEy/GHLZeIpIUIMALgsxw7d0okEQppEmnaMikkQNYC5TUVQ2Mya2CspqjTL48Ji0XUqtjHumI6L3GI+pXw0PCY+kY2EmqAWsUVOvDQMimE2gg2DChbYzNFvCSoRWiwB3aEBBS1Rg5VSyq0BgQLWajdKgC1DxwJl3IEc2CyEtwjDBmZY3sr1GHnAvGhADhnLNrZoQYcZJOJPKRP6fG5qciIzPzOrZ3Lzd/TpKcnhHE565r5+Did9Up/KnMc+LvydL+Yy96YmZ+7O67OzU/rkXNsLMtqREE3tzJgGmXUqboG0EqaxUsXK25iaoNETafQIA5Wb2C0S3clS2MQFbHpEQV+XSfGzCjYpW4bD0AeHYZGQ8phXJgV2T2xbSmFuhShtOAkIxGAvW5IYvN2SxNBwR+iqXL0dVk+WGmYMF0ogHhgLqGnq8aHIbMGxO0IT9yjvmEYrIGLliTGDLXLsSOQWqZ0Fy34FLcAmmBDqbJnYKIdtOIaUQfiFFoBXyXuMsuD4ZUPrMZdiEwEe1AmCpnNd6SiUsOt1ZL2VeSH+QvpL/hOv8kNe9x/yfd74SuZFzp3mw3/0N5D/HT8CnwZcdcR3+BF/A9ffvAnfO2LYf4z4W38FrFYBH2z9FTlQB8s6b4Jj1f+eN3gD+avRzD/gX+e7/AgFnFaF0WgsTr+CH6wvaPEaoB4KjDcQ2w7grPjrISVBV8B+3F6xBgH4j+DnIYwJY/i5J0JDQKaKeA3c1wQnvgdM+QFg7vFaMharZ/zAf9qCDclVI2BAakIiNjqAUZCCk6H4a2AhYNZFhsPMhjSjmCRsGwniuiEP/uTMROb+jSumfEb2L4apkKFYOdLZOsDFzwaSG1wXSjsCGdSlkk9IVgwL4gKmDlJY85/4P0CA9WPI/kbyIiUazFUB/IjvXgOZnleZZwd0+Rp9B1lePMGWNKWSYFsCaV5oqq5ewFHag9pTg+tALAscGmK4Z7LPYBPuUU2Y7YNPE54G1fjZjRP0Q8HRfyzghVqERR2ir4c17F1y8HvbIeLQ7Ay0GjBowM5We7OQVFb8pxD7vr8Wa92+/lufDAx+OjR8eySp/rvy580zncKmbs7E1I66uvFTu8Z4Xid6x/9xOqOD7PLNOq4FTRUxuhbt3RWH3Vt3b6Opou/q3YYF3eJ17cL4b3wLGrE/+Av+F3/FN+F6jfg2f8l/BsE955sjMbUpeq+3oM+aPJbwKJAVohmVECHWmFgvgMcvcOZfx3y4bUIEm/xZzEqyCfhbfCuudUwOW/xVLMuX/Hksu+2OUnesqz3RxPpPYi67C77VoGI+Crco3B3omeEpEXbEH0RFOO1wvn8xuZKC8N7/l8mKckkFYRsk14DHyT7s7KWp4YMovJeZ5uuUNXnXeqvS8RpFU3u+sBIzFrWpBbk0qUFab7nSgwN9mtp7KpEAtM53hunEf1BLAwQUAAIACACmaGZNKdRl0NwCAACECgAAIQAAAHVuaXZlcnNhbC9mbGFzaF9za2luX3NldHRpbmdzLnhtbJVWbW/iMAz+vl+BuO/r7pVNypA2xklI7IbGbl9PaWvaiDSpEpcd//6SNF1ToKNXC6mxn8dxbMeF6C0T04vRiCSVUiDwBYqSU4RRTDUs0tvxevG4Ws7/zJ5+P6/n46jGSi7VGhCZyLTVNLoRM4y4QpTiMpECjcNLIVVB+Xj66ad7SOSQ51hyB2ooZ0MTaLeZuGcIxe/xfWKlj5DIoqRiv5SZvIxpss2UrER6NrR8X4LiTGwN8upmMpv3bsCZxgVC0Ylpfm1lGKVUoDXYkH7MrZxlcRoDb3a6cs9ATrvVx6c/oO2YZuhod5+t9NFKmkE3ydd3VvrxwnjvVmVi5WMCwl800K9frPRCOd2D6jp3vnsPXcqyKv+nR0olM5vQLufjIr5zuKSpuX6G8HBl5SzBHshudLYKPj3fHqwEIP8a3ntir6uSfGXzejAQbNFjDlNUFZCoWdU2ncu3pwrN/WjsoabFrEzMK1ppmG4o1x7WKlvgM7wxkYYor2khr5JXBczqgENk19ASZrN7NyxC7LsuiFHBzivbowTKFvnLJPYIGShb5JqzFJ4E3x9HcGiqSU2V76mvZ1AAT+5UwJhBULNMfSjNqrHarZb28uogVq9oMIVMYaptPC+sAFs6EjldHVN0FBQRdMcyikyKR4uL9+40mkQHBt9tp3uLIEMOp1rOxWgGdZgvt744mxBSfxjaw9XrEZo5fjumiDTJC/Nh0uOR55mLYhJTfxGPGXZSGjiohdjIgOP27iMVVG1BvUjJh24jJIIe6l7W96sPTqIgByQ6nWXinZxKv6iKGNTcVI2BbrLcVdbAnGU5Nz98ZfAG6QGjx1pTMTf+BGXvfRkofBMAVUnedG29qC1FxZFx2AH31kDhjtx3NqJNl/Y13B0uYYNhy3nNoJ70w6Ltle4QCfQn8K8mrI7jA8uAtkcaa3eyzs1vJnHgujOcm4Fmuy+cZW7tm6nj2diPU2iU9t/nP1BLAwQUAAIACACmaGZN0NsNjd0EAAAPFAAAJgAAAHVuaXZlcnNhbC9odG1sX3B1Ymxpc2hpbmdfc2V0dGluZ3MueG1s1VhbTxtHFH7nV4y2ylvjJSkpBNlGCGyBwq3xVkpVVWjsHext9qbdcQl9MkFtqIgSVAW1TdTQplJf0gcXvI252PkLs3+hv6RndnZtfMFdUi6p0IJ99pxvvnPmm7OHTU48MHT0FXFczTJT0o3EsISIWbBUzSympE+V7PUxCbkUmyrWLZOkJNOS0ER6KGmX87rmlnKEUnB1EcCY7rhNU1KJUntclldXVxOaazv8rqWXKeC7iYJlyLZDXGJS4si2jtfgD12ziSuFCDEA4DIsMwxLDw0hlBRI85Za1gnSVGBuajwprM9QQ5dk4ZXHhftFxyqb6pSlWw5yivmU9MHYJP+JfATStGYQk5fETYORm+k4VlWNk8B6TvuaoBLRiiVgOzoioVVNpaWUdHOEo4C33IsSYIvMMUeZsqAEJg3hDUKxiikWX8V6lDygbmQQJnXNxIZWUOAO4umnpGllOTc3O51ZXlhUMrnlGWV+TnA4Q5CSuaecIUiZVeYyZ/GPCz/z2VLm7tzswp1lZXFxTpldakdBRTsKkpQ7K5aEylplp0BaBUvSUtnIm1jTQaJdZXQJBZHr2CkSxcpqsIkrWHeJhL60SfGTMtY1ugZnYRjOwn1C7EnXJgV6l29bSqJOmUhtOAEIxGAvW5K4dbslidGxjtRlsXo7rb4sk5hSXCiBeMAWUEvKJ02R24pldqTGv6O8pauthIiRJ+oCNqDAS1lTQitQdR1yW7SJiXLYhGOnUci30Ipwy3mXajQ4btnQe9LRsI7gSEFfIGg+15N/oYQdt6PMrVJztRfSn7MfWJUdM89/yA5Z/QtRCHHvtBj2vb+F/G9YE2LqcHmI7bEmewPXn6wBv/e42X+M2Fu/Al7rgA++fkUYPPD0WAMCq/63rM7qyF+P7vwF8R7bZ00UcFrnThOxOP0McbA+p8VqgHrMMd5AbnuAU/E3Q0qcLof9sL1iDRLwH8HHY7BxZ/h4wFNDQKaKWA3CNzgndgBM2RFgHrBaIharZ+zIf9qCDclVI2BAakAhtjqAUVCC7lT8DfDgMJu8wmFlQ5pRTgK2jQR5XRMnfXZhOnPv2iVTHlD982HKZchXjnS2CXDxq4HEBntcaU2QgSeU3CVZbubEOYwHUtjwn/jfQYLeCWR/K3GeEg3uVQG8yfbfA5meVZmDE7p4jb6DLM+fYEuaQkmwLYE0z7VUly/gqOxB76nBdcSXBQ51bu5b7AFswj2qcbdDiGnA06Aav7pxkn7IOfqPOTxXC/fwIHsv7GHvUoNf2wERh0ZnotWAQR12ttqfhaBS8Z9C7of+Rqx1h2/c/Gjk1sejY7fHE/Lfld+vDwwKp7glHWtmNMZNnTomxovqGhb/JWjAyNgTm7UcA6YoovYs2n8MDse13tkmKfNBq//cFYyHXWNX/urmLvYL24HR6zf2gv3BXrFtuF4jtstesh9BYs/Z9nhMNfJp6y0osiYOIjR/0RMaUdPg8oyJ9QJ4/ASn/HXMx9k2ZLDNnsXsHduAv8N24nrH5LDDXsXyfMmex/Lb7WhuJ+bYrrHVfxJz2X2IrQY98lG4ReHuwJQMz4VwBv5f9IDTjuN/bx+X0gL6/uulDewBomtcUAvYBZHV4ZFxCHt5Yft/dc316ir7PhVKfGu9Hel4HZKU+754GgJ750u89NA/UEsDBBQAAgAIAKZoZk3Ay0tdlwEAACIGAAAfAAAAdW5pdmVyc2FsL2h0bWxfc2tpbl9zZXR0aW5ncy5qc42UTW/CMAyG7/wKlF0nxD5hu6HBpEkcJo3btEMoplSkSZSEDob476vDV5O6Y/alefXodewq3rbaZbCEtZ/bW//tz+/h2WuAmjMruA510aDnqDMrshlMshxEJoFFSIHInAsLJ313RihnJr3rdPOBvrZiyBRB61OBimgI0FJgQYDfFLimxJ+wuUNj+6Yqo56unFOykyjpQLqOVCbnnmFXrz6qPUawKsBcQOc8gcC056OJPDs+9DCrXKJyzeVmrFLVmfJkmRq1krOm+ouNBlP+9OUe6D71XkaBncise3OQx4VHfcxmUhuwFg51H0eYJCz4FETFt+vjDzQwrjcU0UVmM3ekBzeYVVrzFGpT6g8wQ0yWXrVp9jDrnIO12xN3t5gBIfgGTM3KOwV9aKVX+h8/UBuV4kRqaH3mJ1QoPstkuueGXUySw8uibdP0zo3eDzFZ8IRU9IQW1PPLm5ZHDFoCdEctqGujumPKTlCiJGooCtQEWNCLxMWLBM+fbcad48kiL/dDuR7LOXCzBDNRSpTX/7p00bhWa/cLUEsDBBQAAgAIAKdoZk1+N/bKbwoAADMWAAAXAAAAdW5pdmVyc2FsL3VuaXZlcnNhbC5wbmftWGtUU1cWvr5Fa+nSsTgIpD5aO52WFCXykJCqCKg8RHwUAsEWFElIkEZEE0KUqnTskOhYCwUkRTSAIYm8EkJIoCqm1kLUkAQISeQhj1xCREgCuSSZRDv9Mb9mrfnLj/vds+86+5zv3POdvfc6/zgQFbZqhfsKAABW7Q0POQgAi1wAYCF1+VLHl22FjCHHawHxYNgugNPpMeYwFqfujNwJALX0lXNfLXHYLqfC44gAsPq081mgOQE7CwBrf90bsvPQWYxejczwOMq7HGPF5a/QR1x3oS0OW1i6/NSttguLlu1752OfF78eSPm4fit1fakQkU3uRHenUK8OHEgEgZVfZx9GlFTGt53rlj+vYB1voUAmXfv3bkelZUiyYXJQAgBtS3QIKtvOWqSYjN7ckjP7TdA6AGjKkS9CasLug0quxHMBcN5a5X0W5mLQiNZnO7iaKi0vYhK/9cUvftt+dn1L9KMCx1C2Q7Cg4u2OHtCHqwHg/AfzMA/zMA/zMA/zMA/zMA/z8P/Dq1FlElW0EABOblwAAMv/V0jdc1+YbeBgxDnnjNNjMlY0yjqtux4d3P8OIhuRjyhEVMoSFgEQjyNkGh9+eJfR2HJ2cuA24qAeLZmelCUnXbHMBg+5vx4KPwuZ9PJBCV2y5cksNgpHqAxYBpjGOkr8hPZL6exrWC/mbJw8mJxQoQAHi2YD5I+vvZqbnZp0+YaM4MtKHVPEtgadbn9EDSKb0ksrDuu3eQqXGQMFYNJ2hoeLZs/MKezbIe94bzj3euhxE6ablVZ2ROZDPsgtFLZMjw6FF5X9JTu1mAgcS9LFT6XdvJcqC2Izk01MjJ+sr3T35qDP30wToyyMxl0UlQxjEZ71fpLc3MF1G/sv/DTsAXTnNyc8HHnvhCzH6VblvaN4eOSQm6cLg2qblbfajFwqgWrqSTUYyL8yWEVvHJDUGdPVNLGTxmH7O+O+YZVNo+EzLwuTNKAKZZ+bOlxw5VJWa36Kg9WL1yKSEZuw/hVMVuocf9wIKgeDPMFbm/qfwFtzYEvAKohJgV1J61xw/smwvTwwvZgvP/17mRwc227/VGf/dLVu68/N05XpfKOVZawrV9B98MIxW531++7CjXijqbeVEE2PswgiVFE+HQHAqR7ClPSmyT0lUdXXQBizurLTehukzYRiXqF+8AdQPOLDPIeOlHjgoKAnp18+LhcICcieEab0yREYCo+WgtWEqdmL5IKLlg2tNgtI9YbGJq1mrSRYNjMpgQ3W7kvcdyhZdLtK3u1VL64/cF1MgCaEBht1P02DgZRFZWHVEO4/TAQ6y2Ra5KkazLc1uJISxWdKNgPbD8miUSItjxbPx7v93ngGzFTnnRNqWJnqQN06WZ/jB9FiUCpfbEez2sxsTJ01qTK0GVpasB8Fw6ugMx6RMNLMiZE1E4jVpA0YeFvxzEF4HVw8M8CgkF5jtRYLiysmUcnQrbvJFps7mPyDO+izFkb5Gpe+pcV+sMtq9cBOm8SGZrdsFD1N9TemQ1jeMlfU3OecZVHPcFez8ER180umMZZ9A/tVEu5W/LgikK0MA/ME1HIVPQYy8Q4XBIrLnmSBgtiIKX4xLSBUupeLJIuaCy7uxkmfq3SZvzWLa/TG1IKyQoXE/CVfnmM2EeVgenF9SR9u8+kYzvVaeavesCYWUnSLq5qPkSELIaS61kt2/CgdnQx5YLtc0BnKUZUSSVfAr/xJMXEOFwrebzDsyLY2yMG6+CEzRfSCi2/kleSyNHTtgsyTnln/TLM59CgZbfwKboFM21fTfhJiQJNeLwjwdUUy8fwYbn1aJ+GbjGtP5QLvh1tERa1pW/l0+Q3ej0cKgpmapayYLcQrF7MgUk6BWC2tsG08nchd0gPPE1M4b7Tpy14SJcddjXeVK+8oQ0XvfyKpYexjZ8Z/RgJ9FBTFIEnNs7JJ+SGS9vL2SR/mrFNlFW52Ss8h7lpQqhkpEoAUBaNWzKlNVCpIdbwb71Y/r+Df0JxBy0rVQ5qN/d1uYXjuM6U4UoLX4kfdTqq1UNdosi5E8bhKMr5Gu4UVAb/sRREyJGemzeMjaoiBcx6vrZG4C7FG9xT3Sg7jt0Dd85LeVrenFGsuipCUFwux6c+k1Uq0hLMoY2uHFhs4fDW+2/xylKJt8A46MWFJTRgZaD73pSRwi2wUz0d09ER6JWyeHlXJMhNzGme4kHCYZ1jcxfPuCa6mDEApN3Iza2C/jT3jK0diksyDXVX6LCqVst4ZXwrHvG3ZL99InaiMZtOSlDustC+4LIvnZZum8UddMrSioDeV0uIOTgXIfamssaLdlpE4N5N1m7m31mNbtiwTiaIQ3u3Y7dAlvuutYMDU1aSajI6a5ijcACTWp5jQAaDK946bxdqN0D2UW8FBo8v4dfnxJmQc0mLKklaEqjkQBKqcMaopQpsz1dHk5b+Hu5OEj+1MROGNmVZ/kT8GVsF9YNhPY7raCAxpwNt9ei6l3BTqv7Z3C0AGudlDBLM/DZou4qlDRZ3MAOFjUeiuaIyoDTuwX5QYu9L4/AZP0Xdmq3BGAfL3oc4UTgQy1ySZ5ebxNS3vZzKeuhuz1mai6L1cr2T0VUoElUGMJL4LJHAqoxk0XF6yY68SDaX1uXeNUeoJRPxYY5yn0vBeTWvOZ9aVyl4+/EF1DCQ3w0UE3SUTaa6WKXAQ7LvNiC3ILbvzoNxWwxh52ie3Io6KmAnciGoJ65kzem33J9m9QJ64C0wwWoqHwauOEPYJO7eWXfER76Py0Jv3Gk/w4a+Dy1UuoNtJPFeFVLz42CjCdg2alPmhepU02dNYP03Uj7TmcokRb9hmGzTtvSOHREurG/dpszstafFg12hj3LIv7Lt4xhsfICyQhzs4KSkeJiA8ideTQzu05QJ0mJo/UY/0U3ZkGlAFxpayu51okZg5GziE2VQu36x0TbDA92izS1o3V+rCq1CVellSsyveqeI6dbu98JQb9hctrqHOdmRuXb4iynFo8yOmeMU0wV56Ghppd/eM86tuxOlbC77Lf+HMIgmeg9TVLq6XwgHA60ohPImG+5b+2GtTfznJNjfrHy3pzdrchd6V9ZqfsaqRhGbztKl/jXKsbfyB847O+Itk4GlvNe+m8FXZMM65hpKy/Uh7L8/qcV9yy4aoIMK3YYW0i/knnakVphFTyNxCDDWCORsfKRmXl/hlPAoIvBR+9pgzQpkqOJsYiuVkvw45NvAEHSMiITql1SH3F21zJIJ78CzkbENUd/3bvE1USTfURNEWZ1yg+P9RAhBVdlT/vzymUEu17XaM1WeH2b67qfPxtZ/TUaXCGhTwYnB4ysWe9bt7mhTXRbrZBR4vLiTe9HDB3IM9yvcXAG0SdvD5ZnOWshZ3W8SJAVPF37t+kuHocKfsO37bRFTHy7e9MqQgJ1YZTi5huQouB/3dWT49+fC/yym+Nne9n/PeMpbyapSOsq3zW/iHYWi1e/1p6OyXs9c4HHR57oZN5Y8cxULAxHIASBDrLnjZQ3YVONOnzqylwlwdHt7RzltV2w4Ox7YKR++SH5m4XeaYAti7JyqEs+tY3r8BUEsDBBQAAgAIAKdoZk1jUB02SwAAAGoAAAAbAAAAdW5pdmVyc2FsL3VuaXZlcnNhbC5wbmcueG1ss7GvyM1RKEstKs7Mz7NVMtQzULK34+WyKShKLctMLVeoAIoBBSFASaESyDVCcMszU0oybJXMTY0RYhmpmekZJbZKpmamcEF9oJEAUEsBAgAAFAACAAgANIAmS6kBxHb7AgAAsAgAABQAAAAAAAAAAQAAAAAAAAAAAHVuaXZlcnNhbC9wbGF5ZXIueG1sUEsBAgAAFAACAAgApmhmTfPfgGdZBgAALBgAAB0AAAAAAAAAAQAAAAAALQMAAHVuaXZlcnNhbC9jb21tb25fbWVzc2FnZXMubG5nUEsBAgAAFAACAAgApmhmTTqBtsnyBAAAfhQAACcAAAAAAAAAAQAAAAAAwQkAAHVuaXZlcnNhbC9mbGFzaF9wdWJsaXNoaW5nX3NldHRpbmdzLnhtbFBLAQIAABQAAgAIAKZoZk0p1GXQ3AIAAIQKAAAhAAAAAAAAAAEAAAAAAPgOAAB1bml2ZXJzYWwvZmxhc2hfc2tpbl9zZXR0aW5ncy54bWxQSwECAAAUAAIACACmaGZN0NsNjd0EAAAPFAAAJgAAAAAAAAABAAAAAAATEgAAdW5pdmVyc2FsL2h0bWxfcHVibGlzaGluZ19zZXR0aW5ncy54bWxQSwECAAAUAAIACACmaGZNwMtLXZcBAAAiBgAAHwAAAAAAAAABAAAAAAA0FwAAdW5pdmVyc2FsL2h0bWxfc2tpbl9zZXR0aW5ncy5qc1BLAQIAABQAAgAIAKdoZk1+N/bKbwoAADMWAAAXAAAAAAAAAAAAAAAAAAgZAAB1bml2ZXJzYWwvdW5pdmVyc2FsLnBuZ1BLAQIAABQAAgAIAKdoZk1jUB02SwAAAGoAAAAbAAAAAAAAAAEAAAAAAKwjAAB1bml2ZXJzYWwvdW5pdmVyc2FsLnBuZy54bWxQSwUGAAAAAAgACABgAgAAMCQAAAAA"/>
  <p:tag name="ISPRING_OUTPUT_FOLDER" val="D:\_Колледж\2018-2019\1 курс\Стереометрия\Для студентов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Призма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blipFill rotWithShape="1">
          <a:blip xmlns:r="http://schemas.openxmlformats.org/officeDocument/2006/relationships" r:embed="rId1"/>
          <a:stretch>
            <a:fillRect/>
          </a:stretch>
        </a:blipFill>
        <a:ln w="31750"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eaLnBrk="1" hangingPunct="1">
          <a:defRPr>
            <a:noFill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</TotalTime>
  <Words>1267</Words>
  <Application>Microsoft Office PowerPoint</Application>
  <PresentationFormat>Экран (4:3)</PresentationFormat>
  <Paragraphs>275</Paragraphs>
  <Slides>29</Slides>
  <Notes>29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Symbol</vt:lpstr>
      <vt:lpstr>Times New Roman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Призма</dc:title>
  <dc:creator>ind</dc:creator>
  <cp:lastModifiedBy>Виктория</cp:lastModifiedBy>
  <cp:revision>1154</cp:revision>
  <dcterms:created xsi:type="dcterms:W3CDTF">2007-04-26T13:09:51Z</dcterms:created>
  <dcterms:modified xsi:type="dcterms:W3CDTF">2019-05-28T17:48:13Z</dcterms:modified>
</cp:coreProperties>
</file>