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87" r:id="rId3"/>
    <p:sldId id="258" r:id="rId4"/>
    <p:sldId id="259" r:id="rId5"/>
    <p:sldId id="260" r:id="rId6"/>
    <p:sldId id="264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299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FF"/>
    <a:srgbClr val="33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25EF98E-E627-47FA-8C7E-C19C5A89FB29}" type="datetimeFigureOut">
              <a:rPr lang="ru-RU" altLang="ru-RU"/>
              <a:pPr>
                <a:defRPr/>
              </a:pPr>
              <a:t>03.10.2022</a:t>
            </a:fld>
            <a:endParaRPr lang="ru-RU" altLang="ru-RU"/>
          </a:p>
        </p:txBody>
      </p:sp>
      <p:sp>
        <p:nvSpPr>
          <p:cNvPr id="286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E4268B1-4254-49BC-B9A9-8660E149AF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B6EE05-592A-4A08-951D-F4C81F7BC38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17750-79C3-43DC-8314-631241473F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F72E3-0E62-438A-879C-12325095844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C29F32-7566-4397-B9DB-5BA291BC304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CCF7C-5316-4895-AFAB-6DA8445898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94347-8ADB-412F-8089-97F1746BC3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77035-96AA-482C-BE9E-6B6A934F69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F4B9F-9949-4E74-8D27-31CAA794FCC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4CBE6-E5FF-494C-A9AC-3ECA3DEA19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1FD97-0D42-473B-BABC-F0DFE2899D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978B74-1F1A-41B1-919D-3135F438590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066864F5-E830-4247-AC44-B4CC41E8D5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5"/>
          <p:cNvSpPr>
            <a:spLocks noChangeArrowheads="1" noChangeShapeType="1" noTextEdit="1"/>
          </p:cNvSpPr>
          <p:nvPr/>
        </p:nvSpPr>
        <p:spPr bwMode="auto">
          <a:xfrm>
            <a:off x="1219200" y="381000"/>
            <a:ext cx="6337300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563972" dir="14049741" sx="125000" sy="125000" algn="tl" rotWithShape="0">
                  <a:srgbClr val="C7DFD3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1510" name="WordArt 6"/>
          <p:cNvSpPr>
            <a:spLocks noChangeArrowheads="1" noChangeShapeType="1" noTextEdit="1"/>
          </p:cNvSpPr>
          <p:nvPr/>
        </p:nvSpPr>
        <p:spPr bwMode="auto">
          <a:xfrm>
            <a:off x="3581400" y="1828800"/>
            <a:ext cx="17621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spc="720">
              <a:ln w="9525">
                <a:noFill/>
                <a:round/>
                <a:headEnd/>
                <a:tailEnd/>
              </a:ln>
              <a:solidFill>
                <a:srgbClr val="0000FF"/>
              </a:soli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052" name="WordArt 7"/>
          <p:cNvSpPr>
            <a:spLocks noChangeArrowheads="1" noChangeShapeType="1" noTextEdit="1"/>
          </p:cNvSpPr>
          <p:nvPr/>
        </p:nvSpPr>
        <p:spPr bwMode="auto">
          <a:xfrm>
            <a:off x="990600" y="2438400"/>
            <a:ext cx="7488238" cy="15843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8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8200"/>
                  </a:gs>
                  <a:gs pos="10001">
                    <a:srgbClr val="FF0000"/>
                  </a:gs>
                  <a:gs pos="35001">
                    <a:srgbClr val="BA0066"/>
                  </a:gs>
                  <a:gs pos="70000">
                    <a:srgbClr val="66008F"/>
                  </a:gs>
                  <a:gs pos="100000">
                    <a:srgbClr val="000082"/>
                  </a:gs>
                </a:gsLst>
                <a:lin ang="189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2053" name="Прямоугольник 5"/>
          <p:cNvSpPr>
            <a:spLocks noChangeArrowheads="1"/>
          </p:cNvSpPr>
          <p:nvPr/>
        </p:nvSpPr>
        <p:spPr bwMode="auto">
          <a:xfrm>
            <a:off x="304800" y="228600"/>
            <a:ext cx="8686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«Детский сад №401»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429000" y="1473200"/>
            <a:ext cx="5334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Долгосрочный проект</a:t>
            </a:r>
            <a:endParaRPr lang="ru-RU" sz="3600"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36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группе №4 дошкольного возраста</a:t>
            </a:r>
            <a:endParaRPr lang="ru-RU" sz="3600"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36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 гости к Мойдодыру»</a:t>
            </a:r>
            <a:endParaRPr lang="ru-RU" sz="36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055" name="TextBox 7"/>
          <p:cNvSpPr txBox="1">
            <a:spLocks noChangeArrowheads="1"/>
          </p:cNvSpPr>
          <p:nvPr/>
        </p:nvSpPr>
        <p:spPr bwMode="auto">
          <a:xfrm>
            <a:off x="5486400" y="4876800"/>
            <a:ext cx="3657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Выполнила воспитатель:                             </a:t>
            </a:r>
          </a:p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Ульянина И.Е</a:t>
            </a:r>
            <a:endParaRPr lang="ru-RU"/>
          </a:p>
        </p:txBody>
      </p:sp>
      <p:sp>
        <p:nvSpPr>
          <p:cNvPr id="2056" name="TextBox 8"/>
          <p:cNvSpPr txBox="1">
            <a:spLocks noChangeArrowheads="1"/>
          </p:cNvSpPr>
          <p:nvPr/>
        </p:nvSpPr>
        <p:spPr bwMode="auto">
          <a:xfrm>
            <a:off x="3581400" y="6248400"/>
            <a:ext cx="16144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2020-2021 год.</a:t>
            </a:r>
          </a:p>
        </p:txBody>
      </p:sp>
      <p:pic>
        <p:nvPicPr>
          <p:cNvPr id="2057" name="Рисунок 9" descr="cml_15657922391624.jpe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1295400"/>
            <a:ext cx="3033713" cy="45799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28600" y="304800"/>
          <a:ext cx="8610599" cy="6248400"/>
        </p:xfrm>
        <a:graphic>
          <a:graphicData uri="http://schemas.openxmlformats.org/drawingml/2006/table">
            <a:tbl>
              <a:tblPr/>
              <a:tblGrid>
                <a:gridCol w="2869898"/>
                <a:gridCol w="2869901"/>
                <a:gridCol w="2870800"/>
              </a:tblGrid>
              <a:tr h="29754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Ноябрь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261" marR="6626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01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Питание</a:t>
                      </a: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Закреплять умение отрезать кусочек котлеты , сосиски.</a:t>
                      </a: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Дидактическое упражнение «К нам пришёл Незнайка»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С/р/и «Кафе»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Инт/игра: «Питание»</a:t>
                      </a: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03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Одевание-раздевание</a:t>
                      </a: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Закреплять умение одеваться и раздеваться в определённой последовательности, пользоваться разными видами застёжек.</a:t>
                      </a: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 «Как своим внешним видом показать окружающим, что ты их уважаешь и ценишь»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 И. </a:t>
                      </a:r>
                      <a:r>
                        <a:rPr lang="ru-RU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Бурсов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«Галоши»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Дидактическое упражнение «Кто самый аккуратный»</a:t>
                      </a: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01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Умывание</a:t>
                      </a: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Продолжать учить правильно умываться, своевременно пользоваться носовым платком.</a:t>
                      </a: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Беседа: «Чем отличается шампунь от мыла»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 К.Чуковского «</a:t>
                      </a:r>
                      <a:r>
                        <a:rPr lang="ru-RU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Мойдодыр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 (отрывки).</a:t>
                      </a: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01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Заправка кровати</a:t>
                      </a: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Совершенствовать навыки заправки постели,  умение аккуратно накрывать кровать покрывалом.</a:t>
                      </a: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Дидактическое упражнение «Кто правильно и быстро заправит постель».</a:t>
                      </a: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28600" y="152400"/>
          <a:ext cx="8686801" cy="6476999"/>
        </p:xfrm>
        <a:graphic>
          <a:graphicData uri="http://schemas.openxmlformats.org/drawingml/2006/table">
            <a:tbl>
              <a:tblPr/>
              <a:tblGrid>
                <a:gridCol w="2895297"/>
                <a:gridCol w="2895298"/>
                <a:gridCol w="2896206"/>
              </a:tblGrid>
              <a:tr h="24911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Декабрь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2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Питание</a:t>
                      </a: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Закреплять умение есть второе блюдо, держа нож в правой , а вилку в левой руке.</a:t>
                      </a: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 «Как правильно есть второе блюдо».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Викторина Доктор Айболит «Если хочешь быть здоровым»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С/</a:t>
                      </a:r>
                      <a:r>
                        <a:rPr lang="ru-RU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/и «Мы на дне рождении»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Мультфильм «Микробы»</a:t>
                      </a: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Одевание –раздевание</a:t>
                      </a: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Закреплять умение  аккуратно складывать и развешивать одежду на стуле, одеваться в определённой последовательности.</a:t>
                      </a: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Упражнение «Как мы умеем наводить порядок».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Д/У «Таня простудилась»</a:t>
                      </a: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38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Умывание</a:t>
                      </a: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Совершенствовать навыки правильного умывания, пользования индивидуальным полотенцем.</a:t>
                      </a: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 </a:t>
                      </a:r>
                      <a:r>
                        <a:rPr lang="ru-RU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А.Барто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«Девочка чумазая».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Презентация : «Береги своё здоровье»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Просмотр мультфильма «Скажи микробам нет»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Д/У «Крокодил чистюля»</a:t>
                      </a: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64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Содержание в порядке одежды и обуви, заправка кровати.</a:t>
                      </a: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Продолжать учить просушивать и чистить свою одежду, протирать обувь</a:t>
                      </a: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 «Как заботиться о своей одежде».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С/</a:t>
                      </a:r>
                      <a:r>
                        <a:rPr lang="ru-RU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/и «Сделаем куклам разные причёски»</a:t>
                      </a: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28600" y="152400"/>
          <a:ext cx="8763001" cy="6553200"/>
        </p:xfrm>
        <a:graphic>
          <a:graphicData uri="http://schemas.openxmlformats.org/drawingml/2006/table">
            <a:tbl>
              <a:tblPr/>
              <a:tblGrid>
                <a:gridCol w="2920695"/>
                <a:gridCol w="2920695"/>
                <a:gridCol w="2921611"/>
              </a:tblGrid>
              <a:tr h="262128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Январь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48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Питание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Закреплять умение есть второе блюдо.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Совершенствовать умение пользоваться салфеткой по необходимости.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 «Культура поведения во время еды».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Д/И «Полезные и вредные привычки»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С/</a:t>
                      </a:r>
                      <a:r>
                        <a:rPr lang="ru-RU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/и «Семья»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 стихотворения О.Григорьев «Варенье»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06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Одевание-раздевание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Учить детей самостоятельно поддерживать чистоту и порядок в своём шкафу для одежды.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 «Как мы наводим порядок в своём шкафу для одежды»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 сказки «Сказка про Витю  </a:t>
                      </a:r>
                      <a:r>
                        <a:rPr lang="ru-RU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грязнулю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48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Умывание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Совершенствовать умение быстро и правильно умываться.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Беседа: «Чем отличается детская зубная паста от взрослой»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Лото «правила личной гигиены»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Мультфильм «Добрый доктор стоматолог»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06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Содержание  в порядке одежды и обуви, заправка кровати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Продолжать учить мыть, протирать, чистить свою обувь.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Принимать участие в смене постельного белья.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Чтение Д.Крупской «Чистота»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" y="228600"/>
          <a:ext cx="8839200" cy="6400800"/>
        </p:xfrm>
        <a:graphic>
          <a:graphicData uri="http://schemas.openxmlformats.org/drawingml/2006/table">
            <a:tbl>
              <a:tblPr/>
              <a:tblGrid>
                <a:gridCol w="2946092"/>
                <a:gridCol w="2946092"/>
                <a:gridCol w="2947016"/>
              </a:tblGrid>
              <a:tr h="25603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Февраль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01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Питание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Закреплять умение пользоваться за обедом ножом и вилкой, салфеткой по мере необходимости.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Игра –соревнование  «Чей стол самый аккуратный»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Презентация «Мы здоровью скажем- да»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Д/И «Найди пару»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4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Одевание-раздевание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Самостоятельно поддерживать чистоту и порядок в своём шкафу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Игра – соревнование «Наведём порядок в шкафчиках».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Д/И «Половинки»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82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Умывание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Совершенствовать умение насухо вытираться только своим полотенцем, взяв его из шкафчика и развернув на ладошках.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Беседа: «Почему так важно чистить зубы»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Дидактическое упражнение «Чистоплотные дети»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Мультфильм «Королева Зубная щётка»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 «Путешествие в страну Умывай- кА»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2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Содержание в порядке одежды и обуви, заправка кровати.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Совершенствовать умение просушивать и чистить свою одежду, мыть, протирать , чистить обувь. Продолжать учить одевать на подушку чистую наволочку, расстилать простыню.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Дидактическое упражнение  «Поможем младшему воспитателю сменить постельное бельё».</a:t>
                      </a: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28600" y="228600"/>
          <a:ext cx="8686801" cy="6400800"/>
        </p:xfrm>
        <a:graphic>
          <a:graphicData uri="http://schemas.openxmlformats.org/drawingml/2006/table">
            <a:tbl>
              <a:tblPr/>
              <a:tblGrid>
                <a:gridCol w="2895298"/>
                <a:gridCol w="2895298"/>
                <a:gridCol w="2896205"/>
              </a:tblGrid>
              <a:tr h="25603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Март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922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Питание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Закреплять умение правильно пользоваться столовыми приборами, есть второе блюдо при помощи ножа и вилки.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 «Почему второе блюдо не едят ложкой».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 «Почему у мышонка заболел Живот?»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Д/И «Найди пару»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Инт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/и «Путешествие по стране </a:t>
                      </a:r>
                      <a:r>
                        <a:rPr lang="ru-RU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Неболейка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01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Одевание-раздевание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Закреплять умение выворачивать снятую одежду на лицевую сторону, аккуратно ставить обувь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  М. Зощенко «Глупая история»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Викторина: «ЗОЖ загадки и отгадки»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61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Умывание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Совершенствовать умение быстро и аккуратно умываться, обязательно мыть руки с мылом после посещения туалета.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 «Микробы – наши враги»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Мультфильм «Игра Гигиена»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Строительная/и «Наша ванная комната»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61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Содержание в порядке одежды и обуви, заправка кровати.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Формировать привычку следить за своим внешним видом.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Продолжать учить принимать участие в смене постельного белья.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 «Чистота – залог здоровья»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Д/И «Чистота- залог здоровья»</a:t>
                      </a:r>
                    </a:p>
                  </a:txBody>
                  <a:tcPr marL="55217" marR="55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28600" y="228600"/>
          <a:ext cx="8763000" cy="6476999"/>
        </p:xfrm>
        <a:graphic>
          <a:graphicData uri="http://schemas.openxmlformats.org/drawingml/2006/table">
            <a:tbl>
              <a:tblPr/>
              <a:tblGrid>
                <a:gridCol w="2920695"/>
                <a:gridCol w="2920695"/>
                <a:gridCol w="2921610"/>
              </a:tblGrid>
              <a:tr h="23132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Апрель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566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Питание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Продолжать учить есть второе блюдо при помощи ножа и вилки, не перекладывая их из руки в руку, есть с закрытым ртом.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 «Культура еды – серьёзное дело».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 «Всё равно»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Презентация «Путешествие в страну здоровья»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6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Одевание-раздевание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Закреплять умение аккуратно складывать одежду перед сном, выворачивать рукава, расправлять одежду.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 «Наши верные друзья»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Игра-соревнование  «Чей стул самый аккуратный»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Д/У «Хорошо или плохо»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79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Умывание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Закреплять правила умывания, соблюдения порядка в умывальной комнате.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 Е. Винокуров «Купание детей»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Мультфильм «</a:t>
                      </a:r>
                      <a:r>
                        <a:rPr lang="ru-RU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Федорино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горе»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Мультфильм «Зубная паста»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Инт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/и «Здоровый малыш»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45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Содержание в порядке одежды и обуви, заправка кровати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Продолжать формировать привычку следить за своим внешним видом, напоминать товарищам о неполадках в их внешнем виде.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Учить принимать участие в смене постельного белья: надевать чистую наволочку, с помощью взрослого надевать пододеяльник на одеяло.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Дидактическое упражнение  «Как помочь товарищу».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28600" y="228600"/>
          <a:ext cx="8686801" cy="6477001"/>
        </p:xfrm>
        <a:graphic>
          <a:graphicData uri="http://schemas.openxmlformats.org/drawingml/2006/table">
            <a:tbl>
              <a:tblPr/>
              <a:tblGrid>
                <a:gridCol w="2895298"/>
                <a:gridCol w="2895298"/>
                <a:gridCol w="2896205"/>
              </a:tblGrid>
              <a:tr h="202407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Май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144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Питание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Продолжать учить детей есть  с закрытым ртом, пережёвывать пищу бесшумно.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Дидактическое упражнение «За столом едим культурно»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Презентация «Что же такое ЗОЖ?»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Инт/и «ЗОЖ»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Одевание-раздевание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Продолжать учить детей поддерживать порядок в шкафчиках для одежды, закреплять умение пользоваться разными видами застёжек на обуви и одежде, завязывать шнурки.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Дидактическое упражнение «У кого в шкафу порядок»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 «Неумейка»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Инт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/и «Путешествие в страну здоровья»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Умывание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Закреплять умение мыть руки с мылом после посещения туалета и по мере необходимости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  «Чистые руки – здоровые дети»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Д/И «Правила личной гигиены»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 «как Ваня чистым стал»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Мультфильм «Митя и </a:t>
                      </a:r>
                      <a:r>
                        <a:rPr lang="ru-RU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Микробус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16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Содержание в порядке одежды и обуви, заправка кровати.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Формировать привычку напоминать товарищам о неполадках в их внешнем виде, проявлять желание помочь им. Продолжать учить менять постель: стелить чистую простынь, надевать наволочку и пододеяльник.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 С. Михалкова «Всё сам»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Сюжетно-ролевая игра «Детский сад»</a:t>
                      </a: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 descr="IMG_20210514_092251_89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0" y="228600"/>
            <a:ext cx="2590800" cy="345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59" name="Рисунок 2" descr="IMG_20210514_092429_91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05400" y="304800"/>
            <a:ext cx="3479800" cy="2609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0" name="Рисунок 3" descr="IMG_20210514_092558_68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1000" y="3886200"/>
            <a:ext cx="3352800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1" name="Рисунок 5" descr="IMG_20210514_100411_03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91200" y="3048000"/>
            <a:ext cx="2647950" cy="353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438" name="TextBox 6"/>
          <p:cNvSpPr txBox="1">
            <a:spLocks noChangeArrowheads="1"/>
          </p:cNvSpPr>
          <p:nvPr/>
        </p:nvSpPr>
        <p:spPr bwMode="auto">
          <a:xfrm>
            <a:off x="3429000" y="1828800"/>
            <a:ext cx="17748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Times New Roman" pitchFamily="18" charset="0"/>
                <a:cs typeface="Times New Roman" pitchFamily="18" charset="0"/>
              </a:rPr>
              <a:t>Беседы</a:t>
            </a:r>
          </a:p>
          <a:p>
            <a:pPr algn="ctr"/>
            <a:r>
              <a:rPr lang="ru-RU" sz="3600" b="1">
                <a:latin typeface="Times New Roman" pitchFamily="18" charset="0"/>
                <a:cs typeface="Times New Roman" pitchFamily="18" charset="0"/>
              </a:rPr>
              <a:t> и</a:t>
            </a:r>
          </a:p>
          <a:p>
            <a:pPr algn="ctr"/>
            <a:r>
              <a:rPr lang="ru-RU" sz="3600" b="1"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b="1"/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 descr="IMG_20210518_121642_55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228600"/>
            <a:ext cx="2286000" cy="30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3" name="Рисунок 2" descr="IMG_20210518_121652_28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3600" y="304800"/>
            <a:ext cx="2495550" cy="3327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4" name="Рисунок 3" descr="IMG_20210521_121041_30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00200" y="3429000"/>
            <a:ext cx="2419350" cy="3225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485" name="Рисунок 4" descr="IMG_20210521_121100_83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53000" y="3733800"/>
            <a:ext cx="2343150" cy="3124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462" name="TextBox 5"/>
          <p:cNvSpPr txBox="1">
            <a:spLocks noChangeArrowheads="1"/>
          </p:cNvSpPr>
          <p:nvPr/>
        </p:nvSpPr>
        <p:spPr bwMode="auto">
          <a:xfrm rot="-1727492">
            <a:off x="2971800" y="1570038"/>
            <a:ext cx="2819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u="sng">
                <a:latin typeface="Times New Roman" pitchFamily="18" charset="0"/>
                <a:cs typeface="Times New Roman" pitchFamily="18" charset="0"/>
              </a:rPr>
              <a:t>Умывание.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IMG_20210518_122257_29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0" y="228600"/>
            <a:ext cx="2667000" cy="3276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07" name="Рисунок 2" descr="IMG_20210518_122310_02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9800" y="228600"/>
            <a:ext cx="2724150" cy="3327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08" name="Рисунок 3" descr="IMG_20210524_082203_02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1000" y="3733800"/>
            <a:ext cx="2667000" cy="2971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09" name="Рисунок 4" descr="IMG_20210524_082200_388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95800" y="3657600"/>
            <a:ext cx="2743200" cy="3022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0486" name="TextBox 5"/>
          <p:cNvSpPr txBox="1">
            <a:spLocks noChangeArrowheads="1"/>
          </p:cNvSpPr>
          <p:nvPr/>
        </p:nvSpPr>
        <p:spPr bwMode="auto">
          <a:xfrm rot="-2631345">
            <a:off x="3689350" y="1695450"/>
            <a:ext cx="20478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 u="sng">
                <a:latin typeface="Times New Roman" pitchFamily="18" charset="0"/>
                <a:cs typeface="Times New Roman" pitchFamily="18" charset="0"/>
              </a:rPr>
              <a:t>Обед.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5"/>
          <p:cNvSpPr>
            <a:spLocks noChangeArrowheads="1" noChangeShapeType="1" noTextEdit="1"/>
          </p:cNvSpPr>
          <p:nvPr/>
        </p:nvSpPr>
        <p:spPr bwMode="auto">
          <a:xfrm>
            <a:off x="1219200" y="381000"/>
            <a:ext cx="6337300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563972" dir="14049741" sx="125000" sy="125000" algn="tl" rotWithShape="0">
                  <a:srgbClr val="C7DFD3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1510" name="WordArt 6"/>
          <p:cNvSpPr>
            <a:spLocks noChangeArrowheads="1" noChangeShapeType="1" noTextEdit="1"/>
          </p:cNvSpPr>
          <p:nvPr/>
        </p:nvSpPr>
        <p:spPr bwMode="auto">
          <a:xfrm>
            <a:off x="3581400" y="1828800"/>
            <a:ext cx="17621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spc="720">
              <a:ln w="9525">
                <a:noFill/>
                <a:round/>
                <a:headEnd/>
                <a:tailEnd/>
              </a:ln>
              <a:solidFill>
                <a:srgbClr val="0000FF"/>
              </a:soli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076" name="WordArt 7"/>
          <p:cNvSpPr>
            <a:spLocks noChangeArrowheads="1" noChangeShapeType="1" noTextEdit="1"/>
          </p:cNvSpPr>
          <p:nvPr/>
        </p:nvSpPr>
        <p:spPr bwMode="auto">
          <a:xfrm>
            <a:off x="990600" y="2438400"/>
            <a:ext cx="7488238" cy="15843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8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8200"/>
                  </a:gs>
                  <a:gs pos="10001">
                    <a:srgbClr val="FF0000"/>
                  </a:gs>
                  <a:gs pos="35001">
                    <a:srgbClr val="BA0066"/>
                  </a:gs>
                  <a:gs pos="70000">
                    <a:srgbClr val="66008F"/>
                  </a:gs>
                  <a:gs pos="100000">
                    <a:srgbClr val="000082"/>
                  </a:gs>
                </a:gsLst>
                <a:lin ang="189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3077" name="Рисунок 10" descr="2a85406c6ac366736d4ca537e57e459f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38800" y="1524000"/>
            <a:ext cx="3230563" cy="4953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078" name="TextBox 11"/>
          <p:cNvSpPr txBox="1">
            <a:spLocks noChangeArrowheads="1"/>
          </p:cNvSpPr>
          <p:nvPr/>
        </p:nvSpPr>
        <p:spPr bwMode="auto">
          <a:xfrm>
            <a:off x="304800" y="457200"/>
            <a:ext cx="548640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u="sng">
                <a:latin typeface="Times New Roman" pitchFamily="18" charset="0"/>
                <a:cs typeface="Times New Roman" pitchFamily="18" charset="0"/>
              </a:rPr>
              <a:t>Тип проекта: </a:t>
            </a: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информационно- творческий</a:t>
            </a:r>
          </a:p>
          <a:p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u="sng">
                <a:latin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групповой, долгосрочный</a:t>
            </a:r>
          </a:p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 (с 1 сентября 2020г  по 31 мая 2021г)</a:t>
            </a:r>
          </a:p>
          <a:p>
            <a:pPr algn="ctr"/>
            <a:endParaRPr lang="ru-RU" sz="3600" b="1" u="sng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u="sng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endParaRPr lang="ru-RU" sz="36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Дети группы №4 дошкольного       возраста (5-6 лет)</a:t>
            </a:r>
          </a:p>
          <a:p>
            <a:pPr>
              <a:buFont typeface="Wingdings" pitchFamily="2" charset="2"/>
              <a:buChar char="v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>
              <a:buFont typeface="Wingdings" pitchFamily="2" charset="2"/>
              <a:buChar char="v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Родители воспитанников.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513_151235_09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00800" y="3352800"/>
            <a:ext cx="2571750" cy="3505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MG_20210519_143626_63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4800" y="3962400"/>
            <a:ext cx="3200400" cy="2381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MG_20210519_151218_51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410200" y="152400"/>
            <a:ext cx="2495550" cy="2971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IMG_20210521_120957_63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28600" y="152400"/>
            <a:ext cx="2743200" cy="3657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1510" name="TextBox 8"/>
          <p:cNvSpPr txBox="1">
            <a:spLocks noChangeArrowheads="1"/>
          </p:cNvSpPr>
          <p:nvPr/>
        </p:nvSpPr>
        <p:spPr bwMode="auto">
          <a:xfrm rot="-1947755">
            <a:off x="3179763" y="1828800"/>
            <a:ext cx="2057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u="sng">
                <a:latin typeface="Times New Roman" pitchFamily="18" charset="0"/>
                <a:cs typeface="Times New Roman" pitchFamily="18" charset="0"/>
              </a:rPr>
              <a:t>Одевание</a:t>
            </a:r>
          </a:p>
          <a:p>
            <a:pPr algn="ctr"/>
            <a:r>
              <a:rPr lang="ru-RU" sz="2800" b="1" u="sng">
                <a:latin typeface="Times New Roman" pitchFamily="18" charset="0"/>
                <a:cs typeface="Times New Roman" pitchFamily="18" charset="0"/>
              </a:rPr>
              <a:t>Раздевание</a:t>
            </a:r>
          </a:p>
        </p:txBody>
      </p:sp>
      <p:sp>
        <p:nvSpPr>
          <p:cNvPr id="21511" name="TextBox 9"/>
          <p:cNvSpPr txBox="1">
            <a:spLocks noChangeArrowheads="1"/>
          </p:cNvSpPr>
          <p:nvPr/>
        </p:nvSpPr>
        <p:spPr bwMode="auto">
          <a:xfrm rot="-1932831">
            <a:off x="3567113" y="5092700"/>
            <a:ext cx="29797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u="sng">
                <a:latin typeface="Times New Roman" pitchFamily="18" charset="0"/>
                <a:cs typeface="Times New Roman" pitchFamily="18" charset="0"/>
              </a:rPr>
              <a:t>Смена постельного</a:t>
            </a:r>
          </a:p>
          <a:p>
            <a:pPr algn="ctr"/>
            <a:r>
              <a:rPr lang="ru-RU" sz="2400" b="1" u="sng">
                <a:latin typeface="Times New Roman" pitchFamily="18" charset="0"/>
                <a:cs typeface="Times New Roman" pitchFamily="18" charset="0"/>
              </a:rPr>
              <a:t>белья.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514_090049_46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400" y="228600"/>
            <a:ext cx="3657600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IMG_20210514_090148_53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57800" y="228600"/>
            <a:ext cx="3657600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MG_20210514_090301_28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2400" y="3657600"/>
            <a:ext cx="3759200" cy="2819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MG_20210514_090533_23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07000" y="3657600"/>
            <a:ext cx="3784600" cy="2819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534" name="TextBox 5"/>
          <p:cNvSpPr txBox="1">
            <a:spLocks noChangeArrowheads="1"/>
          </p:cNvSpPr>
          <p:nvPr/>
        </p:nvSpPr>
        <p:spPr bwMode="auto">
          <a:xfrm>
            <a:off x="2362200" y="2895600"/>
            <a:ext cx="5181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u="sng">
                <a:latin typeface="Times New Roman" pitchFamily="18" charset="0"/>
                <a:cs typeface="Times New Roman" pitchFamily="18" charset="0"/>
              </a:rPr>
              <a:t>Дидактические игры.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210514_090726_04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600" y="228600"/>
            <a:ext cx="3962400" cy="2628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IMG_20210514_091012_1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05400" y="228600"/>
            <a:ext cx="3708400" cy="266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MG_20210514_091556_77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2400" y="3486150"/>
            <a:ext cx="4114800" cy="3086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MG_20210514_092036_64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54600" y="3505200"/>
            <a:ext cx="3860800" cy="30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3558" name="TextBox 6"/>
          <p:cNvSpPr txBox="1">
            <a:spLocks noChangeArrowheads="1"/>
          </p:cNvSpPr>
          <p:nvPr/>
        </p:nvSpPr>
        <p:spPr bwMode="auto">
          <a:xfrm>
            <a:off x="2133600" y="2743200"/>
            <a:ext cx="4876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u="sng">
                <a:latin typeface="Times New Roman" pitchFamily="18" charset="0"/>
                <a:cs typeface="Times New Roman" pitchFamily="18" charset="0"/>
              </a:rPr>
              <a:t>Дидактические игры.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6c466047977ad0bae1991270f242a16f-V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4800" y="228600"/>
            <a:ext cx="2171700" cy="2895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изображение_viber_2021-05-17_17-31-4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81400" y="3276600"/>
            <a:ext cx="1853565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MG-7a8cccac24729d16bcd262b287cdfa74-V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638800" y="101600"/>
            <a:ext cx="2362200" cy="3149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изображение_viber_2021-05-17_20-34-0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28600" y="3505200"/>
            <a:ext cx="2343150" cy="3124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изображение_viber_2021-05-18_07-07-2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324600" y="3505200"/>
            <a:ext cx="2343150" cy="3124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4583" name="TextBox 6"/>
          <p:cNvSpPr txBox="1">
            <a:spLocks noChangeArrowheads="1"/>
          </p:cNvSpPr>
          <p:nvPr/>
        </p:nvSpPr>
        <p:spPr bwMode="auto">
          <a:xfrm rot="-2943724">
            <a:off x="1712119" y="1545431"/>
            <a:ext cx="44164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u="sng">
                <a:latin typeface="Times New Roman" pitchFamily="18" charset="0"/>
                <a:cs typeface="Times New Roman" pitchFamily="18" charset="0"/>
              </a:rPr>
              <a:t>Культурно-гигиенические</a:t>
            </a:r>
          </a:p>
          <a:p>
            <a:pPr algn="ctr"/>
            <a:r>
              <a:rPr lang="ru-RU" sz="2400" b="1" u="sng">
                <a:latin typeface="Times New Roman" pitchFamily="18" charset="0"/>
                <a:cs typeface="Times New Roman" pitchFamily="18" charset="0"/>
              </a:rPr>
              <a:t>навыки дома.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"/>
          <p:cNvSpPr txBox="1">
            <a:spLocks noChangeArrowheads="1"/>
          </p:cNvSpPr>
          <p:nvPr/>
        </p:nvSpPr>
        <p:spPr bwMode="auto">
          <a:xfrm>
            <a:off x="457200" y="304800"/>
            <a:ext cx="8153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u="sng">
                <a:latin typeface="Times New Roman" pitchFamily="18" charset="0"/>
                <a:cs typeface="Times New Roman" pitchFamily="18" charset="0"/>
              </a:rPr>
              <a:t>3 Заключительный этап: выставка рисунков и газета:</a:t>
            </a:r>
          </a:p>
          <a:p>
            <a:pPr algn="ctr"/>
            <a:r>
              <a:rPr lang="ru-RU" sz="2400" b="1" u="sng">
                <a:latin typeface="Times New Roman" pitchFamily="18" charset="0"/>
                <a:cs typeface="Times New Roman" pitchFamily="18" charset="0"/>
              </a:rPr>
              <a:t>« В гости к Мойдодыру».</a:t>
            </a:r>
          </a:p>
        </p:txBody>
      </p:sp>
      <p:pic>
        <p:nvPicPr>
          <p:cNvPr id="3" name="Рисунок 2" descr="IMG_20210521_132256_29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2400" y="1219200"/>
            <a:ext cx="8763000" cy="541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ChangeArrowheads="1"/>
          </p:cNvSpPr>
          <p:nvPr/>
        </p:nvSpPr>
        <p:spPr bwMode="auto">
          <a:xfrm>
            <a:off x="228600" y="0"/>
            <a:ext cx="8458200" cy="61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 u="sng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Вывод: </a:t>
            </a:r>
            <a:endParaRPr lang="ru-RU" sz="36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Работая по теме “Воспитание культурно-гигиенических навыков”, мы достигли определенных результатов: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>
                <a:latin typeface="Times New Roman" pitchFamily="18" charset="0"/>
                <a:ea typeface="Calibri" pitchFamily="34" charset="0"/>
                <a:cs typeface="Calibri" pitchFamily="34" charset="0"/>
              </a:rPr>
              <a:t>У детей сформировано осознанное отношение к выполнению навыков личной гигиены, самостоятельность и активность в их выполнении.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>
                <a:latin typeface="Times New Roman" pitchFamily="18" charset="0"/>
                <a:ea typeface="Calibri" pitchFamily="34" charset="0"/>
                <a:cs typeface="Calibri" pitchFamily="34" charset="0"/>
              </a:rPr>
              <a:t>Сформирована гигиеническая культура дошкольников, потребность в здоровом образе жизни, знания о значении культурно-гигиенических навыков в сохранении и укреплении здоровья.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>
                <a:latin typeface="Times New Roman" pitchFamily="18" charset="0"/>
                <a:ea typeface="Calibri" pitchFamily="34" charset="0"/>
                <a:cs typeface="Calibri" pitchFamily="34" charset="0"/>
              </a:rPr>
              <a:t>Закреплены представления о предметах гигиены, процессах умывания, купания и основных действиях, сопровождающих их.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>
                <a:latin typeface="Times New Roman" pitchFamily="18" charset="0"/>
                <a:ea typeface="Calibri" pitchFamily="34" charset="0"/>
                <a:cs typeface="Calibri" pitchFamily="34" charset="0"/>
              </a:rPr>
              <a:t>Развиты умения отражать в игре культурно-гигиенические навыки, правила здоровьесберегающего поведения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>
                <a:latin typeface="Times New Roman" pitchFamily="18" charset="0"/>
                <a:ea typeface="Calibri" pitchFamily="34" charset="0"/>
                <a:cs typeface="Calibri" pitchFamily="34" charset="0"/>
              </a:rPr>
              <a:t>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" descr="img19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3059113" y="188913"/>
            <a:ext cx="3743325" cy="115252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Актуальность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609600" y="1385888"/>
            <a:ext cx="77803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altLang="ru-RU" sz="2200">
                <a:latin typeface="Book Antiqua" pitchFamily="18" charset="0"/>
                <a:cs typeface="Arial" charset="0"/>
              </a:rPr>
              <a:t/>
            </a:r>
            <a:br>
              <a:rPr lang="ru-RU" altLang="ru-RU" sz="2200">
                <a:latin typeface="Book Antiqua" pitchFamily="18" charset="0"/>
                <a:cs typeface="Arial" charset="0"/>
              </a:rPr>
            </a:br>
            <a:endParaRPr lang="ru-RU" altLang="ru-RU" sz="2200">
              <a:latin typeface="Book Antiqua" pitchFamily="18" charset="0"/>
              <a:cs typeface="Arial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81000" y="1295400"/>
            <a:ext cx="845820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704850" algn="l"/>
              </a:tabLst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Общеизвестно, что здоровье человека закладывается в детстве. Организм ребенка очень пластичен, он гораздо чувствительнее к воздействиям внешней среды, чем организм взрослого; и от того, каковы эти воздействия — благоприятные или нет, зависит, как сложится его здоровье. Воспитание у детей навыков личной и общественной гигиены играет важнейшую роль в охране их здоровья, способствует правильному поведению в быту, в общественных местах. В конечном счете, от знания и выполнения детьми необходимых гигиенических правил и норм поведения зависит не только их здоровье, но и здоровье других детей и взрослых.</a:t>
            </a:r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704850" algn="l"/>
              </a:tabLst>
            </a:pPr>
            <a:r>
              <a:rPr lang="ru-RU">
                <a:solidFill>
                  <a:srgbClr val="11111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Личная гигиена — это совокупность навыков и привычек, которые приобретаются уже в дошкольном возрасте и применяются в течение всей жизни. Каждый человек должен владеть элементарными санитарно-гигиеническими навыками, иметь определенный уровень знаний, сознательно относиться к своему здоровью.</a:t>
            </a:r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tabLst>
                <a:tab pos="704850" algn="l"/>
              </a:tabLst>
            </a:pPr>
            <a:r>
              <a:rPr lang="ru-RU">
                <a:solidFill>
                  <a:srgbClr val="11111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Именно в дошкольном возрасте очень важно воспитать у ребенка привычку к чистоте, аккуратности, порядку. В эти годы дети могут освоить все основные культурно-гигиенические навыки, научиться понимать их важность, легко, быстро и правильно выполнять. Образовательная область здоровье требует от нас формировать у детей привычки к здоровому образу жизни, которые всегда стоят на первом месте.</a:t>
            </a:r>
            <a:endParaRPr lang="ru-RU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utoUpdateAnimBg="0"/>
      <p:bldP spid="20485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ChangeArrowheads="1"/>
          </p:cNvSpPr>
          <p:nvPr/>
        </p:nvSpPr>
        <p:spPr bwMode="auto">
          <a:xfrm>
            <a:off x="3048000" y="228600"/>
            <a:ext cx="5715000" cy="689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 u="sng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Формирование культурно-гигиенических навыков и навыков самообслуживания у детей</a:t>
            </a:r>
            <a:r>
              <a:rPr lang="ru-RU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  старшего дошкольного возраста; формирование у детей привычки к здоровому образу жизни.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u="sng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Закреплять у детей правила личной гигиены;</a:t>
            </a: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Расширить представление о культурно-гигиенических навыках, как одной из составляющей здорового образа жизни;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Воспитывать у детей аккуратность, желание содержать лицо и руки в чистоте.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Формировать умения отражать полученные знания в с-р играх, в самостоятельной деятельности, в повседневной жизни;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Формировать умение получать информацию из разных источников (книги, энциклопедии, Интернет и т. д.);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Формировать умения детей сотрудничать с воспитателями и родителями;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111111"/>
                </a:solidFill>
                <a:latin typeface="Times New Roman" pitchFamily="18" charset="0"/>
                <a:cs typeface="Times New Roman" pitchFamily="18" charset="0"/>
              </a:rPr>
              <a:t>Формировать желание бережно относиться к своей коже, и к своему здоровью.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endParaRPr lang="ru-RU"/>
          </a:p>
        </p:txBody>
      </p:sp>
      <p:pic>
        <p:nvPicPr>
          <p:cNvPr id="5123" name="Рисунок 3" descr="602592802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1981200"/>
            <a:ext cx="2895600" cy="4622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7"/>
          <p:cNvSpPr>
            <a:spLocks noChangeArrowheads="1" noChangeShapeType="1" noTextEdit="1"/>
          </p:cNvSpPr>
          <p:nvPr/>
        </p:nvSpPr>
        <p:spPr bwMode="auto">
          <a:xfrm>
            <a:off x="2214563" y="357188"/>
            <a:ext cx="4929187" cy="666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i="1" kern="1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23560" name="WordArt 8"/>
          <p:cNvSpPr>
            <a:spLocks noChangeArrowheads="1" noChangeShapeType="1" noTextEdit="1"/>
          </p:cNvSpPr>
          <p:nvPr/>
        </p:nvSpPr>
        <p:spPr bwMode="auto">
          <a:xfrm>
            <a:off x="3505200" y="1600200"/>
            <a:ext cx="24574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FF"/>
                  </a:gs>
                  <a:gs pos="100000">
                    <a:srgbClr val="00FFFF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" name="WordArt 8"/>
          <p:cNvSpPr>
            <a:spLocks noChangeArrowheads="1" noChangeShapeType="1" noTextEdit="1"/>
          </p:cNvSpPr>
          <p:nvPr/>
        </p:nvSpPr>
        <p:spPr bwMode="auto">
          <a:xfrm>
            <a:off x="3505200" y="2819400"/>
            <a:ext cx="24574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FF"/>
                  </a:gs>
                  <a:gs pos="100000">
                    <a:srgbClr val="00FFFF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" name="WordArt 8"/>
          <p:cNvSpPr>
            <a:spLocks noChangeArrowheads="1" noChangeShapeType="1" noTextEdit="1"/>
          </p:cNvSpPr>
          <p:nvPr/>
        </p:nvSpPr>
        <p:spPr bwMode="auto">
          <a:xfrm>
            <a:off x="2971800" y="4191000"/>
            <a:ext cx="37338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FF"/>
                  </a:gs>
                  <a:gs pos="100000">
                    <a:srgbClr val="00FFFF"/>
                  </a:gs>
                </a:gsLst>
                <a:lin ang="5400000" scaled="1"/>
              </a:gra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150" name="TextBox 7"/>
          <p:cNvSpPr txBox="1">
            <a:spLocks noChangeArrowheads="1"/>
          </p:cNvSpPr>
          <p:nvPr/>
        </p:nvSpPr>
        <p:spPr bwMode="auto">
          <a:xfrm>
            <a:off x="0" y="228600"/>
            <a:ext cx="9144000" cy="634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u="sng">
                <a:latin typeface="Times New Roman" pitchFamily="18" charset="0"/>
                <a:cs typeface="Times New Roman" pitchFamily="18" charset="0"/>
              </a:rPr>
              <a:t>Предполагаемый результат проекта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 : </a:t>
            </a:r>
          </a:p>
          <a:p>
            <a:pPr>
              <a:buFont typeface="Wingdings" pitchFamily="2" charset="2"/>
              <a:buChar char="v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Овладение культурно-гигиеническими навыками и навыками самообслуживания . Дети самостоятельно одеваются и раздеваются в определенной последовательности. Проявляют навыки опрятности, следят за своим внешним видом (замечают непорядок в одежде, устраняют его самостоятельно или при небольшой помощи взрослых) . Пользуются индивидуальными предметами (носовым платком, салфеткой, расческой) .</a:t>
            </a:r>
          </a:p>
          <a:p>
            <a:pPr>
              <a:buFont typeface="Wingdings" pitchFamily="2" charset="2"/>
              <a:buChar char="v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Правильно пользуются столовой ложкой, вилкой, ножом; не крошат хлеб, пережёвывают пищу с закрытым ртом, не разговаривают с полным ртом. Правильно пользуются мылом, аккуратно моют руки, лицо; насухо вытираются после умывания. Вешают полотенце на место. Самостоятельно или после напоминания взрослого соблюдают элементарные правила поведения во время еды, умывания.</a:t>
            </a:r>
          </a:p>
          <a:p>
            <a:pPr>
              <a:buFont typeface="Wingdings" pitchFamily="2" charset="2"/>
              <a:buChar char="v"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Отчёт на педагогическом совете.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560" grpId="0" animBg="1"/>
      <p:bldP spid="2" grpId="0" animBg="1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WordArt 7"/>
          <p:cNvSpPr>
            <a:spLocks noChangeArrowheads="1" noChangeShapeType="1" noTextEdit="1"/>
          </p:cNvSpPr>
          <p:nvPr/>
        </p:nvSpPr>
        <p:spPr bwMode="auto">
          <a:xfrm>
            <a:off x="2438400" y="304800"/>
            <a:ext cx="4303713" cy="666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i="1" kern="1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rgbClr val="0000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7171" name="Rectangle 5"/>
          <p:cNvSpPr>
            <a:spLocks noChangeArrowheads="1"/>
          </p:cNvSpPr>
          <p:nvPr/>
        </p:nvSpPr>
        <p:spPr bwMode="auto">
          <a:xfrm>
            <a:off x="0" y="0"/>
            <a:ext cx="8991600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 Подготовительный этап: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Сбор и анализ литературы по данной теме;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Разработка плана реализации проекта;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Подборка художественных произведений, мультфильмов по теме проекта;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Картотеки д/и, с/р/и, д/упр.; загадок  по КГН;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Подготовка презентаций, викторин, интерактивных игр по КГН;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Подготовка в информационный уголок, консультации для родителей, буклеты, папки передвижки.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Рисунок 5" descr="IMG_20210514_085436_56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2895600"/>
            <a:ext cx="3733800" cy="3124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3" name="Рисунок 10" descr="IMG_20210514_092915_10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4400" y="2895600"/>
            <a:ext cx="4191000" cy="3143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IMG_20210514_085708_36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152400"/>
            <a:ext cx="4276725" cy="3219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219" name="Рисунок 2" descr="IMG_20210514_085927_71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52400"/>
            <a:ext cx="4359275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220" name="Рисунок 3" descr="IMG_20210514_085735_26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81200" y="3581400"/>
            <a:ext cx="5257800" cy="2914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00FF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28600" y="762000"/>
          <a:ext cx="8534401" cy="6095999"/>
        </p:xfrm>
        <a:graphic>
          <a:graphicData uri="http://schemas.openxmlformats.org/drawingml/2006/table">
            <a:tbl>
              <a:tblPr/>
              <a:tblGrid>
                <a:gridCol w="1981199"/>
                <a:gridCol w="3200400"/>
                <a:gridCol w="3352802"/>
              </a:tblGrid>
              <a:tr h="2176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Режимные процессы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Содержание навыков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Методические приёмы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69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Сентябрь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329" marR="473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418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Питание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Совершенствовать умение держать вилку большим и средними пальцами, придерживая сверху указательным пальцем.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 «Вспомним, как надо правильно кушать».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С/р/и «Принимайся за обед»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Чтение: «Сказка про больные зубки»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Презентация «Правильное питание- залог здоровья»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Просмотр мультфильма «Режим дня»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64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Одевание-раздевание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Совершенствовать умение самостоятельно одеваться и раздеваться в определённой последовательности, аккуратно складывать и развешивать одежду на стуле перед сном.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Дидактическое упражнение «Кто правильно и быстро положит одежду».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Д/у «Что пропало?»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Загадки.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87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Умывание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Совершенствовать навыки умывания: намыливать руки до образования пены, тщательно смывать, насухо вытирать полотенцем.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Чтение: И. </a:t>
                      </a:r>
                      <a:r>
                        <a:rPr lang="ru-RU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Ищук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«Мои ладошки»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Просмотр мультфильма «Гигиена»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Д/у «Чьё полотенце чистое, тот правильно умывался»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Содержание в порядке одежды и обуви, заправка кровати.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Учить просушивать и чистить свою одежду и обувь, закреплять умение заправлять свою кровать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Дидактическое упражнение «Как надо заправлять постель».</a:t>
                      </a:r>
                    </a:p>
                  </a:txBody>
                  <a:tcPr marL="47329" marR="473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248" name="Rectangle 1"/>
          <p:cNvSpPr>
            <a:spLocks noChangeArrowheads="1"/>
          </p:cNvSpPr>
          <p:nvPr/>
        </p:nvSpPr>
        <p:spPr bwMode="auto">
          <a:xfrm>
            <a:off x="0" y="0"/>
            <a:ext cx="91440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 u="sng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Основной этап:</a:t>
            </a:r>
          </a:p>
          <a:p>
            <a:pPr algn="ctr"/>
            <a:r>
              <a:rPr lang="ru-RU" b="1" u="sng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Перспективный план по воспитанию культурно-гигиенических навыков</a:t>
            </a:r>
            <a:endParaRPr lang="ru-RU" u="sng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04800" y="228600"/>
          <a:ext cx="8610599" cy="6324599"/>
        </p:xfrm>
        <a:graphic>
          <a:graphicData uri="http://schemas.openxmlformats.org/drawingml/2006/table">
            <a:tbl>
              <a:tblPr/>
              <a:tblGrid>
                <a:gridCol w="2869899"/>
                <a:gridCol w="2869900"/>
                <a:gridCol w="2870800"/>
              </a:tblGrid>
              <a:tr h="287482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Октябрь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37" marR="602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374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Питание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Приучать есть разные виды пищи, не меняя положения вилки в руке, а лишь слегка поворачивая кисть.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 о пользе полезных продуктах.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 Н.Литвинова «Королевство столовых приборов».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48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Одевание-раздевание.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Совершенствовать навыки правильно размещать свои вещи в шкафу, закреплять умение завязывать шнурки на ботинках, застёгивать сандалии.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 «Каждой вещи своё место».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Просмотр мультфильма «Неумейка».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Д/И «Заплатки»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Д/у «Что нужно кукле»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4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Умывание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Совершенствовать навыки умывания, мыть лицо, насухо вытираться индивидуальным полотенцем.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Беседа «Микробы и бактерии»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Просмотр мультфильма «</a:t>
                      </a:r>
                      <a:r>
                        <a:rPr lang="ru-RU" sz="12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Мойдодыр</a:t>
                      </a: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Д/И «Правила гигиены»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74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Заправка кровати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Продолжать учить заправлять кровать: расправлять одеяло, предварительно поправив простыню.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Чтение С. Михалков  «Я сам».</a:t>
                      </a:r>
                    </a:p>
                  </a:txBody>
                  <a:tcPr marL="60237" marR="602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</TotalTime>
  <Words>1904</Words>
  <Application>Microsoft Office PowerPoint</Application>
  <PresentationFormat>Экран (4:3)</PresentationFormat>
  <Paragraphs>254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Calibri</vt:lpstr>
      <vt:lpstr>Times New Roman</vt:lpstr>
      <vt:lpstr>Wingdings</vt:lpstr>
      <vt:lpstr>Book Antiqua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дима</dc:creator>
  <cp:lastModifiedBy>Ирина</cp:lastModifiedBy>
  <cp:revision>35</cp:revision>
  <cp:lastPrinted>1601-01-01T00:00:00Z</cp:lastPrinted>
  <dcterms:created xsi:type="dcterms:W3CDTF">1601-01-01T00:00:00Z</dcterms:created>
  <dcterms:modified xsi:type="dcterms:W3CDTF">2022-10-03T17:02:38Z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