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80" r:id="rId3"/>
    <p:sldId id="263" r:id="rId4"/>
    <p:sldId id="264" r:id="rId5"/>
    <p:sldId id="265" r:id="rId6"/>
    <p:sldId id="262" r:id="rId7"/>
    <p:sldId id="260" r:id="rId8"/>
    <p:sldId id="266" r:id="rId9"/>
    <p:sldId id="268" r:id="rId10"/>
    <p:sldId id="269" r:id="rId11"/>
    <p:sldId id="270" r:id="rId12"/>
    <p:sldId id="272" r:id="rId13"/>
    <p:sldId id="274" r:id="rId14"/>
    <p:sldId id="275" r:id="rId15"/>
    <p:sldId id="276" r:id="rId16"/>
    <p:sldId id="277" r:id="rId17"/>
    <p:sldId id="279" r:id="rId18"/>
    <p:sldId id="281" r:id="rId19"/>
    <p:sldId id="283" r:id="rId20"/>
    <p:sldId id="284" r:id="rId21"/>
    <p:sldId id="286" r:id="rId22"/>
    <p:sldId id="285" r:id="rId23"/>
    <p:sldId id="291" r:id="rId24"/>
    <p:sldId id="292" r:id="rId25"/>
  </p:sldIdLst>
  <p:sldSz cx="9144000" cy="6858000" type="screen4x3"/>
  <p:notesSz cx="6858000" cy="9144000"/>
  <p:custDataLst>
    <p:tags r:id="rId2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74A"/>
    <a:srgbClr val="3399FF"/>
    <a:srgbClr val="666699"/>
    <a:srgbClr val="E59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620" autoAdjust="0"/>
    <p:restoredTop sz="81528" autoAdjust="0"/>
  </p:normalViewPr>
  <p:slideViewPr>
    <p:cSldViewPr>
      <p:cViewPr>
        <p:scale>
          <a:sx n="66" d="100"/>
          <a:sy n="66" d="100"/>
        </p:scale>
        <p:origin x="-1260" y="-2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7705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23407" y="404664"/>
            <a:ext cx="5897185" cy="1152128"/>
          </a:xfrm>
        </p:spPr>
        <p:txBody>
          <a:bodyPr/>
          <a:lstStyle>
            <a:lvl1pPr>
              <a:defRPr b="1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</a:t>
            </a:r>
            <a:r>
              <a:rPr lang="en-US" dirty="0" smtClean="0"/>
              <a:t> </a:t>
            </a:r>
            <a:r>
              <a:rPr lang="ru-RU" dirty="0" smtClean="0"/>
              <a:t>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8" name="Текст 2"/>
          <p:cNvSpPr>
            <a:spLocks noGrp="1"/>
          </p:cNvSpPr>
          <p:nvPr>
            <p:ph idx="1"/>
          </p:nvPr>
        </p:nvSpPr>
        <p:spPr>
          <a:xfrm>
            <a:off x="179512" y="1988840"/>
            <a:ext cx="8784976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4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4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4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2339752" y="116632"/>
            <a:ext cx="6804248" cy="1150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accent4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accent4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accent4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accent4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accent4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accent4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116632"/>
            <a:ext cx="6804248" cy="1150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988840"/>
            <a:ext cx="8784976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1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4">
              <a:lumMod val="20000"/>
              <a:lumOff val="8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23407" y="764704"/>
            <a:ext cx="5897185" cy="1152128"/>
          </a:xfrm>
        </p:spPr>
        <p:txBody>
          <a:bodyPr>
            <a:noAutofit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Экологический проект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«</a:t>
            </a:r>
            <a:r>
              <a:rPr lang="ru-RU" sz="3600" dirty="0">
                <a:solidFill>
                  <a:schemeClr val="accent4">
                    <a:lumMod val="50000"/>
                  </a:schemeClr>
                </a:solidFill>
              </a:rPr>
              <a:t>Пакеты в нашей жизни»</a:t>
            </a:r>
            <a:endParaRPr lang="ru-RU" sz="36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31640" y="188640"/>
            <a:ext cx="65862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образовательное учреждение 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комбинированной направленности №7» 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Города Сосновоборска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183249"/>
            <a:ext cx="1149112" cy="11491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652120" y="5805264"/>
            <a:ext cx="3665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Воспитатель: Е.В. Богословская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>
                <a:solidFill>
                  <a:schemeClr val="tx1"/>
                </a:solidFill>
              </a:rPr>
              <a:t>Результаты анкетирования:</a:t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Приняли участие: </a:t>
            </a:r>
            <a:r>
              <a:rPr lang="ru-RU" sz="2400" dirty="0" smtClean="0">
                <a:solidFill>
                  <a:schemeClr val="tx1"/>
                </a:solidFill>
              </a:rPr>
              <a:t>20 </a:t>
            </a:r>
            <a:r>
              <a:rPr lang="ru-RU" sz="2400" dirty="0">
                <a:solidFill>
                  <a:schemeClr val="tx1"/>
                </a:solidFill>
              </a:rPr>
              <a:t>взрослых (родители )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5630939"/>
              </p:ext>
            </p:extLst>
          </p:nvPr>
        </p:nvGraphicFramePr>
        <p:xfrm>
          <a:off x="179388" y="1989138"/>
          <a:ext cx="8785226" cy="421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2613"/>
                <a:gridCol w="439261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Вопрос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Взрослые</a:t>
                      </a:r>
                      <a:endParaRPr lang="ru-RU" dirty="0"/>
                    </a:p>
                  </a:txBody>
                  <a:tcPr/>
                </a:tc>
              </a:tr>
              <a:tr h="457200">
                <a:tc rowSpan="2">
                  <a:txBody>
                    <a:bodyPr/>
                    <a:lstStyle/>
                    <a:p>
                      <a:r>
                        <a:rPr lang="ru-RU" dirty="0" smtClean="0"/>
                        <a:t>1. В повседневной жизни Вы часто используете полиэтиленовые пакеты?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Да-20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Нет-0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57200">
                <a:tc rowSpan="2">
                  <a:txBody>
                    <a:bodyPr/>
                    <a:lstStyle/>
                    <a:p>
                      <a:r>
                        <a:rPr lang="ru-RU" dirty="0" smtClean="0"/>
                        <a:t>2. После использования пакетов Вы?</a:t>
                      </a:r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Выбрасываете 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Оставляете для дальнейшего использования- 20 (под мусор)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57200">
                <a:tc rowSpan="2">
                  <a:txBody>
                    <a:bodyPr/>
                    <a:lstStyle/>
                    <a:p>
                      <a:r>
                        <a:rPr lang="ru-RU" dirty="0" smtClean="0"/>
                        <a:t>3. Знаете ли Вы о вреде, который наносят экологии полиэтиленовые пакеты?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Да- 18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Нет-2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57200">
                <a:tc rowSpan="2">
                  <a:txBody>
                    <a:bodyPr/>
                    <a:lstStyle/>
                    <a:p>
                      <a:r>
                        <a:rPr lang="ru-RU" dirty="0" smtClean="0"/>
                        <a:t>4. Готовы ли Вы отказаться от использования пакетов?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Да-18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Нет-2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5257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chemeClr val="tx1"/>
                </a:solidFill>
              </a:rPr>
              <a:t>Сжигать – </a:t>
            </a:r>
            <a:r>
              <a:rPr lang="ru-RU" dirty="0" smtClean="0">
                <a:solidFill>
                  <a:schemeClr val="tx1"/>
                </a:solidFill>
              </a:rPr>
              <a:t>0 </a:t>
            </a:r>
            <a:r>
              <a:rPr lang="ru-RU" dirty="0">
                <a:solidFill>
                  <a:schemeClr val="tx1"/>
                </a:solidFill>
              </a:rPr>
              <a:t>чел. (НЕЛЬЗЯ!)</a:t>
            </a:r>
          </a:p>
          <a:p>
            <a:r>
              <a:rPr lang="ru-RU" dirty="0">
                <a:solidFill>
                  <a:schemeClr val="tx1"/>
                </a:solidFill>
              </a:rPr>
              <a:t> Использовать бумажные пакеты </a:t>
            </a:r>
            <a:r>
              <a:rPr lang="ru-RU" dirty="0" smtClean="0">
                <a:solidFill>
                  <a:schemeClr val="tx1"/>
                </a:solidFill>
              </a:rPr>
              <a:t>-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26 </a:t>
            </a:r>
            <a:r>
              <a:rPr lang="ru-RU" dirty="0">
                <a:solidFill>
                  <a:schemeClr val="tx1"/>
                </a:solidFill>
              </a:rPr>
              <a:t>чел.</a:t>
            </a:r>
          </a:p>
          <a:p>
            <a:r>
              <a:rPr lang="ru-RU" dirty="0">
                <a:solidFill>
                  <a:schemeClr val="tx1"/>
                </a:solidFill>
              </a:rPr>
              <a:t> Использовать тряпичные сумки – </a:t>
            </a:r>
            <a:r>
              <a:rPr lang="ru-RU" dirty="0" smtClean="0">
                <a:solidFill>
                  <a:schemeClr val="tx1"/>
                </a:solidFill>
              </a:rPr>
              <a:t>15 </a:t>
            </a:r>
            <a:r>
              <a:rPr lang="ru-RU" dirty="0">
                <a:solidFill>
                  <a:schemeClr val="tx1"/>
                </a:solidFill>
              </a:rPr>
              <a:t>чел.</a:t>
            </a:r>
          </a:p>
          <a:p>
            <a:r>
              <a:rPr lang="ru-RU" dirty="0">
                <a:solidFill>
                  <a:schemeClr val="tx1"/>
                </a:solidFill>
              </a:rPr>
              <a:t> Сортировать отходы – </a:t>
            </a:r>
            <a:r>
              <a:rPr lang="ru-RU" dirty="0" smtClean="0">
                <a:solidFill>
                  <a:schemeClr val="tx1"/>
                </a:solidFill>
              </a:rPr>
              <a:t>27 </a:t>
            </a:r>
            <a:r>
              <a:rPr lang="ru-RU" dirty="0">
                <a:solidFill>
                  <a:schemeClr val="tx1"/>
                </a:solidFill>
              </a:rPr>
              <a:t>чел.</a:t>
            </a:r>
          </a:p>
          <a:p>
            <a:r>
              <a:rPr lang="ru-RU" dirty="0">
                <a:solidFill>
                  <a:schemeClr val="tx1"/>
                </a:solidFill>
              </a:rPr>
              <a:t> Выбрасывать – 5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чел.</a:t>
            </a:r>
          </a:p>
          <a:p>
            <a:r>
              <a:rPr lang="ru-RU" dirty="0">
                <a:solidFill>
                  <a:schemeClr val="tx1"/>
                </a:solidFill>
              </a:rPr>
              <a:t> Перерабатывать – </a:t>
            </a:r>
            <a:r>
              <a:rPr lang="ru-RU" dirty="0" smtClean="0">
                <a:solidFill>
                  <a:schemeClr val="tx1"/>
                </a:solidFill>
              </a:rPr>
              <a:t>32 </a:t>
            </a:r>
            <a:r>
              <a:rPr lang="ru-RU" dirty="0">
                <a:solidFill>
                  <a:schemeClr val="tx1"/>
                </a:solidFill>
              </a:rPr>
              <a:t>чел.</a:t>
            </a:r>
          </a:p>
          <a:p>
            <a:r>
              <a:rPr lang="ru-RU" dirty="0">
                <a:solidFill>
                  <a:schemeClr val="tx1"/>
                </a:solidFill>
              </a:rPr>
              <a:t> Запретить использовать – </a:t>
            </a:r>
            <a:r>
              <a:rPr lang="ru-RU" dirty="0" smtClean="0">
                <a:solidFill>
                  <a:schemeClr val="tx1"/>
                </a:solidFill>
              </a:rPr>
              <a:t>21 </a:t>
            </a:r>
            <a:r>
              <a:rPr lang="ru-RU" dirty="0">
                <a:solidFill>
                  <a:schemeClr val="tx1"/>
                </a:solidFill>
              </a:rPr>
              <a:t>чел.</a:t>
            </a:r>
          </a:p>
          <a:p>
            <a:r>
              <a:rPr lang="ru-RU" dirty="0">
                <a:solidFill>
                  <a:schemeClr val="tx1"/>
                </a:solidFill>
              </a:rPr>
              <a:t> Не знаю – </a:t>
            </a:r>
            <a:r>
              <a:rPr lang="ru-RU" dirty="0" smtClean="0">
                <a:solidFill>
                  <a:schemeClr val="tx1"/>
                </a:solidFill>
              </a:rPr>
              <a:t>2 </a:t>
            </a:r>
            <a:r>
              <a:rPr lang="ru-RU" dirty="0">
                <a:solidFill>
                  <a:schemeClr val="tx1"/>
                </a:solidFill>
              </a:rPr>
              <a:t>чел.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339752" y="332656"/>
            <a:ext cx="6804248" cy="1440160"/>
          </a:xfrm>
        </p:spPr>
        <p:txBody>
          <a:bodyPr>
            <a:normAutofit fontScale="90000"/>
          </a:bodyPr>
          <a:lstStyle/>
          <a:p>
            <a:r>
              <a:rPr lang="ru-RU" sz="2700" dirty="0">
                <a:solidFill>
                  <a:schemeClr val="tx1"/>
                </a:solidFill>
              </a:rPr>
              <a:t>Результаты анкетирования:</a:t>
            </a:r>
            <a:br>
              <a:rPr lang="ru-RU" sz="2700" dirty="0">
                <a:solidFill>
                  <a:schemeClr val="tx1"/>
                </a:solidFill>
              </a:rPr>
            </a:br>
            <a:r>
              <a:rPr lang="ru-RU" sz="2700" dirty="0">
                <a:solidFill>
                  <a:schemeClr val="tx1"/>
                </a:solidFill>
              </a:rPr>
              <a:t>Приняли участие: </a:t>
            </a:r>
            <a:r>
              <a:rPr lang="ru-RU" sz="2700" dirty="0" smtClean="0">
                <a:solidFill>
                  <a:schemeClr val="tx1"/>
                </a:solidFill>
              </a:rPr>
              <a:t>43 </a:t>
            </a:r>
            <a:r>
              <a:rPr lang="ru-RU" sz="2700" dirty="0">
                <a:solidFill>
                  <a:schemeClr val="tx1"/>
                </a:solidFill>
              </a:rPr>
              <a:t>взрослых (</a:t>
            </a:r>
            <a:r>
              <a:rPr lang="ru-RU" sz="2700" dirty="0" smtClean="0">
                <a:solidFill>
                  <a:schemeClr val="tx1"/>
                </a:solidFill>
              </a:rPr>
              <a:t>родители, коллеги)</a:t>
            </a:r>
            <a:r>
              <a:rPr lang="ru-RU" sz="2700" dirty="0">
                <a:solidFill>
                  <a:schemeClr val="tx1"/>
                </a:solidFill>
              </a:rPr>
              <a:t/>
            </a:r>
            <a:br>
              <a:rPr lang="ru-RU" sz="2700" dirty="0">
                <a:solidFill>
                  <a:schemeClr val="tx1"/>
                </a:solidFill>
              </a:rPr>
            </a:br>
            <a:r>
              <a:rPr lang="ru-RU" sz="2700" dirty="0">
                <a:solidFill>
                  <a:schemeClr val="tx1"/>
                </a:solidFill>
              </a:rPr>
              <a:t>Как бороться с «полиэтиленовым пленом»?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3861048"/>
            <a:ext cx="1706563" cy="175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2975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solidFill>
                  <a:schemeClr val="tx1"/>
                </a:solidFill>
              </a:rPr>
              <a:t>Цель: 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-поддерживать у детей интерес к экспериментальной деятельности;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- формировать способность строить предположения на основании наблюдаемого эксперимента;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- доставить детям радость.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339752" y="404664"/>
            <a:ext cx="6804248" cy="862865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Опыт- Фокус «Дырявый пакет»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65" t="15750"/>
          <a:stretch/>
        </p:blipFill>
        <p:spPr>
          <a:xfrm>
            <a:off x="3491880" y="3821059"/>
            <a:ext cx="2160240" cy="1622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62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chemeClr val="tx1"/>
                </a:solidFill>
              </a:rPr>
              <a:t>Цель: обнаруживать воздух.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-Рассмотреть пустой пакет. Что находится в пакете? Набрать в пакет воздух и закрутить его, чтобы он стал упругим. А сейчас , что в пакете? 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Результат: Дети наполняют пакет воздухом, закручивают пакет.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Вывод: Воздух прозрачный, невидимый, легкий.</a:t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«Что в пакете?»</a:t>
            </a:r>
          </a:p>
        </p:txBody>
      </p:sp>
    </p:spTree>
    <p:extLst>
      <p:ext uri="{BB962C8B-B14F-4D97-AF65-F5344CB8AC3E}">
        <p14:creationId xmlns:p14="http://schemas.microsoft.com/office/powerpoint/2010/main" val="1304430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73" t="9298" r="2895" b="7953"/>
          <a:stretch/>
        </p:blipFill>
        <p:spPr>
          <a:xfrm>
            <a:off x="2771800" y="2780928"/>
            <a:ext cx="3384376" cy="2857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147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Мастер-класс по рисованию роз, отпечатками полиэтиленового пакета.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 smtClean="0">
                <a:solidFill>
                  <a:schemeClr val="tx1"/>
                </a:solidFill>
              </a:rPr>
              <a:t>Цель: создание творческой работы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tx1"/>
                </a:solidFill>
              </a:rPr>
              <a:t>Задачи: </a:t>
            </a: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chemeClr val="tx1"/>
                </a:solidFill>
              </a:rPr>
              <a:t>Формировать навыки и умения в рисовании полиэтиленовым пакетом;</a:t>
            </a: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chemeClr val="tx1"/>
                </a:solidFill>
              </a:rPr>
              <a:t>Развивать творческий потенциал ребенка, его познавательную активность, воображение , фантазию, мелкую моторику</a:t>
            </a: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chemeClr val="tx1"/>
                </a:solidFill>
              </a:rPr>
              <a:t>Воспитывать самостоятельность , аккуратность, интерес к нетрадиционным техникам рисования. 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107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572"/>
          <a:stretch/>
        </p:blipFill>
        <p:spPr>
          <a:xfrm>
            <a:off x="2699792" y="2852936"/>
            <a:ext cx="3424771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821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54" r="5377" b="5086"/>
          <a:stretch/>
        </p:blipFill>
        <p:spPr>
          <a:xfrm>
            <a:off x="1619672" y="3392889"/>
            <a:ext cx="1872208" cy="236798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b="1" dirty="0">
                <a:solidFill>
                  <a:schemeClr val="tx1"/>
                </a:solidFill>
                <a:effectLst/>
              </a:rPr>
              <a:t>Буклеты для родителей  на тему экологического  воспитания «Умеем ли мы беречь природу?»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420888"/>
            <a:ext cx="2749528" cy="1944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621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  <a:effectLst/>
              </a:rPr>
              <a:t>Акция «Я сдаю в переработку»;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24" t="8677" r="18731" b="14074"/>
          <a:stretch/>
        </p:blipFill>
        <p:spPr>
          <a:xfrm>
            <a:off x="2771800" y="1988840"/>
            <a:ext cx="3384376" cy="2787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486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71" r="21914"/>
          <a:stretch/>
        </p:blipFill>
        <p:spPr>
          <a:xfrm>
            <a:off x="1538515" y="2100818"/>
            <a:ext cx="4833686" cy="3473833"/>
          </a:xfrm>
        </p:spPr>
      </p:pic>
    </p:spTree>
    <p:extLst>
      <p:ext uri="{BB962C8B-B14F-4D97-AF65-F5344CB8AC3E}">
        <p14:creationId xmlns:p14="http://schemas.microsoft.com/office/powerpoint/2010/main" val="2605819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1" y="260648"/>
            <a:ext cx="8243192" cy="3960439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Тип проекта: </a:t>
            </a:r>
            <a:r>
              <a:rPr lang="ru-RU" dirty="0" smtClean="0">
                <a:solidFill>
                  <a:schemeClr val="tx1"/>
                </a:solidFill>
              </a:rPr>
              <a:t>Информационно-творческий</a:t>
            </a:r>
            <a:r>
              <a:rPr lang="ru-RU" dirty="0">
                <a:solidFill>
                  <a:schemeClr val="tx1"/>
                </a:solidFill>
              </a:rPr>
              <a:t>. 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Продолжительность</a:t>
            </a:r>
            <a:r>
              <a:rPr lang="ru-RU" dirty="0">
                <a:solidFill>
                  <a:schemeClr val="tx1"/>
                </a:solidFill>
              </a:rPr>
              <a:t>:  </a:t>
            </a:r>
            <a:r>
              <a:rPr lang="ru-RU" dirty="0" smtClean="0">
                <a:solidFill>
                  <a:schemeClr val="tx1"/>
                </a:solidFill>
              </a:rPr>
              <a:t>краткосрочный с  07.11.2022 по 05.12. 2022г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Участники проекта: дети </a:t>
            </a:r>
            <a:r>
              <a:rPr lang="ru-RU" dirty="0" smtClean="0">
                <a:solidFill>
                  <a:schemeClr val="tx1"/>
                </a:solidFill>
              </a:rPr>
              <a:t>подготовительной группы,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воспитатели группы,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родители </a:t>
            </a:r>
            <a:r>
              <a:rPr lang="ru-RU" dirty="0">
                <a:solidFill>
                  <a:schemeClr val="tx1"/>
                </a:solidFill>
              </a:rPr>
              <a:t>воспитанников.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5758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21" t="48286" r="6735" b="10708"/>
          <a:stretch/>
        </p:blipFill>
        <p:spPr>
          <a:xfrm>
            <a:off x="2339752" y="1916832"/>
            <a:ext cx="4702628" cy="171268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Игра «Берегите землю от мусора 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7736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748" t="27089" r="-74638" b="-1455"/>
          <a:stretch/>
        </p:blipFill>
        <p:spPr>
          <a:xfrm>
            <a:off x="3410857" y="2830286"/>
            <a:ext cx="2220686" cy="310605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339752" y="404664"/>
            <a:ext cx="6804248" cy="1122401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Выставка поделок из полиэтиленовых пакетов «Скоро, скоро Новый год»</a:t>
            </a:r>
            <a:r>
              <a:rPr lang="ru-RU" dirty="0"/>
              <a:t>;</a:t>
            </a:r>
            <a:br>
              <a:rPr lang="ru-RU" dirty="0"/>
            </a:b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45" t="22434" r="19806" b="6878"/>
          <a:stretch/>
        </p:blipFill>
        <p:spPr>
          <a:xfrm>
            <a:off x="1043608" y="1810094"/>
            <a:ext cx="2952328" cy="42320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06" t="18623" r="22909" b="18942"/>
          <a:stretch/>
        </p:blipFill>
        <p:spPr>
          <a:xfrm>
            <a:off x="5508104" y="2094902"/>
            <a:ext cx="2520280" cy="3662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10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700808"/>
            <a:ext cx="8784976" cy="44644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dirty="0" smtClean="0"/>
              <a:t>Откажитесь от полиэтиленовых одноразовых пакетов. Они разлагаются в десятки раз дольше, чем любой другой мусор. Замените их на биопакеты или на стильную хозяйственную сумку. </a:t>
            </a:r>
          </a:p>
          <a:p>
            <a:pPr marL="0" indent="0" algn="ctr">
              <a:buNone/>
            </a:pPr>
            <a:r>
              <a:rPr lang="ru-RU" sz="2000" b="1" dirty="0" smtClean="0"/>
              <a:t>Как это сделали мы!</a:t>
            </a:r>
            <a:endParaRPr lang="ru-RU" sz="20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62"/>
          <a:stretch/>
        </p:blipFill>
        <p:spPr>
          <a:xfrm>
            <a:off x="1506265" y="3140969"/>
            <a:ext cx="5093923" cy="266429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55776" y="620688"/>
            <a:ext cx="64697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Акция «Скажи нет полиэтиленовым пакетам!»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8039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Дети:</a:t>
            </a:r>
            <a:endParaRPr lang="ru-RU" b="1" dirty="0"/>
          </a:p>
          <a:p>
            <a:r>
              <a:rPr lang="ru-RU" dirty="0" smtClean="0"/>
              <a:t>расширили  </a:t>
            </a:r>
            <a:r>
              <a:rPr lang="ru-RU" dirty="0"/>
              <a:t>представления  о  пакете как искусственном материале, о его свойствах и качествах, о его пользе и вреде для организма человека и окружающей среды;</a:t>
            </a:r>
          </a:p>
          <a:p>
            <a:r>
              <a:rPr lang="ru-RU" dirty="0" smtClean="0"/>
              <a:t>овладели </a:t>
            </a:r>
            <a:r>
              <a:rPr lang="ru-RU" dirty="0"/>
              <a:t>некоторыми навыками вторичного использования </a:t>
            </a:r>
            <a:r>
              <a:rPr lang="ru-RU" dirty="0" smtClean="0"/>
              <a:t>полиэтиленовых пакетов;</a:t>
            </a:r>
            <a:endParaRPr lang="ru-RU" dirty="0"/>
          </a:p>
          <a:p>
            <a:r>
              <a:rPr lang="ru-RU" dirty="0"/>
              <a:t>у</a:t>
            </a:r>
            <a:r>
              <a:rPr lang="ru-RU" dirty="0" smtClean="0"/>
              <a:t>знали о необходимости </a:t>
            </a:r>
            <a:r>
              <a:rPr lang="ru-RU" dirty="0"/>
              <a:t>раздельного сбора мусора.</a:t>
            </a:r>
          </a:p>
          <a:p>
            <a:pPr marL="0" indent="0">
              <a:buNone/>
            </a:pPr>
            <a:r>
              <a:rPr lang="ru-RU" b="1" dirty="0"/>
              <a:t>Родители:</a:t>
            </a:r>
          </a:p>
          <a:p>
            <a:r>
              <a:rPr lang="ru-RU" dirty="0"/>
              <a:t>повысили уровень экологической культуры и информированности по проблеме обращения с отходами из пластика;</a:t>
            </a:r>
          </a:p>
          <a:p>
            <a:r>
              <a:rPr lang="ru-RU" dirty="0"/>
              <a:t>укрепили детско-родительские отношения через совместную деятельность.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9204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Берегите нашу планету!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4283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907704" y="116632"/>
            <a:ext cx="7236296" cy="619268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Актуальность</a:t>
            </a:r>
            <a:r>
              <a:rPr lang="ru-RU" sz="2000" b="1" dirty="0" smtClean="0">
                <a:solidFill>
                  <a:schemeClr val="tx1"/>
                </a:solidFill>
              </a:rPr>
              <a:t/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/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/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/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В нашей повседневной жизни мы совершаем много действий, которые выполняем неосознанно. Например, почти каждый день мы ходим в магазин и покупаем продукты, упаковывая их в пакет, а дома перекладываем в холодильник. Использованный пакет отправляется в мусорное ведро. На этом его полезная для нас «жизнь» заканчивается и начинается совсем другая, которую сложно даже представить. Полиэтиленовый  пакет прочно вошел в нашу жизнь, и уже трудно представить ее без него. Он всегда под рукой, под ногой, на земле, в воде или, как флаг, болтается на ветру в кустах и на деревьях. С каждым днем пакетов становится все больше. В среднем «жизнь» пакета в человеческих руках длится полчаса. И то, что мы превратили Землю в сплошную мусорную свалку, ни для кого уже не новость.</a:t>
            </a:r>
          </a:p>
        </p:txBody>
      </p:sp>
    </p:spTree>
    <p:extLst>
      <p:ext uri="{BB962C8B-B14F-4D97-AF65-F5344CB8AC3E}">
        <p14:creationId xmlns:p14="http://schemas.microsoft.com/office/powerpoint/2010/main" val="134302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339752" y="332656"/>
            <a:ext cx="6804248" cy="1584176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dirty="0" smtClean="0">
                <a:solidFill>
                  <a:schemeClr val="accent6">
                    <a:lumMod val="50000"/>
                  </a:schemeClr>
                </a:solidFill>
              </a:rPr>
              <a:t>Цель проекта: </a:t>
            </a:r>
            <a:r>
              <a:rPr lang="ru-RU" sz="2700" b="1" dirty="0">
                <a:solidFill>
                  <a:schemeClr val="tx1"/>
                </a:solidFill>
              </a:rPr>
              <a:t/>
            </a:r>
            <a:br>
              <a:rPr lang="ru-RU" sz="2700" b="1" dirty="0">
                <a:solidFill>
                  <a:schemeClr val="tx1"/>
                </a:solidFill>
              </a:rPr>
            </a:br>
            <a:r>
              <a:rPr lang="ru-RU" sz="2700" dirty="0" smtClean="0">
                <a:solidFill>
                  <a:schemeClr val="tx1"/>
                </a:solidFill>
              </a:rPr>
              <a:t>привлечь </a:t>
            </a:r>
            <a:r>
              <a:rPr lang="ru-RU" sz="2700" dirty="0">
                <a:solidFill>
                  <a:schemeClr val="tx1"/>
                </a:solidFill>
              </a:rPr>
              <a:t>внимание </a:t>
            </a:r>
            <a:r>
              <a:rPr lang="ru-RU" sz="2700" dirty="0" smtClean="0">
                <a:solidFill>
                  <a:schemeClr val="tx1"/>
                </a:solidFill>
              </a:rPr>
              <a:t>детей нашей группы </a:t>
            </a:r>
            <a:r>
              <a:rPr lang="ru-RU" sz="2700" dirty="0">
                <a:solidFill>
                  <a:schemeClr val="tx1"/>
                </a:solidFill>
              </a:rPr>
              <a:t>и взрослых к губительному воздействию полиэтиленовых пакетов на окружающую среду.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8856984" cy="452596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200" b="1" dirty="0" smtClean="0">
                <a:solidFill>
                  <a:schemeClr val="tx1"/>
                </a:solidFill>
              </a:rPr>
              <a:t>Задачи:</a:t>
            </a:r>
          </a:p>
          <a:p>
            <a:r>
              <a:rPr lang="ru-RU" sz="2200" dirty="0">
                <a:solidFill>
                  <a:schemeClr val="tx1"/>
                </a:solidFill>
              </a:rPr>
              <a:t>1. Изучить историю  появления, использования полиэтиленовых пакетов.</a:t>
            </a:r>
          </a:p>
          <a:p>
            <a:r>
              <a:rPr lang="ru-RU" sz="2200" dirty="0">
                <a:solidFill>
                  <a:schemeClr val="tx1"/>
                </a:solidFill>
              </a:rPr>
              <a:t>2. Показать </a:t>
            </a:r>
            <a:r>
              <a:rPr lang="ru-RU" sz="2200" dirty="0" smtClean="0">
                <a:solidFill>
                  <a:schemeClr val="tx1"/>
                </a:solidFill>
              </a:rPr>
              <a:t>детям губительное </a:t>
            </a:r>
            <a:r>
              <a:rPr lang="ru-RU" sz="2200" dirty="0">
                <a:solidFill>
                  <a:schemeClr val="tx1"/>
                </a:solidFill>
              </a:rPr>
              <a:t>для всего живого свойство полиэтиленовых пакетов.</a:t>
            </a:r>
          </a:p>
          <a:p>
            <a:r>
              <a:rPr lang="ru-RU" sz="2200" dirty="0">
                <a:solidFill>
                  <a:schemeClr val="tx1"/>
                </a:solidFill>
              </a:rPr>
              <a:t>3. Провести анкетирование </a:t>
            </a:r>
            <a:r>
              <a:rPr lang="ru-RU" sz="2200" dirty="0" smtClean="0">
                <a:solidFill>
                  <a:schemeClr val="tx1"/>
                </a:solidFill>
              </a:rPr>
              <a:t>родителей и коллег </a:t>
            </a:r>
            <a:r>
              <a:rPr lang="ru-RU" sz="2200" dirty="0">
                <a:solidFill>
                  <a:schemeClr val="tx1"/>
                </a:solidFill>
              </a:rPr>
              <a:t>для выяснения отношения </a:t>
            </a:r>
            <a:r>
              <a:rPr lang="ru-RU" sz="2200" dirty="0" smtClean="0">
                <a:solidFill>
                  <a:schemeClr val="tx1"/>
                </a:solidFill>
              </a:rPr>
              <a:t> </a:t>
            </a:r>
            <a:r>
              <a:rPr lang="ru-RU" sz="2200" dirty="0">
                <a:solidFill>
                  <a:schemeClr val="tx1"/>
                </a:solidFill>
              </a:rPr>
              <a:t>к использованию полиэтиленовых пакетов.</a:t>
            </a:r>
          </a:p>
          <a:p>
            <a:r>
              <a:rPr lang="ru-RU" sz="2200" dirty="0">
                <a:solidFill>
                  <a:schemeClr val="tx1"/>
                </a:solidFill>
              </a:rPr>
              <a:t>4. Привлечь детей и взрослых к личному участию в решении проблемы полиэтиленовых пакетов отходов.</a:t>
            </a:r>
          </a:p>
          <a:p>
            <a:r>
              <a:rPr lang="ru-RU" sz="2200" dirty="0">
                <a:solidFill>
                  <a:schemeClr val="tx1"/>
                </a:solidFill>
              </a:rPr>
              <a:t>5. Представить свои варианты для решения проблем полиэтиленовых отходов</a:t>
            </a:r>
            <a:r>
              <a:rPr lang="ru-RU" sz="2200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2200" b="1" dirty="0">
                <a:solidFill>
                  <a:schemeClr val="tx1"/>
                </a:solidFill>
              </a:rPr>
              <a:t>Объект исследования: </a:t>
            </a:r>
            <a:r>
              <a:rPr lang="ru-RU" sz="2200" dirty="0">
                <a:solidFill>
                  <a:schemeClr val="tx1"/>
                </a:solidFill>
              </a:rPr>
              <a:t>полиэтиленовые пакеты.</a:t>
            </a:r>
          </a:p>
          <a:p>
            <a:pPr marL="0" indent="0">
              <a:buNone/>
            </a:pPr>
            <a:r>
              <a:rPr lang="ru-RU" sz="2200" b="1" dirty="0">
                <a:solidFill>
                  <a:schemeClr val="tx1"/>
                </a:solidFill>
              </a:rPr>
              <a:t>Предмет исследования: </a:t>
            </a:r>
            <a:r>
              <a:rPr lang="ru-RU" sz="2200" dirty="0">
                <a:solidFill>
                  <a:schemeClr val="tx1"/>
                </a:solidFill>
              </a:rPr>
              <a:t>вредное воздействие полиэтиленовых пакетов на окружающую среду.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2103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32048"/>
            <a:ext cx="6804248" cy="1512168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dirty="0" smtClean="0"/>
              <a:t>Этапы проекта</a:t>
            </a:r>
            <a:r>
              <a:rPr lang="ru-RU" sz="2700" dirty="0"/>
              <a:t/>
            </a:r>
            <a:br>
              <a:rPr lang="ru-RU" sz="27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628800"/>
            <a:ext cx="835292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/>
              <a:t>Подготовительный  этап: </a:t>
            </a:r>
          </a:p>
          <a:p>
            <a:r>
              <a:rPr lang="ru-RU" dirty="0" smtClean="0"/>
              <a:t>- Сбор </a:t>
            </a:r>
            <a:r>
              <a:rPr lang="ru-RU" dirty="0"/>
              <a:t>и обработка </a:t>
            </a:r>
            <a:r>
              <a:rPr lang="ru-RU" dirty="0" smtClean="0"/>
              <a:t>информации, литературы;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- Изучение </a:t>
            </a:r>
            <a:r>
              <a:rPr lang="ru-RU" dirty="0"/>
              <a:t>истории возникновения полиэтиленовых </a:t>
            </a:r>
            <a:r>
              <a:rPr lang="ru-RU" dirty="0" smtClean="0"/>
              <a:t>пакетов;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-  Беседа «Какой </a:t>
            </a:r>
            <a:r>
              <a:rPr lang="ru-RU" dirty="0"/>
              <a:t>он - полиэтиленовый пакет</a:t>
            </a:r>
            <a:r>
              <a:rPr lang="ru-RU" dirty="0" smtClean="0"/>
              <a:t>?»;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-  Беседа «Вред </a:t>
            </a:r>
            <a:r>
              <a:rPr lang="ru-RU" dirty="0"/>
              <a:t>окружающей </a:t>
            </a:r>
            <a:r>
              <a:rPr lang="ru-RU" dirty="0" smtClean="0"/>
              <a:t>среде»;</a:t>
            </a:r>
          </a:p>
          <a:p>
            <a:r>
              <a:rPr lang="ru-RU" dirty="0"/>
              <a:t> </a:t>
            </a:r>
            <a:r>
              <a:rPr lang="ru-RU" dirty="0" smtClean="0"/>
              <a:t>- Беседа «Утилизации полиэтиленовых пакетов» .</a:t>
            </a:r>
          </a:p>
          <a:p>
            <a:r>
              <a:rPr lang="ru-RU" b="1" dirty="0" smtClean="0"/>
              <a:t>Основной этап: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-</a:t>
            </a:r>
            <a:r>
              <a:rPr lang="ru-RU" dirty="0"/>
              <a:t> </a:t>
            </a:r>
            <a:r>
              <a:rPr lang="ru-RU" dirty="0" smtClean="0"/>
              <a:t>Анкетирование;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- Опыты;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- Мастер-класс </a:t>
            </a:r>
            <a:r>
              <a:rPr lang="ru-RU" dirty="0"/>
              <a:t>по рисованию роз, отпечатками полиэтиленового </a:t>
            </a:r>
            <a:r>
              <a:rPr lang="ru-RU" dirty="0" smtClean="0"/>
              <a:t>пакета</a:t>
            </a:r>
            <a:r>
              <a:rPr lang="ru-RU" dirty="0"/>
              <a:t>;</a:t>
            </a:r>
            <a:endParaRPr lang="ru-RU" dirty="0" smtClean="0"/>
          </a:p>
          <a:p>
            <a:r>
              <a:rPr lang="ru-RU" dirty="0" smtClean="0"/>
              <a:t>- Акция «Я сдаю в переработку»;</a:t>
            </a:r>
          </a:p>
          <a:p>
            <a:r>
              <a:rPr lang="ru-RU" dirty="0" smtClean="0"/>
              <a:t>-</a:t>
            </a:r>
            <a:r>
              <a:rPr lang="ru-RU" dirty="0"/>
              <a:t> </a:t>
            </a:r>
            <a:r>
              <a:rPr lang="ru-RU" dirty="0" smtClean="0"/>
              <a:t>Акция «Мы за экологию»;</a:t>
            </a:r>
          </a:p>
          <a:p>
            <a:r>
              <a:rPr lang="ru-RU" dirty="0" smtClean="0"/>
              <a:t>- Буклеты для родителей  на тему экологического  воспитания «Умеем ли мы беречь природу?» ;</a:t>
            </a:r>
          </a:p>
          <a:p>
            <a:r>
              <a:rPr lang="ru-RU" b="1" dirty="0" smtClean="0"/>
              <a:t>Заключительный этап:</a:t>
            </a:r>
          </a:p>
          <a:p>
            <a:r>
              <a:rPr lang="ru-RU" dirty="0" smtClean="0"/>
              <a:t>-    Просмотр мультфильма «Девочка, черепаха и пакет»;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Игра по экологии «Берегите землю от мусора»;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Выставка поделок из полиэтиленовых пакетов «Скоро, скоро Новый год»;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3529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XIX век - изобретение целлулоида. 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 XX век - изобретение целлофана.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 Целлофановые пакеты производились до 1957 года.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 В 1933 году сотрудники химического </a:t>
            </a:r>
            <a:r>
              <a:rPr lang="ru-RU" dirty="0" smtClean="0">
                <a:solidFill>
                  <a:schemeClr val="tx1"/>
                </a:solidFill>
              </a:rPr>
              <a:t>треста   </a:t>
            </a:r>
            <a:r>
              <a:rPr lang="ru-RU" dirty="0" err="1">
                <a:solidFill>
                  <a:schemeClr val="tx1"/>
                </a:solidFill>
              </a:rPr>
              <a:t>Форсет</a:t>
            </a:r>
            <a:r>
              <a:rPr lang="ru-RU" dirty="0">
                <a:solidFill>
                  <a:schemeClr val="tx1"/>
                </a:solidFill>
              </a:rPr>
              <a:t> и </a:t>
            </a:r>
            <a:r>
              <a:rPr lang="ru-RU" dirty="0" err="1">
                <a:solidFill>
                  <a:schemeClr val="tx1"/>
                </a:solidFill>
              </a:rPr>
              <a:t>Гибсон</a:t>
            </a:r>
            <a:r>
              <a:rPr lang="ru-RU" dirty="0">
                <a:solidFill>
                  <a:schemeClr val="tx1"/>
                </a:solidFill>
              </a:rPr>
              <a:t> работали над улучшением качества целлофана и получили полиэтилен.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 К началу 2000-х годов количество производимых пакетов достигло пяти триллионов штук в год.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 Первые пакеты с ручками (в народе их прозвали «майки») появились в 1982 году.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95736" y="548680"/>
            <a:ext cx="6948264" cy="1008112"/>
          </a:xfrm>
        </p:spPr>
        <p:txBody>
          <a:bodyPr>
            <a:normAutofit fontScale="90000"/>
          </a:bodyPr>
          <a:lstStyle/>
          <a:p>
            <a:r>
              <a:rPr lang="ru-RU" sz="2900" dirty="0"/>
              <a:t/>
            </a:r>
            <a:br>
              <a:rPr lang="ru-RU" sz="2900" dirty="0"/>
            </a:br>
            <a:r>
              <a:rPr lang="ru-RU" sz="2900" dirty="0"/>
              <a:t>1.1. История создания полиэтиленового пакета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782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935088" y="1988840"/>
            <a:ext cx="8208912" cy="417646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удобный;</a:t>
            </a:r>
            <a:endParaRPr lang="ru-RU" sz="2400" dirty="0">
              <a:solidFill>
                <a:schemeClr val="tx1"/>
              </a:solidFill>
            </a:endParaRPr>
          </a:p>
          <a:p>
            <a:r>
              <a:rPr lang="ru-RU" sz="2400" dirty="0" smtClean="0">
                <a:solidFill>
                  <a:schemeClr val="tx1"/>
                </a:solidFill>
              </a:rPr>
              <a:t>прочный;</a:t>
            </a:r>
            <a:endParaRPr lang="ru-RU" sz="2400" dirty="0">
              <a:solidFill>
                <a:schemeClr val="tx1"/>
              </a:solidFill>
            </a:endParaRPr>
          </a:p>
          <a:p>
            <a:r>
              <a:rPr lang="ru-RU" sz="2400" dirty="0">
                <a:solidFill>
                  <a:schemeClr val="tx1"/>
                </a:solidFill>
              </a:rPr>
              <a:t>лёгкий вес;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многофункциональный;</a:t>
            </a:r>
            <a:endParaRPr lang="ru-RU" sz="2400" dirty="0">
              <a:solidFill>
                <a:schemeClr val="tx1"/>
              </a:solidFill>
            </a:endParaRPr>
          </a:p>
          <a:p>
            <a:r>
              <a:rPr lang="ru-RU" sz="2400" dirty="0" smtClean="0">
                <a:solidFill>
                  <a:schemeClr val="tx1"/>
                </a:solidFill>
              </a:rPr>
              <a:t>экономный;</a:t>
            </a:r>
            <a:endParaRPr lang="ru-RU" sz="2400" dirty="0">
              <a:solidFill>
                <a:schemeClr val="tx1"/>
              </a:solidFill>
            </a:endParaRPr>
          </a:p>
          <a:p>
            <a:r>
              <a:rPr lang="ru-RU" sz="2400" dirty="0" smtClean="0">
                <a:solidFill>
                  <a:schemeClr val="tx1"/>
                </a:solidFill>
              </a:rPr>
              <a:t>компактный;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низкая цена.</a:t>
            </a:r>
            <a:endParaRPr lang="ru-RU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24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91680" y="188640"/>
            <a:ext cx="7344816" cy="1368152"/>
          </a:xfrm>
        </p:spPr>
        <p:txBody>
          <a:bodyPr>
            <a:normAutofit fontScale="90000"/>
          </a:bodyPr>
          <a:lstStyle/>
          <a:p>
            <a:r>
              <a:rPr lang="ru-RU" dirty="0"/>
              <a:t>Достоинства полиэтиленовых пакетов:</a:t>
            </a:r>
            <a:br>
              <a:rPr lang="ru-RU" dirty="0"/>
            </a:b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14" t="-9334" r="30649" b="36001"/>
          <a:stretch/>
        </p:blipFill>
        <p:spPr>
          <a:xfrm>
            <a:off x="4560424" y="1340768"/>
            <a:ext cx="4199167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306822" y="2204864"/>
            <a:ext cx="5837178" cy="4653136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dirty="0">
                <a:solidFill>
                  <a:schemeClr val="tx1"/>
                </a:solidFill>
              </a:rPr>
              <a:t>Пакеты производятся из важнейших невосстанавливаемых природных ресурсов - газа, угля, нефти.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 При горении образуется один из самых ядовитых газов – угарный.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 Брошенные пакеты разносятся ветром, забивая ливневые стоки и нарушая работу городских </a:t>
            </a:r>
            <a:r>
              <a:rPr lang="ru-RU" sz="2000" dirty="0" smtClean="0">
                <a:solidFill>
                  <a:schemeClr val="tx1"/>
                </a:solidFill>
              </a:rPr>
              <a:t>коммуникаций, вред окружающей среде.</a:t>
            </a:r>
            <a:r>
              <a:rPr lang="ru-RU" sz="2000" dirty="0">
                <a:solidFill>
                  <a:schemeClr val="tx1"/>
                </a:solidFill>
              </a:rPr>
              <a:t/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Катастрофический вред наносят пакеты живым организмам планеты! </a:t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Рыба в море или корова на лугу заглатывает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пакет и погибает, поскольку у неё  закупоривается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 пищеварительный тракт. 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Черепахи тоже в числе жертв – они принимают </a:t>
            </a:r>
            <a:r>
              <a:rPr lang="ru-RU" sz="2000" dirty="0" smtClean="0">
                <a:solidFill>
                  <a:schemeClr val="tx1"/>
                </a:solidFill>
              </a:rPr>
              <a:t>пластиковые кульки за медузу.</a:t>
            </a:r>
            <a:r>
              <a:rPr lang="ru-RU" sz="2000" dirty="0">
                <a:solidFill>
                  <a:schemeClr val="tx1"/>
                </a:solidFill>
              </a:rPr>
              <a:t/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716016" y="2274838"/>
            <a:ext cx="44279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240" y="2648227"/>
            <a:ext cx="3055608" cy="19130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2411760" y="476672"/>
            <a:ext cx="68190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Недостатки полиэтиленовых пакетов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599022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628800"/>
            <a:ext cx="8784976" cy="453650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В Красноярске с 2013 года работает пункт приема переработки «Я сдаю в переработку»</a:t>
            </a:r>
          </a:p>
          <a:p>
            <a:pPr marL="514350" indent="-514350">
              <a:buAutoNum type="arabicPeriod"/>
            </a:pPr>
            <a:r>
              <a:rPr lang="ru-RU" sz="2000" dirty="0" smtClean="0">
                <a:solidFill>
                  <a:schemeClr val="tx1"/>
                </a:solidFill>
              </a:rPr>
              <a:t>Сбор полиэтилена </a:t>
            </a:r>
          </a:p>
          <a:p>
            <a:pPr marL="514350" indent="-514350">
              <a:buAutoNum type="arabicPeriod"/>
            </a:pPr>
            <a:r>
              <a:rPr lang="ru-RU" sz="2000" dirty="0" smtClean="0">
                <a:solidFill>
                  <a:schemeClr val="tx1"/>
                </a:solidFill>
              </a:rPr>
              <a:t>Сортировка по цветам</a:t>
            </a:r>
          </a:p>
          <a:p>
            <a:pPr marL="514350" indent="-514350">
              <a:buAutoNum type="arabicPeriod"/>
            </a:pPr>
            <a:r>
              <a:rPr lang="ru-RU" sz="2000" dirty="0" smtClean="0">
                <a:solidFill>
                  <a:schemeClr val="tx1"/>
                </a:solidFill>
              </a:rPr>
              <a:t>Дробилка (пакеты одного цвета )</a:t>
            </a:r>
          </a:p>
          <a:p>
            <a:pPr marL="514350" indent="-514350">
              <a:buAutoNum type="arabicPeriod"/>
            </a:pPr>
            <a:r>
              <a:rPr lang="ru-RU" sz="2000" dirty="0" smtClean="0">
                <a:solidFill>
                  <a:schemeClr val="tx1"/>
                </a:solidFill>
              </a:rPr>
              <a:t>Мойка (с добавлением чистящих растворов, отчищают от пыли)</a:t>
            </a:r>
          </a:p>
          <a:p>
            <a:pPr marL="514350" indent="-514350">
              <a:buAutoNum type="arabicPeriod"/>
            </a:pPr>
            <a:r>
              <a:rPr lang="ru-RU" sz="2000" dirty="0" smtClean="0">
                <a:solidFill>
                  <a:schemeClr val="tx1"/>
                </a:solidFill>
              </a:rPr>
              <a:t>Варка (загружают на вращающий ротор, измельчается ножницами, вариться от 5 до 10 минут , когда материал становиться однородным добавляют воду  материал резко охлаждается и спекается в мелкие шарики не правильной формы)</a:t>
            </a:r>
          </a:p>
          <a:p>
            <a:pPr marL="514350" indent="-514350">
              <a:buAutoNum type="arabicPeriod"/>
            </a:pPr>
            <a:r>
              <a:rPr lang="ru-RU" sz="2000" dirty="0" smtClean="0">
                <a:solidFill>
                  <a:schemeClr val="tx1"/>
                </a:solidFill>
              </a:rPr>
              <a:t>Подсушивается при естественной температуре </a:t>
            </a:r>
          </a:p>
          <a:p>
            <a:pPr marL="514350" indent="-514350">
              <a:buAutoNum type="arabicPeriod"/>
            </a:pPr>
            <a:r>
              <a:rPr lang="ru-RU" sz="2000" dirty="0" smtClean="0">
                <a:solidFill>
                  <a:schemeClr val="tx1"/>
                </a:solidFill>
              </a:rPr>
              <a:t>Грануляция можно сравнить с прокручиванием фарша на мясорубке </a:t>
            </a:r>
          </a:p>
          <a:p>
            <a:pPr marL="514350" indent="-514350">
              <a:buAutoNum type="arabicPeriod"/>
            </a:pPr>
            <a:r>
              <a:rPr lang="ru-RU" sz="2000" dirty="0" smtClean="0">
                <a:solidFill>
                  <a:schemeClr val="tx1"/>
                </a:solidFill>
              </a:rPr>
              <a:t>Экструзии –продавливание расплавленной массы через отверстие ( из него выходят нити), </a:t>
            </a:r>
            <a:r>
              <a:rPr lang="ru-RU" sz="2000" dirty="0">
                <a:solidFill>
                  <a:schemeClr val="tx1"/>
                </a:solidFill>
              </a:rPr>
              <a:t>з</a:t>
            </a:r>
            <a:r>
              <a:rPr lang="ru-RU" sz="2000" dirty="0" smtClean="0">
                <a:solidFill>
                  <a:schemeClr val="tx1"/>
                </a:solidFill>
              </a:rPr>
              <a:t>атем охлаждают по водяному рукаву и отправляют в ножницы, где режут на однородные гранулы. (гранулы натурального цвета идет на производства пленки, цветные гранулы на производства мусорных мешков)</a:t>
            </a:r>
          </a:p>
          <a:p>
            <a:pPr marL="514350" indent="-514350">
              <a:buAutoNum type="arabicPeriod"/>
            </a:pPr>
            <a:endParaRPr lang="ru-RU" sz="2000" dirty="0" smtClean="0"/>
          </a:p>
          <a:p>
            <a:pPr marL="514350" indent="-514350">
              <a:buAutoNum type="arabicPeriod"/>
            </a:pPr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339752" y="116632"/>
            <a:ext cx="6804248" cy="1512168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chemeClr val="tx1"/>
                </a:solidFill>
              </a:rPr>
              <a:t>  </a:t>
            </a:r>
            <a:r>
              <a:rPr lang="ru-RU" sz="2700" dirty="0">
                <a:solidFill>
                  <a:schemeClr val="tx1"/>
                </a:solidFill>
              </a:rPr>
              <a:t>Полиэтиленовые отходы</a:t>
            </a:r>
            <a:br>
              <a:rPr lang="ru-RU" sz="2700" dirty="0">
                <a:solidFill>
                  <a:schemeClr val="tx1"/>
                </a:solidFill>
              </a:rPr>
            </a:br>
            <a:r>
              <a:rPr lang="ru-RU" sz="2700" dirty="0" smtClean="0">
                <a:solidFill>
                  <a:schemeClr val="tx1"/>
                </a:solidFill>
              </a:rPr>
              <a:t> </a:t>
            </a:r>
            <a:r>
              <a:rPr lang="ru-RU" sz="2700" dirty="0">
                <a:solidFill>
                  <a:schemeClr val="tx1"/>
                </a:solidFill>
              </a:rPr>
              <a:t>Утилизация полиэтиленовых </a:t>
            </a:r>
            <a:r>
              <a:rPr lang="ru-RU" sz="2700" dirty="0" smtClean="0">
                <a:solidFill>
                  <a:schemeClr val="tx1"/>
                </a:solidFill>
              </a:rPr>
              <a:t>отходов </a:t>
            </a:r>
            <a:br>
              <a:rPr lang="ru-RU" sz="2700" dirty="0" smtClean="0">
                <a:solidFill>
                  <a:schemeClr val="tx1"/>
                </a:solidFill>
              </a:rPr>
            </a:br>
            <a:r>
              <a:rPr lang="ru-RU" sz="2700" dirty="0" smtClean="0">
                <a:solidFill>
                  <a:schemeClr val="tx1"/>
                </a:solidFill>
              </a:rPr>
              <a:t>в г. Красноярске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8946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5eeb6d52fc8a19b293465edfbe4d31e3b299c"/>
</p:tagLst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3008</TotalTime>
  <Words>667</Words>
  <Application>Microsoft Office PowerPoint</Application>
  <PresentationFormat>Экран (4:3)</PresentationFormat>
  <Paragraphs>111</Paragraphs>
  <Slides>24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   Экологический проект «Пакеты в нашей жизни»</vt:lpstr>
      <vt:lpstr>Презентация PowerPoint</vt:lpstr>
      <vt:lpstr>Актуальность    В нашей повседневной жизни мы совершаем много действий, которые выполняем неосознанно. Например, почти каждый день мы ходим в магазин и покупаем продукты, упаковывая их в пакет, а дома перекладываем в холодильник. Использованный пакет отправляется в мусорное ведро. На этом его полезная для нас «жизнь» заканчивается и начинается совсем другая, которую сложно даже представить. Полиэтиленовый  пакет прочно вошел в нашу жизнь, и уже трудно представить ее без него. Он всегда под рукой, под ногой, на земле, в воде или, как флаг, болтается на ветру в кустах и на деревьях. С каждым днем пакетов становится все больше. В среднем «жизнь» пакета в человеческих руках длится полчаса. И то, что мы превратили Землю в сплошную мусорную свалку, ни для кого уже не новость.</vt:lpstr>
      <vt:lpstr>Цель проекта:  привлечь внимание детей нашей группы и взрослых к губительному воздействию полиэтиленовых пакетов на окружающую среду.  </vt:lpstr>
      <vt:lpstr>   Этапы проекта  </vt:lpstr>
      <vt:lpstr> 1.1. История создания полиэтиленового пакета </vt:lpstr>
      <vt:lpstr>Достоинства полиэтиленовых пакетов: </vt:lpstr>
      <vt:lpstr>Пакеты производятся из важнейших невосстанавливаемых природных ресурсов - газа, угля, нефти.  При горении образуется один из самых ядовитых газов – угарный.  Брошенные пакеты разносятся ветром, забивая ливневые стоки и нарушая работу городских коммуникаций, вред окружающей среде. Катастрофический вред наносят пакеты живым организмам планеты!  Рыба в море или корова на лугу заглатывает пакет и погибает, поскольку у неё  закупоривается  пищеварительный тракт.  Черепахи тоже в числе жертв – они принимают пластиковые кульки за медузу.   </vt:lpstr>
      <vt:lpstr>  Полиэтиленовые отходы  Утилизация полиэтиленовых отходов  в г. Красноярске </vt:lpstr>
      <vt:lpstr>Результаты анкетирования: Приняли участие: 20 взрослых (родители )</vt:lpstr>
      <vt:lpstr>Результаты анкетирования: Приняли участие: 43 взрослых (родители, коллеги) Как бороться с «полиэтиленовым пленом»? </vt:lpstr>
      <vt:lpstr>Опыт- Фокус «Дырявый пакет» </vt:lpstr>
      <vt:lpstr>«Что в пакете?»</vt:lpstr>
      <vt:lpstr>Презентация PowerPoint</vt:lpstr>
      <vt:lpstr>Мастер-класс по рисованию роз, отпечатками полиэтиленового пакета.</vt:lpstr>
      <vt:lpstr>Презентация PowerPoint</vt:lpstr>
      <vt:lpstr>Буклеты для родителей  на тему экологического  воспитания «Умеем ли мы беречь природу?»  </vt:lpstr>
      <vt:lpstr>Акция «Я сдаю в переработку»;</vt:lpstr>
      <vt:lpstr>Презентация PowerPoint</vt:lpstr>
      <vt:lpstr>Игра «Берегите землю от мусора »</vt:lpstr>
      <vt:lpstr>Выставка поделок из полиэтиленовых пакетов «Скоро, скоро Новый год»; </vt:lpstr>
      <vt:lpstr>Презентация PowerPoint</vt:lpstr>
      <vt:lpstr>Выводы</vt:lpstr>
      <vt:lpstr>Берегите нашу планету!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Экология города</dc:title>
  <dc:creator>obstinate</dc:creator>
  <dc:description>Шаблон презентации с сайта https://presentation-creation.ru/</dc:description>
  <cp:lastModifiedBy>User</cp:lastModifiedBy>
  <cp:revision>1236</cp:revision>
  <dcterms:created xsi:type="dcterms:W3CDTF">2018-02-25T09:09:03Z</dcterms:created>
  <dcterms:modified xsi:type="dcterms:W3CDTF">2022-12-11T09:56:46Z</dcterms:modified>
</cp:coreProperties>
</file>