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2" r:id="rId6"/>
    <p:sldId id="265" r:id="rId7"/>
    <p:sldId id="264" r:id="rId8"/>
    <p:sldId id="266" r:id="rId9"/>
    <p:sldId id="270" r:id="rId10"/>
    <p:sldId id="279" r:id="rId11"/>
    <p:sldId id="269" r:id="rId12"/>
    <p:sldId id="271" r:id="rId13"/>
    <p:sldId id="273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500251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«Проектная деятельность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уроках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русского языка и литературы как средство самореализации и успешной социализации личности ребёнка"</a:t>
            </a:r>
            <a:endParaRPr kumimoji="0" lang="en-US" sz="36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Подготовила: Исакова Нина Викторовна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545714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проектов по </a:t>
            </a:r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продолжительности: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1)м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ини-проекты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краткосрочные проекты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3)недельные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годичные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929098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 проекта: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«История моей семьи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истории моей Родины»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 класс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0974" y="1478927"/>
          <a:ext cx="4862052" cy="4768510"/>
        </p:xfrm>
        <a:graphic>
          <a:graphicData uri="http://schemas.openxmlformats.org/drawingml/2006/table">
            <a:tbl>
              <a:tblPr/>
              <a:tblGrid>
                <a:gridCol w="2431026"/>
                <a:gridCol w="2431026"/>
              </a:tblGrid>
              <a:tr h="441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Проблема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Мы плохо знаем свою родословную, историю своей семьи, своих предков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62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Почему?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Не интересуемся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Не сохранилось достаточно сведений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Отсутствие семейных традиций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Родители тоже плохо знают историю своей семьи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Бабушки и дедушки живут далеко, связи с ними непрочные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40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Что делать?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Изучить историю семьи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773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Как?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Узнать у родителей, бабушек, дедушек, родственников сведения о семье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Изучить документы, семейные реликвии, фотографии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98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Что получить? (результат)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Сочинение "История моей семьи в истории моей Родины"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Познавательный (знания об истории семьи, предках)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Воспитательный (патриотическое, нравственно-духовное воспитание)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Развивающий (коммуникативная, информационная компетентность)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179" marR="53179" marT="53179" marB="5317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3741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работы над учебным проектом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42844" y="642918"/>
          <a:ext cx="9001156" cy="5894012"/>
        </p:xfrm>
        <a:graphic>
          <a:graphicData uri="http://schemas.openxmlformats.org/drawingml/2006/table">
            <a:tbl>
              <a:tblPr/>
              <a:tblGrid>
                <a:gridCol w="2214578"/>
                <a:gridCol w="6786578"/>
              </a:tblGrid>
              <a:tr h="6029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Проблема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Мы плохо знаем свою родословную, историю своей семьи, своих предков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4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Почему?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интересуемся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 сохранилось достаточно сведений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Отсутствие семейных традиций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Родители тоже плохо знают историю своей семьи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Бабушки и дедушки живут далеко, связи с ними непрочные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делать?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Изучить историю семьи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64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Как?</a:t>
                      </a:r>
                      <a:endParaRPr lang="ru-RU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Узнать у родителей, бабушек, дедушек, родственников сведения о семье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Изучить документы, семейные реликвии, фотографии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500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Что получить? (результат)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Доклад,</a:t>
                      </a:r>
                      <a:r>
                        <a:rPr lang="ru-RU" sz="16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реферат об истории семьи с презентацией.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Познавательный (знания об истории семьи, предках)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Воспитательный (патриотическое, нравственно-духовное воспитание)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Развивающий (коммуникативная, информационная компетентность)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751" marR="47751" marT="47751" marB="4775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771044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Среди современных педагогических технологий в последние годы проектная деятельность учащихся приобретает все большую популярность, т.к. она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Личностно ориентирована;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Характеризуется возрастанием интереса и вовлеченности в работу по мере ее выполнения;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Позволяет реализовывать педагогические цели на всех этапах;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Позволяет учиться на собственном опыте, на реализации конкретного дела;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Приносит удовлетворение ученикам, видящим продукт собственного труда.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5" y="1928802"/>
            <a:ext cx="67866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28596" y="1051998"/>
            <a:ext cx="842968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Проектная деятельность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–педагогическая технология,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ориентированная на</a:t>
            </a: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приобретение новых знаний путем самообразования.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"Я знаю, для чего мне надо то, что я познаю.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знаю, где и как эти знания применить".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73777"/>
            <a:ext cx="878684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проектного обучения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состоит в том, чтобы создать условия, при которых обучающиеся: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самостоятельно и охотно приобретают недостающие знания из разных источников;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учатся пользоваться приобретенными знаниями для решения познавательных и практических задач;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приобретают коммуникативные умения, работая в группах;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развивают у себя исследовательские умения (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умения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выявления проблем, сбора информации, наблюдения, проведения эксперимента, анализа, построения гипотез, обобщения);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развивают системное мышление.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85729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Алгоритм деятельности учителя и обучающихся в технологии проектного обучения.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18" y="1285860"/>
          <a:ext cx="8644000" cy="5357849"/>
        </p:xfrm>
        <a:graphic>
          <a:graphicData uri="http://schemas.openxmlformats.org/drawingml/2006/table">
            <a:tbl>
              <a:tblPr/>
              <a:tblGrid>
                <a:gridCol w="4322000"/>
                <a:gridCol w="4322000"/>
              </a:tblGrid>
              <a:tr h="4757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Этапы работы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18" marR="7818" marT="7818" marB="781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Содержание работы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18" marR="7818" marT="7818" marB="781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758"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Подготовительный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18" marR="7818" marT="7818" marB="781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Определение темы и целей проекта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18" marR="7818" marT="7818" marB="781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33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Выделение </a:t>
                      </a:r>
                      <a:r>
                        <a:rPr lang="ru-RU" sz="2000" i="1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подтем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в теме проекта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18" marR="7818" marT="7818" marB="781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84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Формирование творческих групп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18" marR="7818" marT="7818" marB="781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309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Подготовка материалов к исследовательской работе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18" marR="7818" marT="7818" marB="781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36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Установление способов предоставления результатов (формы отчета) и критериев оценки результата и процесса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818" marR="7818" marT="7818" marB="781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85729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Алгоритм деятельности учителя и обучающихся в технологии проектного обучения.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57158" y="1357300"/>
          <a:ext cx="8429684" cy="5143535"/>
        </p:xfrm>
        <a:graphic>
          <a:graphicData uri="http://schemas.openxmlformats.org/drawingml/2006/table">
            <a:tbl>
              <a:tblPr/>
              <a:tblGrid>
                <a:gridCol w="4320213"/>
                <a:gridCol w="4109471"/>
              </a:tblGrid>
              <a:tr h="1028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Планирование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Определение источников, способов сбора и анализа информации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0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3.Разработка проекта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Осуществление накопления информации путем работы с литературой, анкетирование, эксперимента и др., ее обобщение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8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4.Оформление результатов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Оформление результатов согласно выбранной форме отчета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366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 Презентация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Представление </a:t>
                      </a: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выполненной работы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28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 Оценивание</a:t>
                      </a:r>
                      <a:endParaRPr lang="ru-RU" sz="2000" i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Оценка работ согласно разработанным критериям</a:t>
                      </a:r>
                      <a:endParaRPr lang="ru-RU" sz="2000" i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54593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оценивания работ обучающихся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Степень самостоятельности в выполнении различных этапов работы над проектом.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Степень включённости в групповую работу и чёткость выполнения отведённой роли;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Практическое использование предметных и общешкольных ЗУН;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Количество новой информации, использованной для выполнения проекта;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Степень осмысления использованной информации;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Уровень сложности и степень владения использованными методиками;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Оригинальность идеи, способа решения проблемы;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Осмысление проблемы проекта и формулирование цели проекта или исследования;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Уровень организации и проведения презентации: устного сообщения, письменного отчёта, обеспечения объектами наглядности;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Владение рефлексией;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 Творческий подход в подготовке объектов наглядности презентации;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 Социальное и прикладное значение полученных результатов.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750714"/>
            <a:ext cx="91440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Классификация проектов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русскому языку и литературе.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Различают следующие </a:t>
            </a: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проектов:</a:t>
            </a:r>
            <a:endParaRPr kumimoji="0" lang="ru-RU" sz="32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 ведущему методу или виду деятельности обучающихся;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количеству участников проекта;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3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по продолжительности.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911659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пр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оектов по ведущему методу или виду деятельности: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Исследовательские проекты 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Творческие проекты.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Информационные проекты.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Практико-ориентированные проекты.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457200" algn="l"/>
              </a:tabLst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Игровые проекты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то цветов - Фото цве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822713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проектов по количеству участников проекта: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ндивидуальный</a:t>
            </a:r>
            <a:endParaRPr lang="ru-RU" sz="3600" dirty="0" smtClean="0">
              <a:solidFill>
                <a:srgbClr val="33333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50850" algn="just" eaLnBrk="0" fontAlgn="base" hangingPunct="0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парный </a:t>
            </a:r>
          </a:p>
          <a:p>
            <a:pPr indent="450850" eaLnBrk="0" fontAlgn="base" hangingPunct="0">
              <a:spcBef>
                <a:spcPct val="0"/>
              </a:spcBef>
              <a:spcAft>
                <a:spcPct val="0"/>
              </a:spcAft>
              <a:buAutoNum type="arabicParenR"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групповой.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683</Words>
  <Application>Microsoft Office PowerPoint</Application>
  <PresentationFormat>Экран (4:3)</PresentationFormat>
  <Paragraphs>122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Исаков В</cp:lastModifiedBy>
  <cp:revision>24</cp:revision>
  <dcterms:modified xsi:type="dcterms:W3CDTF">2022-06-02T17:58:19Z</dcterms:modified>
</cp:coreProperties>
</file>