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6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7" r:id="rId14"/>
    <p:sldId id="271" r:id="rId15"/>
    <p:sldId id="274" r:id="rId16"/>
    <p:sldId id="27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D96FA-89AF-4A78-B6F8-9A4EB193FBE2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21371-BFD0-4445-8839-6AEC70E8FB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D96FA-89AF-4A78-B6F8-9A4EB193FBE2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21371-BFD0-4445-8839-6AEC70E8FB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D96FA-89AF-4A78-B6F8-9A4EB193FBE2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21371-BFD0-4445-8839-6AEC70E8FB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D96FA-89AF-4A78-B6F8-9A4EB193FBE2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21371-BFD0-4445-8839-6AEC70E8FB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D96FA-89AF-4A78-B6F8-9A4EB193FBE2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21371-BFD0-4445-8839-6AEC70E8FB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D96FA-89AF-4A78-B6F8-9A4EB193FBE2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21371-BFD0-4445-8839-6AEC70E8FB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D96FA-89AF-4A78-B6F8-9A4EB193FBE2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21371-BFD0-4445-8839-6AEC70E8FB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D96FA-89AF-4A78-B6F8-9A4EB193FBE2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21371-BFD0-4445-8839-6AEC70E8FB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D96FA-89AF-4A78-B6F8-9A4EB193FBE2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21371-BFD0-4445-8839-6AEC70E8FB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D96FA-89AF-4A78-B6F8-9A4EB193FBE2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21371-BFD0-4445-8839-6AEC70E8FB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D96FA-89AF-4A78-B6F8-9A4EB193FBE2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21371-BFD0-4445-8839-6AEC70E8FB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0D96FA-89AF-4A78-B6F8-9A4EB193FBE2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321371-BFD0-4445-8839-6AEC70E8FB0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285728"/>
            <a:ext cx="7772400" cy="1214445"/>
          </a:xfrm>
        </p:spPr>
        <p:txBody>
          <a:bodyPr>
            <a:normAutofit/>
          </a:bodyPr>
          <a:lstStyle/>
          <a:p>
            <a:r>
              <a:rPr lang="en-US" sz="4800" b="1" dirty="0" smtClean="0">
                <a:cs typeface="Times New Roman" pitchFamily="18" charset="0"/>
              </a:rPr>
              <a:t> </a:t>
            </a:r>
            <a:r>
              <a:rPr lang="en-US" sz="2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VII </a:t>
            </a:r>
            <a:r>
              <a:rPr lang="ru-RU" sz="2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районная конференция исследовательских работ и творческих проектов «Первый шаг в науку»</a:t>
            </a:r>
            <a:endParaRPr lang="ru-RU" sz="2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785926"/>
            <a:ext cx="7772400" cy="4500594"/>
          </a:xfrm>
        </p:spPr>
        <p:txBody>
          <a:bodyPr>
            <a:normAutofit fontScale="77500" lnSpcReduction="20000"/>
          </a:bodyPr>
          <a:lstStyle/>
          <a:p>
            <a:pPr algn="r">
              <a:lnSpc>
                <a:spcPct val="90000"/>
              </a:lnSpc>
              <a:defRPr/>
            </a:pPr>
            <a:endParaRPr lang="ru-RU" sz="1400" b="1" dirty="0" smtClean="0">
              <a:solidFill>
                <a:schemeClr val="bg1"/>
              </a:solidFill>
              <a:effectLst>
                <a:outerShdw blurRad="38100" dist="38100" dir="2700000" algn="tl">
                  <a:srgbClr val="04617B"/>
                </a:outerShdw>
              </a:effectLst>
              <a:cs typeface="Times New Roman" pitchFamily="18" charset="0"/>
            </a:endParaRPr>
          </a:p>
          <a:p>
            <a:pPr algn="r">
              <a:lnSpc>
                <a:spcPct val="90000"/>
              </a:lnSpc>
              <a:defRPr/>
            </a:pPr>
            <a:endParaRPr lang="ru-RU" sz="1400" b="1" dirty="0">
              <a:solidFill>
                <a:schemeClr val="bg1"/>
              </a:solidFill>
              <a:effectLst>
                <a:outerShdw blurRad="38100" dist="38100" dir="2700000" algn="tl">
                  <a:srgbClr val="04617B"/>
                </a:outerShdw>
              </a:effectLst>
              <a:cs typeface="Times New Roman" pitchFamily="18" charset="0"/>
            </a:endParaRPr>
          </a:p>
          <a:p>
            <a:pPr algn="r">
              <a:lnSpc>
                <a:spcPct val="90000"/>
              </a:lnSpc>
              <a:defRPr/>
            </a:pPr>
            <a:endParaRPr lang="ru-RU" sz="1400" b="1" dirty="0" smtClean="0">
              <a:solidFill>
                <a:schemeClr val="bg1"/>
              </a:solidFill>
              <a:effectLst>
                <a:outerShdw blurRad="38100" dist="38100" dir="2700000" algn="tl">
                  <a:srgbClr val="04617B"/>
                </a:outerShdw>
              </a:effectLst>
              <a:cs typeface="Times New Roman" pitchFamily="18" charset="0"/>
            </a:endParaRPr>
          </a:p>
          <a:p>
            <a:pPr lvl="0">
              <a:lnSpc>
                <a:spcPct val="90000"/>
              </a:lnSpc>
              <a:defRPr/>
            </a:pPr>
            <a:r>
              <a:rPr lang="ru-RU" sz="47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Цвет в жизни </a:t>
            </a:r>
            <a:r>
              <a:rPr lang="ru-RU" sz="47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человека.</a:t>
            </a:r>
            <a:endParaRPr lang="ru-RU" sz="47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lnSpc>
                <a:spcPct val="90000"/>
              </a:lnSpc>
              <a:defRPr/>
            </a:pPr>
            <a:endParaRPr lang="ru-RU" sz="4700" b="1" dirty="0">
              <a:solidFill>
                <a:schemeClr val="bg1"/>
              </a:solidFill>
              <a:effectLst>
                <a:outerShdw blurRad="38100" dist="38100" dir="2700000" algn="tl">
                  <a:srgbClr val="04617B"/>
                </a:outerShdw>
              </a:effectLst>
              <a:cs typeface="Times New Roman" pitchFamily="18" charset="0"/>
            </a:endParaRPr>
          </a:p>
          <a:p>
            <a:pPr algn="r">
              <a:lnSpc>
                <a:spcPct val="90000"/>
              </a:lnSpc>
              <a:defRPr/>
            </a:pPr>
            <a:endParaRPr lang="ru-RU" sz="1400" b="1" dirty="0" smtClean="0">
              <a:solidFill>
                <a:schemeClr val="bg1"/>
              </a:solidFill>
              <a:effectLst>
                <a:outerShdw blurRad="38100" dist="38100" dir="2700000" algn="tl">
                  <a:srgbClr val="04617B"/>
                </a:outerShdw>
              </a:effectLst>
              <a:cs typeface="Times New Roman" pitchFamily="18" charset="0"/>
            </a:endParaRPr>
          </a:p>
          <a:p>
            <a:pPr algn="r">
              <a:lnSpc>
                <a:spcPct val="90000"/>
              </a:lnSpc>
              <a:defRPr/>
            </a:pPr>
            <a:endParaRPr lang="ru-RU" sz="1400" b="1" dirty="0">
              <a:solidFill>
                <a:schemeClr val="bg1"/>
              </a:solidFill>
              <a:effectLst>
                <a:outerShdw blurRad="38100" dist="38100" dir="2700000" algn="tl">
                  <a:srgbClr val="04617B"/>
                </a:outerShdw>
              </a:effectLst>
              <a:cs typeface="Times New Roman" pitchFamily="18" charset="0"/>
            </a:endParaRPr>
          </a:p>
          <a:p>
            <a:pPr algn="r">
              <a:lnSpc>
                <a:spcPct val="90000"/>
              </a:lnSpc>
              <a:defRPr/>
            </a:pPr>
            <a:endParaRPr lang="ru-RU" sz="1400" b="1" dirty="0" smtClean="0">
              <a:solidFill>
                <a:schemeClr val="bg1"/>
              </a:solidFill>
              <a:effectLst>
                <a:outerShdw blurRad="38100" dist="38100" dir="2700000" algn="tl">
                  <a:srgbClr val="04617B"/>
                </a:outerShdw>
              </a:effectLst>
              <a:cs typeface="Times New Roman" pitchFamily="18" charset="0"/>
            </a:endParaRPr>
          </a:p>
          <a:p>
            <a:pPr algn="r">
              <a:lnSpc>
                <a:spcPct val="90000"/>
              </a:lnSpc>
              <a:defRPr/>
            </a:pPr>
            <a:endParaRPr lang="ru-RU" sz="1400" b="1" dirty="0">
              <a:solidFill>
                <a:schemeClr val="bg1"/>
              </a:solidFill>
              <a:effectLst>
                <a:outerShdw blurRad="38100" dist="38100" dir="2700000" algn="tl">
                  <a:srgbClr val="04617B"/>
                </a:outerShdw>
              </a:effectLst>
              <a:cs typeface="Times New Roman" pitchFamily="18" charset="0"/>
            </a:endParaRPr>
          </a:p>
          <a:p>
            <a:pPr algn="r">
              <a:lnSpc>
                <a:spcPct val="90000"/>
              </a:lnSpc>
              <a:defRPr/>
            </a:pPr>
            <a:endParaRPr lang="ru-RU" sz="1400" b="1" dirty="0" smtClean="0">
              <a:solidFill>
                <a:schemeClr val="bg1"/>
              </a:solidFill>
              <a:effectLst>
                <a:outerShdw blurRad="38100" dist="38100" dir="2700000" algn="tl">
                  <a:srgbClr val="04617B"/>
                </a:outerShdw>
              </a:effectLst>
              <a:cs typeface="Times New Roman" pitchFamily="18" charset="0"/>
            </a:endParaRPr>
          </a:p>
          <a:p>
            <a:pPr algn="r">
              <a:lnSpc>
                <a:spcPct val="90000"/>
              </a:lnSpc>
              <a:defRPr/>
            </a:pPr>
            <a:endParaRPr lang="ru-RU" sz="1400" b="1" dirty="0">
              <a:solidFill>
                <a:schemeClr val="bg1"/>
              </a:solidFill>
              <a:effectLst>
                <a:outerShdw blurRad="38100" dist="38100" dir="2700000" algn="tl">
                  <a:srgbClr val="04617B"/>
                </a:outerShdw>
              </a:effectLst>
              <a:cs typeface="Times New Roman" pitchFamily="18" charset="0"/>
            </a:endParaRPr>
          </a:p>
          <a:p>
            <a:pPr algn="r">
              <a:lnSpc>
                <a:spcPct val="90000"/>
              </a:lnSpc>
              <a:defRPr/>
            </a:pPr>
            <a:endParaRPr lang="ru-RU" sz="1400" b="1" dirty="0" smtClean="0">
              <a:solidFill>
                <a:schemeClr val="bg1"/>
              </a:solidFill>
              <a:effectLst>
                <a:outerShdw blurRad="38100" dist="38100" dir="2700000" algn="tl">
                  <a:srgbClr val="04617B"/>
                </a:outerShdw>
              </a:effectLst>
              <a:cs typeface="Times New Roman" pitchFamily="18" charset="0"/>
            </a:endParaRPr>
          </a:p>
          <a:p>
            <a:pPr algn="r">
              <a:lnSpc>
                <a:spcPct val="90000"/>
              </a:lnSpc>
              <a:defRPr/>
            </a:pPr>
            <a:endParaRPr lang="ru-RU" sz="1400" b="1" dirty="0">
              <a:solidFill>
                <a:schemeClr val="bg1"/>
              </a:solidFill>
              <a:effectLst>
                <a:outerShdw blurRad="38100" dist="38100" dir="2700000" algn="tl">
                  <a:srgbClr val="04617B"/>
                </a:outerShdw>
              </a:effectLst>
              <a:cs typeface="Times New Roman" pitchFamily="18" charset="0"/>
            </a:endParaRPr>
          </a:p>
          <a:p>
            <a:pPr algn="r">
              <a:lnSpc>
                <a:spcPct val="90000"/>
              </a:lnSpc>
              <a:defRPr/>
            </a:pPr>
            <a:endParaRPr lang="ru-RU" sz="1400" b="1" dirty="0" smtClean="0">
              <a:solidFill>
                <a:schemeClr val="bg1"/>
              </a:solidFill>
              <a:effectLst>
                <a:outerShdw blurRad="38100" dist="38100" dir="2700000" algn="tl">
                  <a:srgbClr val="04617B"/>
                </a:outerShdw>
              </a:effectLst>
              <a:cs typeface="Times New Roman" pitchFamily="18" charset="0"/>
            </a:endParaRPr>
          </a:p>
          <a:p>
            <a:pPr algn="r">
              <a:lnSpc>
                <a:spcPct val="90000"/>
              </a:lnSpc>
              <a:defRPr/>
            </a:pPr>
            <a:endParaRPr lang="ru-RU" sz="1400" b="1" dirty="0">
              <a:solidFill>
                <a:schemeClr val="bg1"/>
              </a:solidFill>
              <a:effectLst>
                <a:outerShdw blurRad="38100" dist="38100" dir="2700000" algn="tl">
                  <a:srgbClr val="04617B"/>
                </a:outerShdw>
              </a:effectLst>
              <a:cs typeface="Times New Roman" pitchFamily="18" charset="0"/>
            </a:endParaRPr>
          </a:p>
          <a:p>
            <a:pPr algn="r">
              <a:lnSpc>
                <a:spcPct val="90000"/>
              </a:lnSpc>
              <a:defRPr/>
            </a:pPr>
            <a:endParaRPr lang="ru-RU" sz="1400" b="1" dirty="0" smtClean="0">
              <a:solidFill>
                <a:schemeClr val="bg1"/>
              </a:solidFill>
              <a:effectLst>
                <a:outerShdw blurRad="38100" dist="38100" dir="2700000" algn="tl">
                  <a:srgbClr val="04617B"/>
                </a:outerShdw>
              </a:effectLst>
              <a:cs typeface="Times New Roman" pitchFamily="18" charset="0"/>
            </a:endParaRPr>
          </a:p>
          <a:p>
            <a:pPr algn="r">
              <a:lnSpc>
                <a:spcPct val="90000"/>
              </a:lnSpc>
              <a:defRPr/>
            </a:pPr>
            <a:endParaRPr lang="ru-RU" sz="1400" b="1" dirty="0">
              <a:solidFill>
                <a:schemeClr val="bg1"/>
              </a:solidFill>
              <a:effectLst>
                <a:outerShdw blurRad="38100" dist="38100" dir="2700000" algn="tl">
                  <a:srgbClr val="04617B"/>
                </a:outerShdw>
              </a:effectLst>
              <a:cs typeface="Times New Roman" pitchFamily="18" charset="0"/>
            </a:endParaRPr>
          </a:p>
          <a:p>
            <a:pPr algn="r">
              <a:lnSpc>
                <a:spcPct val="90000"/>
              </a:lnSpc>
              <a:defRPr/>
            </a:pPr>
            <a:endParaRPr lang="ru-RU" sz="1400" b="1" dirty="0" smtClean="0">
              <a:solidFill>
                <a:schemeClr val="bg1"/>
              </a:solidFill>
              <a:effectLst>
                <a:outerShdw blurRad="38100" dist="38100" dir="2700000" algn="tl">
                  <a:srgbClr val="04617B"/>
                </a:outerShdw>
              </a:effectLst>
              <a:cs typeface="Times New Roman" pitchFamily="18" charset="0"/>
            </a:endParaRPr>
          </a:p>
          <a:p>
            <a:pPr algn="r">
              <a:lnSpc>
                <a:spcPct val="90000"/>
              </a:lnSpc>
              <a:defRPr/>
            </a:pPr>
            <a:r>
              <a:rPr lang="ru-RU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4617B"/>
                  </a:outerShdw>
                </a:effectLst>
                <a:cs typeface="Times New Roman" pitchFamily="18" charset="0"/>
              </a:rPr>
              <a:t>Автор</a:t>
            </a:r>
            <a:r>
              <a:rPr lang="ru-RU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4617B"/>
                  </a:outerShdw>
                </a:effectLst>
                <a:cs typeface="Times New Roman" pitchFamily="18" charset="0"/>
              </a:rPr>
              <a:t>: </a:t>
            </a:r>
            <a:r>
              <a:rPr lang="ru-RU" sz="1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4617B"/>
                  </a:outerShdw>
                </a:effectLst>
                <a:cs typeface="Times New Roman" pitchFamily="18" charset="0"/>
              </a:rPr>
              <a:t>Старченко</a:t>
            </a:r>
            <a:r>
              <a:rPr lang="ru-RU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4617B"/>
                  </a:outerShdw>
                </a:effectLst>
                <a:cs typeface="Times New Roman" pitchFamily="18" charset="0"/>
              </a:rPr>
              <a:t> </a:t>
            </a:r>
            <a:r>
              <a:rPr lang="ru-RU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4617B"/>
                  </a:outerShdw>
                </a:effectLst>
                <a:cs typeface="Times New Roman" pitchFamily="18" charset="0"/>
              </a:rPr>
              <a:t>Варвара, 6 </a:t>
            </a:r>
            <a:r>
              <a:rPr lang="ru-RU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4617B"/>
                  </a:outerShdw>
                </a:effectLst>
                <a:cs typeface="Times New Roman" pitchFamily="18" charset="0"/>
              </a:rPr>
              <a:t>лет.</a:t>
            </a:r>
          </a:p>
          <a:p>
            <a:pPr algn="r">
              <a:lnSpc>
                <a:spcPct val="90000"/>
              </a:lnSpc>
              <a:defRPr/>
            </a:pPr>
            <a:r>
              <a:rPr lang="ru-RU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4617B"/>
                  </a:outerShdw>
                </a:effectLst>
                <a:cs typeface="Times New Roman" pitchFamily="18" charset="0"/>
              </a:rPr>
              <a:t> возрастная категория </a:t>
            </a:r>
            <a:r>
              <a:rPr lang="ru-RU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4617B"/>
                  </a:outerShdw>
                </a:effectLst>
                <a:cs typeface="Times New Roman" pitchFamily="18" charset="0"/>
              </a:rPr>
              <a:t>2, </a:t>
            </a:r>
            <a:endParaRPr lang="ru-RU" sz="1400" b="1" dirty="0">
              <a:solidFill>
                <a:schemeClr val="bg1"/>
              </a:solidFill>
              <a:effectLst>
                <a:outerShdw blurRad="38100" dist="38100" dir="2700000" algn="tl">
                  <a:srgbClr val="04617B"/>
                </a:outerShdw>
              </a:effectLst>
              <a:cs typeface="Times New Roman" pitchFamily="18" charset="0"/>
            </a:endParaRPr>
          </a:p>
          <a:p>
            <a:pPr lvl="3" algn="r">
              <a:lnSpc>
                <a:spcPct val="90000"/>
              </a:lnSpc>
              <a:defRPr/>
            </a:pPr>
            <a:r>
              <a:rPr lang="ru-RU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4617B"/>
                  </a:outerShdw>
                </a:effectLst>
                <a:cs typeface="Times New Roman" pitchFamily="18" charset="0"/>
              </a:rPr>
              <a:t>                    </a:t>
            </a:r>
            <a:r>
              <a:rPr lang="ru-RU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4617B"/>
                  </a:outerShdw>
                </a:effectLst>
                <a:cs typeface="Times New Roman" pitchFamily="18" charset="0"/>
              </a:rPr>
              <a:t>Руководитель: </a:t>
            </a:r>
            <a:r>
              <a:rPr lang="ru-RU" sz="1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4617B"/>
                  </a:outerShdw>
                </a:effectLst>
                <a:cs typeface="Times New Roman" pitchFamily="18" charset="0"/>
              </a:rPr>
              <a:t>Старченко</a:t>
            </a:r>
            <a:r>
              <a:rPr lang="ru-RU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4617B"/>
                  </a:outerShdw>
                </a:effectLst>
                <a:cs typeface="Times New Roman" pitchFamily="18" charset="0"/>
              </a:rPr>
              <a:t> Мария Владимировна, </a:t>
            </a:r>
            <a:r>
              <a:rPr lang="ru-RU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4617B"/>
                  </a:outerShdw>
                </a:effectLst>
                <a:cs typeface="Times New Roman" pitchFamily="18" charset="0"/>
              </a:rPr>
              <a:t>воспитатель</a:t>
            </a:r>
          </a:p>
          <a:p>
            <a:pPr algn="r">
              <a:lnSpc>
                <a:spcPct val="90000"/>
              </a:lnSpc>
              <a:defRPr/>
            </a:pPr>
            <a:r>
              <a:rPr lang="ru-RU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4617B"/>
                  </a:outerShdw>
                </a:effectLst>
                <a:cs typeface="Times New Roman" pitchFamily="18" charset="0"/>
              </a:rPr>
              <a:t>о</a:t>
            </a:r>
            <a:r>
              <a:rPr lang="ru-RU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4617B"/>
                  </a:outerShdw>
                </a:effectLst>
                <a:cs typeface="Times New Roman" pitchFamily="18" charset="0"/>
              </a:rPr>
              <a:t>тделение </a:t>
            </a:r>
            <a:r>
              <a:rPr lang="ru-RU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4617B"/>
                  </a:outerShdw>
                </a:effectLst>
                <a:cs typeface="Times New Roman" pitchFamily="18" charset="0"/>
              </a:rPr>
              <a:t>дошкольного образования </a:t>
            </a:r>
          </a:p>
          <a:p>
            <a:pPr algn="r">
              <a:lnSpc>
                <a:spcPct val="90000"/>
              </a:lnSpc>
              <a:defRPr/>
            </a:pPr>
            <a:r>
              <a:rPr lang="ru-RU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4617B"/>
                  </a:outerShdw>
                </a:effectLst>
                <a:cs typeface="Times New Roman" pitchFamily="18" charset="0"/>
              </a:rPr>
              <a:t>«</a:t>
            </a:r>
            <a:r>
              <a:rPr lang="ru-RU" sz="1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4617B"/>
                  </a:outerShdw>
                </a:effectLst>
                <a:cs typeface="Times New Roman" pitchFamily="18" charset="0"/>
              </a:rPr>
              <a:t>Лесновский</a:t>
            </a:r>
            <a:r>
              <a:rPr lang="ru-RU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4617B"/>
                  </a:outerShdw>
                </a:effectLst>
                <a:cs typeface="Times New Roman" pitchFamily="18" charset="0"/>
              </a:rPr>
              <a:t> детский сад» </a:t>
            </a:r>
          </a:p>
          <a:p>
            <a:pPr algn="r">
              <a:lnSpc>
                <a:spcPct val="90000"/>
              </a:lnSpc>
              <a:defRPr/>
            </a:pPr>
            <a:r>
              <a:rPr lang="ru-RU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4617B"/>
                  </a:outerShdw>
                </a:effectLst>
                <a:cs typeface="Times New Roman" pitchFamily="18" charset="0"/>
              </a:rPr>
              <a:t>МАОУ «</a:t>
            </a:r>
            <a:r>
              <a:rPr lang="ru-RU" sz="1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4617B"/>
                  </a:outerShdw>
                </a:effectLst>
                <a:cs typeface="Times New Roman" pitchFamily="18" charset="0"/>
              </a:rPr>
              <a:t>Юргинская</a:t>
            </a:r>
            <a:r>
              <a:rPr lang="ru-RU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4617B"/>
                  </a:outerShdw>
                </a:effectLst>
                <a:cs typeface="Times New Roman" pitchFamily="18" charset="0"/>
              </a:rPr>
              <a:t> </a:t>
            </a:r>
            <a:r>
              <a:rPr lang="ru-RU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4617B"/>
                  </a:outerShdw>
                </a:effectLst>
                <a:cs typeface="Times New Roman" pitchFamily="18" charset="0"/>
              </a:rPr>
              <a:t>СОШ</a:t>
            </a:r>
            <a:r>
              <a:rPr lang="ru-RU" sz="1600" b="1" dirty="0">
                <a:effectLst>
                  <a:outerShdw blurRad="38100" dist="38100" dir="2700000" algn="tl">
                    <a:srgbClr val="04617B"/>
                  </a:outerShdw>
                </a:effectLst>
                <a:cs typeface="Times New Roman" pitchFamily="18" charset="0"/>
              </a:rPr>
              <a:t>»</a:t>
            </a:r>
            <a:endParaRPr lang="ru-RU" altLang="ru-RU" sz="4000" b="1" dirty="0"/>
          </a:p>
          <a:p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857288" y="-285776"/>
            <a:ext cx="6357982" cy="7675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Оранжевый</a:t>
            </a:r>
            <a:endParaRPr lang="ru-RU" sz="4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Цвет позитива и успеха. Этот цвет выбирают лидеры, люди успешные и уверенные в себе.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Сергеева\Desktop\Новая папка\2652020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75856" y="3717032"/>
            <a:ext cx="2494190" cy="10962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Синий</a:t>
            </a:r>
            <a:endParaRPr lang="ru-RU" sz="4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Люди, которым он нравится, обычно холодны и уверены в себе, и в то же время могут быть очень ранимыми.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18" descr="C:\Users\Андрей\Downloads\brush6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2492896"/>
            <a:ext cx="2161704" cy="1468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Зелёный</a:t>
            </a:r>
            <a:endParaRPr lang="ru-RU" sz="4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142984"/>
            <a:ext cx="8186766" cy="498317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«Зелёные» люди часто оказываются уверенными и уравновешенными по характеру. Они прилежные граждане, неравнодушные соседи — разборчивые, добрые и щедрые люди. «Зелёные» люди никогда не страдают недостатком аппетита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5" descr="C:\Users\Андрей\Downloads\brush57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150621" y="3490339"/>
            <a:ext cx="1628800" cy="2082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8670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Опрос</a:t>
            </a:r>
            <a:endParaRPr lang="ru-RU" sz="4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Я провела опрос среди детей нашей группы. Дети в основном выбрали цвета: оранжевый, синий, желтый и красный.</a:t>
            </a:r>
          </a:p>
          <a:p>
            <a:pPr>
              <a:buNone/>
            </a:pP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Это говорит о том что у нас в коллективе есть лидеры,  также присутствуют  ранимые люди, есть дети с богатым воображением имеются натуры артистичные и неординарные.       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Цвета для девочек и мальчиков.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857232"/>
            <a:ext cx="8229600" cy="4786347"/>
          </a:xfrm>
        </p:spPr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pPr algn="just">
              <a:buNone/>
            </a:pPr>
            <a:r>
              <a:rPr lang="ru-RU" sz="3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Учёные поделили все цвета на мужские и женские.</a:t>
            </a:r>
          </a:p>
          <a:p>
            <a:pPr algn="just">
              <a:buNone/>
            </a:pPr>
            <a:r>
              <a:rPr lang="ru-RU" sz="3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К женским относятся всевозможные оттенки синего и зеленого цветов. К мужским относятся оранжевые и красные тона. </a:t>
            </a:r>
          </a:p>
          <a:p>
            <a:pPr algn="just">
              <a:buNone/>
            </a:pPr>
            <a:r>
              <a:rPr lang="ru-RU" sz="3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Желтый цвет занимает промежуточное положение, уравновешивая две противоположности. </a:t>
            </a:r>
          </a:p>
          <a:p>
            <a:pPr algn="just">
              <a:buNone/>
            </a:pPr>
            <a:r>
              <a:rPr lang="ru-RU" sz="3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Сочетание красного, желтого и синего цветов является символом гармонии .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000" dirty="0" smtClean="0">
                <a:latin typeface="Times New Roman" pitchFamily="18" charset="0"/>
                <a:cs typeface="Times New Roman" pitchFamily="18" charset="0"/>
              </a:rPr>
            </a:br>
            <a:endParaRPr lang="ru-RU" sz="3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0" y="0"/>
            <a:ext cx="184731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Советы эзотериков</a:t>
            </a:r>
            <a:endParaRPr lang="ru-RU" sz="4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>
            <a:normAutofit/>
          </a:bodyPr>
          <a:lstStyle/>
          <a:p>
            <a:pPr algn="ctr">
              <a:buFontTx/>
              <a:buNone/>
            </a:pPr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ельзя носить </a:t>
            </a:r>
          </a:p>
          <a:p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понедельник – чёрное</a:t>
            </a:r>
          </a:p>
          <a:p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 вторник – синее</a:t>
            </a:r>
          </a:p>
          <a:p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среду – красное</a:t>
            </a:r>
          </a:p>
          <a:p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четверг – </a:t>
            </a:r>
            <a:r>
              <a:rPr lang="ru-RU" sz="28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розовое</a:t>
            </a:r>
            <a:endParaRPr lang="ru-RU" sz="28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пятницу – жёлтое</a:t>
            </a:r>
          </a:p>
          <a:p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субботу – коричневое</a:t>
            </a:r>
          </a:p>
          <a:p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воскресенье – зеленое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0" descr="C:\Users\Андрей\Downloads\0_ace1b_489ecd63_ori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3573016"/>
            <a:ext cx="975033" cy="1246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Вывод:</a:t>
            </a:r>
            <a:endParaRPr lang="ru-RU" sz="4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/>
          <a:lstStyle/>
          <a:p>
            <a:pPr algn="just">
              <a:buNone/>
            </a:pP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Выбор любимого цвета влияет на характер и поведение людей, на ту эмоциональную атмосферу, которая складывается в коллективе. Любимый цвет меняется с течением времени. </a:t>
            </a:r>
          </a:p>
          <a:p>
            <a:pPr algn="just">
              <a:buNone/>
            </a:pP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Изучение литературы показало, что каждый цвет имеет свою символику и свои особенности.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34036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влияние цвета на человека, на его поведение и настроение.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>
              <a:buNone/>
            </a:pP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1.Узнать что такое Цвет и его влияние на человека;</a:t>
            </a:r>
          </a:p>
          <a:p>
            <a:pPr>
              <a:buNone/>
            </a:pP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2. Познакомиться с характеристикой Цвета;</a:t>
            </a:r>
          </a:p>
          <a:p>
            <a:pPr>
              <a:buNone/>
            </a:pP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3. Узнать какие цвета подходят мальчикам и девочкам;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Методы  исследования: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сравнение, анализ Интернет источников, работа с литературой (энциклопедии, журналы, газеты);</a:t>
            </a:r>
          </a:p>
          <a:p>
            <a:pPr>
              <a:buNone/>
            </a:pP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29454" y="3571876"/>
            <a:ext cx="2214546" cy="3286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Актуальность.</a:t>
            </a:r>
            <a:endParaRPr lang="ru-RU" sz="4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071546"/>
            <a:ext cx="8229600" cy="5197493"/>
          </a:xfrm>
        </p:spPr>
        <p:txBody>
          <a:bodyPr>
            <a:normAutofit fontScale="85000" lnSpcReduction="20000"/>
          </a:bodyPr>
          <a:lstStyle/>
          <a:p>
            <a:pPr algn="just">
              <a:buNone/>
            </a:pPr>
            <a:r>
              <a:rPr lang="ru-RU" sz="33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C самого нашего рождения, нас сопровождают различные цвета. Мы видим их каждый день. Мы выбираем цветную красивую одежду, мебель, интерьер и многое другое, просто исходя из понимания “нравится - не нравится”. Мы даже не замечаем, как цвета изо дня в день влияют на нашу жизнь, наше поведение, настроение, характер. Цвет вашей одежды может помочь получить повышение по службе, убедить в споре, вызвать друзей на откровенный разговор, улучшить ваше самочувствие, эмоциональное состояние. Цвета одежды могут придавать нам уверенность, силу или наоборот, создавать чувство неловкости.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Прежде всего я обратилась к толковому словарю, чтобы узнать значение слова «ЦВЕТ». 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Цвет - это особенность восприятия глазом разных волн света. Зрительное субъективное восприятие человеком видимого света, различий в его спектральном составе, ощущаемых глазом.</a:t>
            </a:r>
          </a:p>
          <a:p>
            <a:pPr algn="just">
              <a:buNone/>
            </a:pPr>
            <a:endParaRPr lang="ru-RU" sz="28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2111342"/>
            <a:ext cx="4271992" cy="4746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Белый.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928670"/>
            <a:ext cx="828680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Белый цвет символизирует чистоту. Те, кто другим тонам предпочитает чистый белый, обычно отличаются аккуратностью во всём.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Сергеева\Desktop\Новая папка\paint-pot-157814_128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4824" y="2708920"/>
            <a:ext cx="1577228" cy="174706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Черный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«Чёрные» всегда готовы к борьбе. Это цвет элегантности, стройности и изысканности.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4139952" y="2996952"/>
            <a:ext cx="700788" cy="939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Красный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6893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Его выбирают натуры артистичные и неординарные. 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6" descr="C:\Users\Андрей\Downloads\brush56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3779912" y="3477122"/>
            <a:ext cx="2151230" cy="1374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Розовый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/>
          <a:lstStyle/>
          <a:p>
            <a:pPr>
              <a:buNone/>
            </a:pP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28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Розовые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» люди живо интересуются окружающим миром, но они не бросаются в водоворот жизни.</a:t>
            </a:r>
          </a:p>
          <a:p>
            <a:endParaRPr lang="ru-RU" dirty="0"/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28973" y="3068960"/>
            <a:ext cx="2972172" cy="19922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Желтый</a:t>
            </a:r>
            <a:endParaRPr lang="ru-RU" sz="4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«Жёлтые» люди оригинальны, наделены богатым воображением и развитым художественным вкусом. Обладая пытливым умом, они любят всё новое и интересное.</a:t>
            </a:r>
          </a:p>
        </p:txBody>
      </p:sp>
      <p:pic>
        <p:nvPicPr>
          <p:cNvPr id="4" name="Picture 19" descr="C:\Users\Андрей\Downloads\brush67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880344"/>
            <a:ext cx="2441914" cy="1302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893</TotalTime>
  <Words>563</Words>
  <Application>Microsoft Office PowerPoint</Application>
  <PresentationFormat>Экран (4:3)</PresentationFormat>
  <Paragraphs>72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  VII районная конференция исследовательских работ и творческих проектов «Первый шаг в науку»</vt:lpstr>
      <vt:lpstr>Презентация PowerPoint</vt:lpstr>
      <vt:lpstr>Актуальность.</vt:lpstr>
      <vt:lpstr>Презентация PowerPoint</vt:lpstr>
      <vt:lpstr>Белый.</vt:lpstr>
      <vt:lpstr>Черный</vt:lpstr>
      <vt:lpstr>Красный</vt:lpstr>
      <vt:lpstr>Розовый</vt:lpstr>
      <vt:lpstr>Желтый</vt:lpstr>
      <vt:lpstr>Оранжевый</vt:lpstr>
      <vt:lpstr>Синий</vt:lpstr>
      <vt:lpstr>Зелёный</vt:lpstr>
      <vt:lpstr>Опрос</vt:lpstr>
      <vt:lpstr>Цвета для девочек и мальчиков.</vt:lpstr>
      <vt:lpstr>Советы эзотериков</vt:lpstr>
      <vt:lpstr>Вывод: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Сергеева</dc:creator>
  <cp:lastModifiedBy>Андрей</cp:lastModifiedBy>
  <cp:revision>81</cp:revision>
  <dcterms:created xsi:type="dcterms:W3CDTF">2019-09-23T23:45:43Z</dcterms:created>
  <dcterms:modified xsi:type="dcterms:W3CDTF">2022-12-11T14:46:55Z</dcterms:modified>
</cp:coreProperties>
</file>