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0" autoAdjust="0"/>
  </p:normalViewPr>
  <p:slideViewPr>
    <p:cSldViewPr>
      <p:cViewPr varScale="1">
        <p:scale>
          <a:sx n="79" d="100"/>
          <a:sy n="79" d="100"/>
        </p:scale>
        <p:origin x="-154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9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Обучение верхней и нижней передаче двумя руками в волейболе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Презентацию подготовила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Учитель физической культуры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ГБОУ СОШ №456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Васильева Лидия Игоревна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4096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Верхняя передача мяча двумя руками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2808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Верхние передачи можно классифицировать:</a:t>
            </a:r>
          </a:p>
          <a:p>
            <a:r>
              <a:rPr lang="ru-RU" sz="2400" dirty="0" smtClean="0"/>
              <a:t>По способу передачи: двумя руками, одной рукой.</a:t>
            </a:r>
          </a:p>
          <a:p>
            <a:r>
              <a:rPr lang="ru-RU" sz="2400" dirty="0" smtClean="0"/>
              <a:t>По высоте обработки: стоя, в прыжке, в приседе.</a:t>
            </a:r>
          </a:p>
          <a:p>
            <a:r>
              <a:rPr lang="ru-RU" sz="2400" dirty="0" smtClean="0"/>
              <a:t>По направлению передачи: над собой, вперед, за спину.</a:t>
            </a:r>
          </a:p>
          <a:p>
            <a:r>
              <a:rPr lang="ru-RU" sz="2400" dirty="0" smtClean="0"/>
              <a:t>По положению относительно сетки: передачи на удар от сетки, передачи на удар из глубины площадки.</a:t>
            </a:r>
          </a:p>
          <a:p>
            <a:endParaRPr lang="ru-RU" dirty="0"/>
          </a:p>
        </p:txBody>
      </p:sp>
      <p:pic>
        <p:nvPicPr>
          <p:cNvPr id="4" name="Рисунок 3" descr="верхняя передач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573016"/>
            <a:ext cx="7855024" cy="295232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Стойки волейболиста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Стойки различают на:</a:t>
            </a:r>
          </a:p>
          <a:p>
            <a:r>
              <a:rPr lang="ru-RU" sz="1800" b="1" dirty="0" smtClean="0"/>
              <a:t>Устойчивую – одна нога впереди.</a:t>
            </a:r>
          </a:p>
          <a:p>
            <a:r>
              <a:rPr lang="ru-RU" sz="1800" b="1" dirty="0" smtClean="0"/>
              <a:t>Основную – ноги параллельно.</a:t>
            </a:r>
          </a:p>
          <a:p>
            <a:r>
              <a:rPr lang="ru-RU" sz="1800" b="1" dirty="0" smtClean="0"/>
              <a:t>Неустойчивую – центр тяжести на передней трети стопы.</a:t>
            </a:r>
          </a:p>
          <a:p>
            <a:r>
              <a:rPr lang="ru-RU" sz="1800" b="1" dirty="0" smtClean="0"/>
              <a:t>Статичную – неподвижность игрока.</a:t>
            </a:r>
          </a:p>
          <a:p>
            <a:r>
              <a:rPr lang="ru-RU" sz="1800" b="1" dirty="0" smtClean="0"/>
              <a:t>Динамичную – переминание с ноги на ногу.</a:t>
            </a:r>
          </a:p>
          <a:p>
            <a:pPr>
              <a:buNone/>
            </a:pPr>
            <a:r>
              <a:rPr lang="ru-RU" sz="1800" b="1" dirty="0" smtClean="0"/>
              <a:t>         В положении стойки, руки находятся на уровне пояса, кисти обращены ладонями друг к другу, туловище несколько наклонено вперед, тело свободно, не напряжено.</a:t>
            </a:r>
          </a:p>
          <a:p>
            <a:pPr>
              <a:buNone/>
            </a:pPr>
            <a:r>
              <a:rPr lang="ru-RU" sz="1800" b="1" dirty="0" smtClean="0"/>
              <a:t>         Также в волейболе выделяют 3 основные стойки в зависимости от угла сгибания ног в коленных суставах: Высокая, Средняя, Низкая</a:t>
            </a:r>
            <a:endParaRPr lang="ru-RU" sz="1800" b="1" dirty="0"/>
          </a:p>
        </p:txBody>
      </p:sp>
      <p:pic>
        <p:nvPicPr>
          <p:cNvPr id="4" name="Рисунок 3" descr="стойки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509120"/>
            <a:ext cx="7992888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084982"/>
          </a:xfrm>
        </p:spPr>
        <p:txBody>
          <a:bodyPr>
            <a:noAutofit/>
          </a:bodyPr>
          <a:lstStyle/>
          <a:p>
            <a:r>
              <a:rPr lang="ru-RU" sz="6600" b="1" dirty="0" smtClean="0"/>
              <a:t>Спасибо за внимание!</a:t>
            </a:r>
            <a:endParaRPr lang="ru-RU" sz="6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1430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3200" b="1" dirty="0" smtClean="0"/>
              <a:t>Передача сверху двумя руками, передача снизу двумя руками в волейболе относятся к базовым техническим элементам</a:t>
            </a:r>
            <a:endParaRPr lang="ru-RU" sz="3200" b="1" dirty="0"/>
          </a:p>
        </p:txBody>
      </p:sp>
      <p:pic>
        <p:nvPicPr>
          <p:cNvPr id="4" name="Рисунок 3" descr="верх и низ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988840"/>
            <a:ext cx="8316416" cy="444154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Цели и задачи: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u="sng" dirty="0" smtClean="0"/>
              <a:t>Цель:</a:t>
            </a:r>
          </a:p>
          <a:p>
            <a:pPr>
              <a:buNone/>
            </a:pPr>
            <a:r>
              <a:rPr lang="ru-RU" dirty="0" smtClean="0"/>
              <a:t>      Прививать </a:t>
            </a:r>
            <a:r>
              <a:rPr lang="ru-RU" dirty="0" smtClean="0"/>
              <a:t>любовь к игре волейбол, </a:t>
            </a:r>
            <a:r>
              <a:rPr lang="ru-RU" dirty="0" smtClean="0"/>
              <a:t>научить технике </a:t>
            </a:r>
            <a:r>
              <a:rPr lang="ru-RU" dirty="0" smtClean="0"/>
              <a:t>верхней и нижней подачи</a:t>
            </a:r>
            <a:endParaRPr lang="ru-RU" b="1" u="sng" dirty="0" smtClean="0"/>
          </a:p>
          <a:p>
            <a:pPr>
              <a:buNone/>
            </a:pPr>
            <a:r>
              <a:rPr lang="ru-RU" b="1" u="sng" dirty="0" smtClean="0"/>
              <a:t>Задачи:</a:t>
            </a:r>
          </a:p>
          <a:p>
            <a:pPr>
              <a:buNone/>
            </a:pPr>
            <a:r>
              <a:rPr lang="ru-RU" dirty="0" smtClean="0"/>
              <a:t>1. </a:t>
            </a:r>
            <a:r>
              <a:rPr lang="ru-RU" u="sng" dirty="0" smtClean="0"/>
              <a:t>образовательная: </a:t>
            </a:r>
            <a:r>
              <a:rPr lang="ru-RU" dirty="0" smtClean="0"/>
              <a:t>обучение технике верхней и нижней передачи мяча</a:t>
            </a:r>
          </a:p>
          <a:p>
            <a:pPr>
              <a:buNone/>
            </a:pPr>
            <a:r>
              <a:rPr lang="ru-RU" dirty="0" smtClean="0"/>
              <a:t>2. </a:t>
            </a:r>
            <a:r>
              <a:rPr lang="ru-RU" u="sng" dirty="0" smtClean="0"/>
              <a:t>развивающая и оздоровительная: </a:t>
            </a:r>
            <a:r>
              <a:rPr lang="ru-RU" dirty="0" smtClean="0"/>
              <a:t>развитие ловкости, прыгучести, быстроты реакции, силы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u="sng" dirty="0" smtClean="0"/>
              <a:t>Воспитательная: </a:t>
            </a:r>
            <a:r>
              <a:rPr lang="ru-RU" dirty="0" smtClean="0"/>
              <a:t>воспитание трудолюбия, чувство коллективизма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Передача снизу двумя руками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Перед передачей ступни на одном уровне, или одна впереди другой на 0,5 ступни. Ступни на расстоянии не менее ширины плеч.</a:t>
            </a:r>
          </a:p>
          <a:p>
            <a:r>
              <a:rPr lang="ru-RU" b="1" dirty="0" smtClean="0"/>
              <a:t>При передаче вперёд туловище наклонено вперёд (во всех фазах), при передаче за спину - вертикально.</a:t>
            </a:r>
          </a:p>
          <a:p>
            <a:r>
              <a:rPr lang="ru-RU" b="1" dirty="0" smtClean="0"/>
              <a:t>Ноги согнуты в коленях, начинают выпрямляться раньше рук.</a:t>
            </a:r>
          </a:p>
          <a:p>
            <a:r>
              <a:rPr lang="ru-RU" b="1" dirty="0" smtClean="0"/>
              <a:t>Перед передачей руки (предплечья и кисти) находятся на уровне пояса, локти впереди туловища.</a:t>
            </a:r>
          </a:p>
          <a:p>
            <a:r>
              <a:rPr lang="ru-RU" b="1" dirty="0" smtClean="0"/>
              <a:t>Кисти сложены в замок и опущены.</a:t>
            </a:r>
          </a:p>
          <a:p>
            <a:r>
              <a:rPr lang="ru-RU" b="1" dirty="0" smtClean="0"/>
              <a:t>Руки выпрямлены в локтях и плотно сложены. Мяч принимается на предплечья, чуть выше лучезапястных суставов. Положение рук позволяет игроку зрительно контролировать мяч в момент приёма.</a:t>
            </a:r>
          </a:p>
          <a:p>
            <a:r>
              <a:rPr lang="ru-RU" b="1" dirty="0" smtClean="0"/>
              <a:t>При приёме мяча, летящего в стороне от игрока, ближнее к мячу плечо поднимается до того, как руки складываются.</a:t>
            </a:r>
          </a:p>
          <a:p>
            <a:r>
              <a:rPr lang="ru-RU" b="1" dirty="0" smtClean="0"/>
              <a:t>После приёма руки остаются в положении приёма, или незначительно сопровождают мяч.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Передача снизу двумя руками</a:t>
            </a:r>
            <a:endParaRPr lang="ru-RU" sz="3600" b="1" dirty="0"/>
          </a:p>
        </p:txBody>
      </p:sp>
      <p:pic>
        <p:nvPicPr>
          <p:cNvPr id="4" name="Содержимое 3" descr="нижняя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8064896" cy="439248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Передача мяча снизу двумя руками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b="1" dirty="0" smtClean="0"/>
              <a:t>Соединение кистей рук </a:t>
            </a:r>
          </a:p>
          <a:p>
            <a:pPr algn="r">
              <a:buNone/>
            </a:pPr>
            <a:r>
              <a:rPr lang="ru-RU" b="1" dirty="0" smtClean="0"/>
              <a:t>при передаче снизу </a:t>
            </a:r>
          </a:p>
          <a:p>
            <a:pPr algn="r">
              <a:buNone/>
            </a:pPr>
            <a:r>
              <a:rPr lang="ru-RU" b="1" dirty="0" smtClean="0"/>
              <a:t>двумя руками</a:t>
            </a:r>
            <a:endParaRPr lang="ru-RU" b="1" dirty="0"/>
          </a:p>
        </p:txBody>
      </p:sp>
      <p:pic>
        <p:nvPicPr>
          <p:cNvPr id="4" name="Рисунок 3" descr="кисти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484783"/>
            <a:ext cx="4032448" cy="447925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Нижняя передача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3106688" cy="1396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1. </a:t>
            </a:r>
            <a:r>
              <a:rPr lang="ru-RU" sz="2200" dirty="0" smtClean="0"/>
              <a:t>По способу передачи:</a:t>
            </a:r>
          </a:p>
          <a:p>
            <a:r>
              <a:rPr lang="ru-RU" sz="2200" dirty="0" smtClean="0"/>
              <a:t>двумя руками,</a:t>
            </a:r>
          </a:p>
          <a:p>
            <a:r>
              <a:rPr lang="ru-RU" sz="2200" dirty="0" smtClean="0"/>
              <a:t>одной рукой;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419872" y="1412776"/>
            <a:ext cx="2448272" cy="139675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По высоте обработки: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над собой,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вперёд,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 спину,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боком;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436096" y="1556792"/>
            <a:ext cx="3024336" cy="139675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По положению относительно сетки: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лицом к сетке,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спиной к сетке,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боком к сетке.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нижняя передач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429000"/>
            <a:ext cx="7848872" cy="324036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Верхняя передача мяча двумя руками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7200" dirty="0" smtClean="0"/>
              <a:t>Перед передачей ступни на одном уровне, или одна впереди другой. Ступни на расстоянии ширины плеч.</a:t>
            </a:r>
          </a:p>
          <a:p>
            <a:r>
              <a:rPr lang="ru-RU" sz="7200" dirty="0" smtClean="0"/>
              <a:t>При передаче вперёд туловище наклонено вперёд.</a:t>
            </a:r>
          </a:p>
          <a:p>
            <a:r>
              <a:rPr lang="ru-RU" sz="7200" dirty="0" smtClean="0"/>
              <a:t>Голова удерживается как можно ближе к вертикали.</a:t>
            </a:r>
          </a:p>
          <a:p>
            <a:r>
              <a:rPr lang="ru-RU" sz="7200" dirty="0" smtClean="0"/>
              <a:t>Ноги согнуты в коленях, начинают выпрямляться раньше рук.</a:t>
            </a:r>
          </a:p>
          <a:p>
            <a:r>
              <a:rPr lang="ru-RU" sz="7200" dirty="0" smtClean="0"/>
              <a:t>Перед передачей руки согнуты в локтях, кратчайшим путём выносятся вверх. Кисти чуть выше головы. Локти на уровне плечевого сустава, или чуть выше. Расстояние между локтями определяется свободным положением мышц плечевого пояса.</a:t>
            </a:r>
          </a:p>
          <a:p>
            <a:r>
              <a:rPr lang="ru-RU" sz="7200" dirty="0" smtClean="0"/>
              <a:t>Во всех фазах передачи ладони развёрнуты вовнутрь. Кисти и пальцы, образуя сферу чуть больше, чем мяч. Размера. Обхватывают мяч и гасят его скорость, исключая его срыв и провал.</a:t>
            </a:r>
          </a:p>
          <a:p>
            <a:r>
              <a:rPr lang="ru-RU" sz="7200" dirty="0" smtClean="0"/>
              <a:t>Руки, выпрямляясь в локтевых суставах, выталкивают мяч. Кисти и пальцы сопровождают его, придавая необходимое направление. Вектор вылета мяча должен совпадать с вектором, соединяющим плечевой и лучезапястные суставы.</a:t>
            </a:r>
          </a:p>
          <a:p>
            <a:r>
              <a:rPr lang="ru-RU" sz="7200" dirty="0" smtClean="0"/>
              <a:t>В завершающей фазе, движение рук, пальцев и кистей продолжается по инерции, затем оно мягко угасает. Руки, кисти и пальцы располагаются симметрично, показывают направление вылета мяча.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Верхняя передача мяча двумя руками</a:t>
            </a:r>
            <a:endParaRPr lang="ru-RU" sz="3600" b="1" dirty="0"/>
          </a:p>
        </p:txBody>
      </p:sp>
      <p:pic>
        <p:nvPicPr>
          <p:cNvPr id="4" name="Содержимое 3" descr="верхня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650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Обучение верхней и нижней передаче двумя руками в волейболе</vt:lpstr>
      <vt:lpstr>Передача сверху двумя руками, передача снизу двумя руками в волейболе относятся к базовым техническим элементам</vt:lpstr>
      <vt:lpstr>Цели и задачи:</vt:lpstr>
      <vt:lpstr>Передача снизу двумя руками</vt:lpstr>
      <vt:lpstr>Передача снизу двумя руками</vt:lpstr>
      <vt:lpstr>Передача мяча снизу двумя руками</vt:lpstr>
      <vt:lpstr>Нижняя передача</vt:lpstr>
      <vt:lpstr>Верхняя передача мяча двумя руками</vt:lpstr>
      <vt:lpstr>Верхняя передача мяча двумя руками</vt:lpstr>
      <vt:lpstr>Верхняя передача мяча двумя руками</vt:lpstr>
      <vt:lpstr>Стойки волейболиста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верхней и нижней передаче двумя руками в волейболе</dc:title>
  <dc:creator>79045</dc:creator>
  <cp:lastModifiedBy>79045551835</cp:lastModifiedBy>
  <cp:revision>11</cp:revision>
  <dcterms:created xsi:type="dcterms:W3CDTF">2022-12-11T16:49:41Z</dcterms:created>
  <dcterms:modified xsi:type="dcterms:W3CDTF">2022-12-11T18:58:01Z</dcterms:modified>
</cp:coreProperties>
</file>