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8" r:id="rId3"/>
    <p:sldId id="259" r:id="rId4"/>
    <p:sldId id="260" r:id="rId5"/>
    <p:sldId id="265" r:id="rId6"/>
    <p:sldId id="266" r:id="rId7"/>
    <p:sldId id="268" r:id="rId8"/>
    <p:sldId id="269" r:id="rId9"/>
    <p:sldId id="261" r:id="rId10"/>
    <p:sldId id="264" r:id="rId11"/>
    <p:sldId id="27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500" y="-1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675" name="Rectangle 2"/>
          <p:cNvSpPr>
            <a:spLocks noGrp="1" noChangeArrowheads="1"/>
          </p:cNvSpPr>
          <p:nvPr>
            <p:ph type="hdr" sz="quarter"/>
          </p:nvPr>
        </p:nvSpPr>
        <p:spPr bwMode="auto">
          <a:xfrm>
            <a:off x="2"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l">
              <a:defRPr sz="1100"/>
            </a:lvl1pPr>
          </a:lstStyle>
          <a:p>
            <a:endParaRPr lang="en-US"/>
          </a:p>
        </p:txBody>
      </p:sp>
      <p:sp>
        <p:nvSpPr>
          <p:cNvPr id="1048676" name="Rectangle 3"/>
          <p:cNvSpPr>
            <a:spLocks noGrp="1" noChangeArrowheads="1"/>
          </p:cNvSpPr>
          <p:nvPr>
            <p:ph type="dt" idx="1"/>
          </p:nvPr>
        </p:nvSpPr>
        <p:spPr bwMode="auto">
          <a:xfrm>
            <a:off x="4021139" y="1"/>
            <a:ext cx="3076575" cy="512763"/>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lvl1pPr algn="r">
              <a:defRPr sz="1100"/>
            </a:lvl1pPr>
          </a:lstStyle>
          <a:p>
            <a:endParaRPr lang="en-US"/>
          </a:p>
        </p:txBody>
      </p:sp>
      <p:sp>
        <p:nvSpPr>
          <p:cNvPr id="1048677"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headEnd/>
            <a:tailEnd/>
          </a:ln>
          <a:effectLst/>
        </p:spPr>
      </p:sp>
      <p:sp>
        <p:nvSpPr>
          <p:cNvPr id="1048678" name="Rectangle 5"/>
          <p:cNvSpPr>
            <a:spLocks noGrp="1" noChangeArrowheads="1"/>
          </p:cNvSpPr>
          <p:nvPr>
            <p:ph type="body" sz="quarter" idx="3"/>
          </p:nvPr>
        </p:nvSpPr>
        <p:spPr bwMode="auto">
          <a:xfrm>
            <a:off x="709614" y="4862514"/>
            <a:ext cx="5680075" cy="4605337"/>
          </a:xfrm>
          <a:prstGeom prst="rect">
            <a:avLst/>
          </a:prstGeom>
          <a:noFill/>
          <a:ln w="9525">
            <a:noFill/>
            <a:miter lim="800000"/>
            <a:headEnd/>
            <a:tailEnd/>
          </a:ln>
          <a:effectLst/>
        </p:spPr>
        <p:txBody>
          <a:bodyPr vert="horz" wrap="square" lIns="91492" tIns="45745" rIns="91492" bIns="4574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79" name="Rectangle 6"/>
          <p:cNvSpPr>
            <a:spLocks noGrp="1" noChangeArrowheads="1"/>
          </p:cNvSpPr>
          <p:nvPr>
            <p:ph type="ftr" sz="quarter" idx="4"/>
          </p:nvPr>
        </p:nvSpPr>
        <p:spPr bwMode="auto">
          <a:xfrm>
            <a:off x="2"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l">
              <a:defRPr sz="1100"/>
            </a:lvl1pPr>
          </a:lstStyle>
          <a:p>
            <a:endParaRPr lang="en-US"/>
          </a:p>
        </p:txBody>
      </p:sp>
      <p:sp>
        <p:nvSpPr>
          <p:cNvPr id="1048680" name="Rectangle 7"/>
          <p:cNvSpPr>
            <a:spLocks noGrp="1" noChangeArrowheads="1"/>
          </p:cNvSpPr>
          <p:nvPr>
            <p:ph type="sldNum" sz="quarter" idx="5"/>
          </p:nvPr>
        </p:nvSpPr>
        <p:spPr bwMode="auto">
          <a:xfrm>
            <a:off x="4021139" y="9720264"/>
            <a:ext cx="3076575" cy="512762"/>
          </a:xfrm>
          <a:prstGeom prst="rect">
            <a:avLst/>
          </a:prstGeom>
          <a:noFill/>
          <a:ln w="9525">
            <a:noFill/>
            <a:miter lim="800000"/>
            <a:headEnd/>
            <a:tailEnd/>
          </a:ln>
          <a:effectLst/>
        </p:spPr>
        <p:txBody>
          <a:bodyPr vert="horz" wrap="square" lIns="91492" tIns="45745" rIns="91492" bIns="45745" numCol="1" anchor="b" anchorCtr="0" compatLnSpc="1">
            <a:prstTxWarp prst="textNoShape">
              <a:avLst/>
            </a:prstTxWarp>
          </a:bodyPr>
          <a:lstStyle>
            <a:lvl1pPr algn="r">
              <a:defRPr sz="1100"/>
            </a:lvl1pPr>
          </a:lstStyle>
          <a:p>
            <a:fld id="{A9A0EA98-5831-4853-B862-C702E6EB345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1048583" name="Полилиния 6"/>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048584" name="Полилиния 7"/>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1048585"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048586"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048587" name="Дата 29"/>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588" name="Нижний колонтитул 18"/>
          <p:cNvSpPr>
            <a:spLocks noGrp="1"/>
          </p:cNvSpPr>
          <p:nvPr>
            <p:ph type="ftr" sz="quarter" idx="11"/>
          </p:nvPr>
        </p:nvSpPr>
        <p:spPr/>
        <p:txBody>
          <a:bodyPr/>
          <a:lstStyle/>
          <a:p>
            <a:endParaRPr lang="ru-RU"/>
          </a:p>
        </p:txBody>
      </p:sp>
      <p:sp>
        <p:nvSpPr>
          <p:cNvPr id="1048589"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1048640" name="Заголовок 1"/>
          <p:cNvSpPr>
            <a:spLocks noGrp="1"/>
          </p:cNvSpPr>
          <p:nvPr>
            <p:ph type="title"/>
          </p:nvPr>
        </p:nvSpPr>
        <p:spPr/>
        <p:txBody>
          <a:bodyPr/>
          <a:lstStyle/>
          <a:p>
            <a:r>
              <a:rPr kumimoji="0" lang="ru-RU" smtClean="0"/>
              <a:t>Образец заголовка</a:t>
            </a:r>
            <a:endParaRPr kumimoji="0" lang="en-US"/>
          </a:p>
        </p:txBody>
      </p:sp>
      <p:sp>
        <p:nvSpPr>
          <p:cNvPr id="1048641"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48642" name="Дата 3"/>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643" name="Нижний колонтитул 4"/>
          <p:cNvSpPr>
            <a:spLocks noGrp="1"/>
          </p:cNvSpPr>
          <p:nvPr>
            <p:ph type="ftr" sz="quarter" idx="11"/>
          </p:nvPr>
        </p:nvSpPr>
        <p:spPr/>
        <p:txBody>
          <a:bodyPr/>
          <a:lstStyle/>
          <a:p>
            <a:endParaRPr lang="ru-RU"/>
          </a:p>
        </p:txBody>
      </p:sp>
      <p:sp>
        <p:nvSpPr>
          <p:cNvPr id="1048644"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1048629"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1048630"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48631" name="Дата 3"/>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632" name="Нижний колонтитул 4"/>
          <p:cNvSpPr>
            <a:spLocks noGrp="1"/>
          </p:cNvSpPr>
          <p:nvPr>
            <p:ph type="ftr" sz="quarter" idx="11"/>
          </p:nvPr>
        </p:nvSpPr>
        <p:spPr/>
        <p:txBody>
          <a:bodyPr/>
          <a:lstStyle/>
          <a:p>
            <a:endParaRPr lang="ru-RU"/>
          </a:p>
        </p:txBody>
      </p:sp>
      <p:sp>
        <p:nvSpPr>
          <p:cNvPr id="1048633"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048592" name="Заголовок 1"/>
          <p:cNvSpPr>
            <a:spLocks noGrp="1"/>
          </p:cNvSpPr>
          <p:nvPr>
            <p:ph type="title"/>
          </p:nvPr>
        </p:nvSpPr>
        <p:spPr/>
        <p:txBody>
          <a:bodyPr/>
          <a:lstStyle>
            <a:lvl1pPr algn="l"/>
          </a:lstStyle>
          <a:p>
            <a:r>
              <a:rPr kumimoji="0" lang="ru-RU" smtClean="0"/>
              <a:t>Образец заголовка</a:t>
            </a:r>
            <a:endParaRPr kumimoji="0" lang="en-US"/>
          </a:p>
        </p:txBody>
      </p:sp>
      <p:sp>
        <p:nvSpPr>
          <p:cNvPr id="104859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48594" name="Дата 3"/>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595" name="Нижний колонтитул 4"/>
          <p:cNvSpPr>
            <a:spLocks noGrp="1"/>
          </p:cNvSpPr>
          <p:nvPr>
            <p:ph type="ftr" sz="quarter" idx="11"/>
          </p:nvPr>
        </p:nvSpPr>
        <p:spPr/>
        <p:txBody>
          <a:bodyPr/>
          <a:lstStyle/>
          <a:p>
            <a:endParaRPr lang="ru-RU"/>
          </a:p>
        </p:txBody>
      </p:sp>
      <p:sp>
        <p:nvSpPr>
          <p:cNvPr id="104859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1048645" name="Полилиния 6"/>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048646" name="Полилиния 8"/>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1048647"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048648"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048649" name="Дата 3"/>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650" name="Нижний колонтитул 4"/>
          <p:cNvSpPr>
            <a:spLocks noGrp="1"/>
          </p:cNvSpPr>
          <p:nvPr>
            <p:ph type="ftr" sz="quarter" idx="11"/>
          </p:nvPr>
        </p:nvSpPr>
        <p:spPr/>
        <p:txBody>
          <a:bodyPr/>
          <a:lstStyle/>
          <a:p>
            <a:endParaRPr lang="ru-RU"/>
          </a:p>
        </p:txBody>
      </p:sp>
      <p:sp>
        <p:nvSpPr>
          <p:cNvPr id="1048651"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04865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104865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4865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48655" name="Дата 4"/>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656" name="Нижний колонтитул 5"/>
          <p:cNvSpPr>
            <a:spLocks noGrp="1"/>
          </p:cNvSpPr>
          <p:nvPr>
            <p:ph type="ftr" sz="quarter" idx="11"/>
          </p:nvPr>
        </p:nvSpPr>
        <p:spPr/>
        <p:txBody>
          <a:bodyPr/>
          <a:lstStyle/>
          <a:p>
            <a:endParaRPr lang="ru-RU"/>
          </a:p>
        </p:txBody>
      </p:sp>
      <p:sp>
        <p:nvSpPr>
          <p:cNvPr id="104865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1048658" name="Заголовок 1"/>
          <p:cNvSpPr>
            <a:spLocks noGrp="1"/>
          </p:cNvSpPr>
          <p:nvPr>
            <p:ph type="title"/>
          </p:nvPr>
        </p:nvSpPr>
        <p:spPr>
          <a:xfrm>
            <a:off x="457200" y="273050"/>
            <a:ext cx="8229600" cy="1143000"/>
          </a:xfrm>
        </p:spPr>
        <p:txBody>
          <a:bodyPr anchor="ctr"/>
          <a:lstStyle/>
          <a:p>
            <a:r>
              <a:rPr kumimoji="0" lang="ru-RU" smtClean="0"/>
              <a:t>Образец заголовка</a:t>
            </a:r>
            <a:endParaRPr kumimoji="0" lang="en-US"/>
          </a:p>
        </p:txBody>
      </p:sp>
      <p:sp>
        <p:nvSpPr>
          <p:cNvPr id="1048659"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1048660"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1048661"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48662"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48663" name="Дата 6"/>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664" name="Нижний колонтитул 7"/>
          <p:cNvSpPr>
            <a:spLocks noGrp="1"/>
          </p:cNvSpPr>
          <p:nvPr>
            <p:ph type="ftr" sz="quarter" idx="11"/>
          </p:nvPr>
        </p:nvSpPr>
        <p:spPr/>
        <p:txBody>
          <a:bodyPr/>
          <a:lstStyle/>
          <a:p>
            <a:endParaRPr lang="ru-RU"/>
          </a:p>
        </p:txBody>
      </p:sp>
      <p:sp>
        <p:nvSpPr>
          <p:cNvPr id="1048665"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1048625"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1048626" name="Дата 6"/>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627"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1048628"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1048666" name="Дата 1"/>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667" name="Нижний колонтитул 2"/>
          <p:cNvSpPr>
            <a:spLocks noGrp="1"/>
          </p:cNvSpPr>
          <p:nvPr>
            <p:ph type="ftr" sz="quarter" idx="11"/>
          </p:nvPr>
        </p:nvSpPr>
        <p:spPr/>
        <p:txBody>
          <a:bodyPr/>
          <a:lstStyle/>
          <a:p>
            <a:endParaRPr lang="ru-RU"/>
          </a:p>
        </p:txBody>
      </p:sp>
      <p:sp>
        <p:nvSpPr>
          <p:cNvPr id="1048668"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48669"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1048670"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048671"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48672" name="Дата 4"/>
          <p:cNvSpPr>
            <a:spLocks noGrp="1"/>
          </p:cNvSpPr>
          <p:nvPr>
            <p:ph type="dt" sz="half" idx="10"/>
          </p:nvPr>
        </p:nvSpPr>
        <p:spPr/>
        <p:txBody>
          <a:bodyPr/>
          <a:lstStyle/>
          <a:p>
            <a:fld id="{5B106E36-FD25-4E2D-B0AA-010F637433A0}" type="datetimeFigureOut">
              <a:rPr lang="ru-RU" smtClean="0"/>
              <a:pPr/>
              <a:t>11.12.2022</a:t>
            </a:fld>
            <a:endParaRPr lang="ru-RU"/>
          </a:p>
        </p:txBody>
      </p:sp>
      <p:sp>
        <p:nvSpPr>
          <p:cNvPr id="1048673" name="Нижний колонтитул 5"/>
          <p:cNvSpPr>
            <a:spLocks noGrp="1"/>
          </p:cNvSpPr>
          <p:nvPr>
            <p:ph type="ftr" sz="quarter" idx="11"/>
          </p:nvPr>
        </p:nvSpPr>
        <p:spPr/>
        <p:txBody>
          <a:bodyPr/>
          <a:lstStyle/>
          <a:p>
            <a:endParaRPr lang="ru-RU"/>
          </a:p>
        </p:txBody>
      </p:sp>
      <p:sp>
        <p:nvSpPr>
          <p:cNvPr id="1048674"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048634"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1048635"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1048636"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1048637"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11.12.2022</a:t>
            </a:fld>
            <a:endParaRPr lang="ru-RU"/>
          </a:p>
        </p:txBody>
      </p:sp>
      <p:sp>
        <p:nvSpPr>
          <p:cNvPr id="1048638" name="Нижний колонтитул 5"/>
          <p:cNvSpPr>
            <a:spLocks noGrp="1"/>
          </p:cNvSpPr>
          <p:nvPr>
            <p:ph type="ftr" sz="quarter" idx="11"/>
          </p:nvPr>
        </p:nvSpPr>
        <p:spPr/>
        <p:txBody>
          <a:bodyPr/>
          <a:lstStyle/>
          <a:p>
            <a:endParaRPr lang="ru-RU"/>
          </a:p>
        </p:txBody>
      </p:sp>
      <p:sp>
        <p:nvSpPr>
          <p:cNvPr id="1048639"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48576" name="Полилиния 11"/>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048577" name="Полилиния 15"/>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1048578"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1048579"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4858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11.12.2022</a:t>
            </a:fld>
            <a:endParaRPr lang="ru-RU"/>
          </a:p>
        </p:txBody>
      </p:sp>
      <p:sp>
        <p:nvSpPr>
          <p:cNvPr id="1048581"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048582"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2" name="Рисунок 3" descr="kosmos_05.jpg"/>
          <p:cNvPicPr>
            <a:picLocks noChangeAspect="1"/>
          </p:cNvPicPr>
          <p:nvPr/>
        </p:nvPicPr>
        <p:blipFill>
          <a:blip r:embed="rId2" cstate="screen"/>
          <a:stretch>
            <a:fillRect/>
          </a:stretch>
        </p:blipFill>
        <p:spPr>
          <a:xfrm>
            <a:off x="-659919" y="0"/>
            <a:ext cx="10463838" cy="6858000"/>
          </a:xfrm>
          <a:prstGeom prst="rect">
            <a:avLst/>
          </a:prstGeom>
        </p:spPr>
      </p:pic>
      <p:sp>
        <p:nvSpPr>
          <p:cNvPr id="1048590" name="Заголовок 1"/>
          <p:cNvSpPr>
            <a:spLocks noGrp="1"/>
          </p:cNvSpPr>
          <p:nvPr>
            <p:ph type="ctrTitle"/>
          </p:nvPr>
        </p:nvSpPr>
        <p:spPr>
          <a:xfrm>
            <a:off x="-972616" y="188640"/>
            <a:ext cx="6480048" cy="230124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9600" cap="none"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Венера</a:t>
            </a:r>
            <a:endParaRPr lang="ru-RU" sz="9600" cap="none"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048591" name="Подзаголовок 2"/>
          <p:cNvSpPr>
            <a:spLocks noGrp="1"/>
          </p:cNvSpPr>
          <p:nvPr>
            <p:ph type="subTitle" idx="1"/>
          </p:nvPr>
        </p:nvSpPr>
        <p:spPr>
          <a:xfrm>
            <a:off x="433050" y="1544812"/>
            <a:ext cx="3418870" cy="4908524"/>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b="1" dirty="0" smtClean="0">
                <a:solidFill>
                  <a:schemeClr val="accent3"/>
                </a:solidFill>
              </a:rPr>
              <a:t>Презентацию выполнила ученица 11 «А» класса</a:t>
            </a:r>
          </a:p>
          <a:p>
            <a:r>
              <a:rPr lang="ru-RU" altLang="en-US" b="1" dirty="0" err="1" smtClean="0">
                <a:solidFill>
                  <a:schemeClr val="accent3"/>
                </a:solidFill>
              </a:rPr>
              <a:t>Руселевич</a:t>
            </a:r>
            <a:r>
              <a:rPr lang="en-US" altLang="en-US" b="1" dirty="0" err="1" smtClean="0">
                <a:solidFill>
                  <a:schemeClr val="accent3"/>
                </a:solidFill>
              </a:rPr>
              <a:t> </a:t>
            </a:r>
            <a:r>
              <a:rPr lang="ru-RU" altLang="en-US" b="1" dirty="0" err="1" smtClean="0">
                <a:solidFill>
                  <a:schemeClr val="accent3"/>
                </a:solidFill>
              </a:rPr>
              <a:t>Анна</a:t>
            </a:r>
            <a:endParaRPr lang="zh-CN" altLang="en-US"/>
          </a:p>
        </p:txBody>
      </p:sp>
      <p:pic>
        <p:nvPicPr>
          <p:cNvPr id="2097153" name="Рисунок 4" descr="w512h5121375015793Venus.png"/>
          <p:cNvPicPr>
            <a:picLocks noChangeAspect="1"/>
          </p:cNvPicPr>
          <p:nvPr/>
        </p:nvPicPr>
        <p:blipFill>
          <a:blip r:embed="rId3" cstate="screen"/>
          <a:stretch>
            <a:fillRect/>
          </a:stretch>
        </p:blipFill>
        <p:spPr>
          <a:xfrm>
            <a:off x="4267200" y="1981200"/>
            <a:ext cx="4876800" cy="48768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4" name="Рисунок 3" descr="Venus-Planet-480x640.jpg"/>
          <p:cNvPicPr>
            <a:picLocks noChangeAspect="1"/>
          </p:cNvPicPr>
          <p:nvPr/>
        </p:nvPicPr>
        <p:blipFill>
          <a:blip r:embed="rId2" cstate="screen"/>
          <a:stretch>
            <a:fillRect/>
          </a:stretch>
        </p:blipFill>
        <p:spPr>
          <a:xfrm>
            <a:off x="0" y="0"/>
            <a:ext cx="9144000" cy="6858000"/>
          </a:xfrm>
          <a:prstGeom prst="rect">
            <a:avLst/>
          </a:prstGeom>
        </p:spPr>
      </p:pic>
      <p:sp>
        <p:nvSpPr>
          <p:cNvPr id="1048612" name="Содержимое 2"/>
          <p:cNvSpPr>
            <a:spLocks noGrp="1"/>
          </p:cNvSpPr>
          <p:nvPr>
            <p:ph idx="1"/>
          </p:nvPr>
        </p:nvSpPr>
        <p:spPr>
          <a:xfrm>
            <a:off x="755576" y="476672"/>
            <a:ext cx="7668344" cy="5661248"/>
          </a:xfrm>
        </p:spPr>
        <p:txBody>
          <a:bodyPr>
            <a:normAutofit fontScale="62500" lnSpcReduction="20000"/>
          </a:bodyPr>
          <a:lstStyle/>
          <a:p>
            <a:pPr algn="ctr">
              <a:buNone/>
            </a:pPr>
            <a:r>
              <a:rPr lang="ru-RU"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Венера тратит 243 полных земных дня для того, чтобы совершить полный вокруг своей оси, что делает ее самой медленной из планет. Из-за такого медленного вращения, её металлическое ядро не способно производить магнитное поле, подобное Земному.</a:t>
            </a:r>
          </a:p>
          <a:p>
            <a:pPr algn="ctr">
              <a:buNone/>
            </a:pPr>
            <a:endParaRPr lang="ru-RU"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a:p>
            <a:pPr algn="ctr">
              <a:buNone/>
            </a:pPr>
            <a:r>
              <a:rPr lang="ru-RU"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Если смотреть сверху, в то время как большинство планет вращаются вокруг своей оси, Венера вращается в противоположную сторону. В то время как на Земле Солнце начинает всходить на Востоке и садится на Западе, то на Венере, Солнце будет всходить на Западе и садиться на Востоке.</a:t>
            </a:r>
          </a:p>
          <a:p>
            <a:pPr algn="ctr">
              <a:buNone/>
            </a:pPr>
            <a:endParaRPr lang="ru-RU"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a:p>
            <a:pPr algn="ctr">
              <a:buNone/>
            </a:pPr>
            <a:r>
              <a:rPr lang="ru-RU"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Год на Венере — время, необходимое для вращения вокруг солнца — длится около 225 земных дней. В это же время, Венере требуются 243 земных дня, совершить полный оборот вокруг своей оси, что означает, что дни на Венере более длительны, чем годы. Однако, из-за своеобразного ретроградного вращения Венеры, время от одного восхода Солнца до следующего составляет приблизительно 117 земных дня.</a:t>
            </a:r>
          </a:p>
          <a:p>
            <a:pPr algn="ct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5" name="Содержимое 3" descr="purple-space-and-nebula-480x320.jpg"/>
          <p:cNvPicPr>
            <a:picLocks noGrp="1" noChangeAspect="1"/>
          </p:cNvPicPr>
          <p:nvPr>
            <p:ph idx="1"/>
          </p:nvPr>
        </p:nvPicPr>
        <p:blipFill>
          <a:blip r:embed="rId2" cstate="screen"/>
          <a:stretch>
            <a:fillRect/>
          </a:stretch>
        </p:blipFill>
        <p:spPr>
          <a:xfrm>
            <a:off x="0" y="0"/>
            <a:ext cx="11412760" cy="7132975"/>
          </a:xfrm>
        </p:spPr>
      </p:pic>
      <p:sp>
        <p:nvSpPr>
          <p:cNvPr id="1048624" name="Заголовок 1"/>
          <p:cNvSpPr>
            <a:spLocks noGrp="1"/>
          </p:cNvSpPr>
          <p:nvPr>
            <p:ph type="title"/>
          </p:nvPr>
        </p:nvSpPr>
        <p:spPr>
          <a:xfrm>
            <a:off x="457200" y="274638"/>
            <a:ext cx="8219256" cy="1354162"/>
          </a:xfrm>
        </p:spPr>
        <p:txBody>
          <a:bodyPr>
            <a:normAutofit/>
          </a:bodyPr>
          <a:lstStyle/>
          <a:p>
            <a:r>
              <a:rPr lang="ru-RU"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Спасибо за внимание!</a:t>
            </a:r>
            <a:endParaRPr lang="ru-RU"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2097176" name="Рисунок 4" descr="16907-wall_800.jpg"/>
          <p:cNvPicPr>
            <a:picLocks noChangeAspect="1"/>
          </p:cNvPicPr>
          <p:nvPr/>
        </p:nvPicPr>
        <p:blipFill>
          <a:blip r:embed="rId3" cstate="screen"/>
          <a:stretch>
            <a:fillRect/>
          </a:stretch>
        </p:blipFill>
        <p:spPr>
          <a:xfrm>
            <a:off x="1187624" y="1916832"/>
            <a:ext cx="6983760" cy="436485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5" name="Рисунок 4" descr="open-cluster-of-stars-ngc457.jpg"/>
          <p:cNvPicPr>
            <a:picLocks noChangeAspect="1"/>
          </p:cNvPicPr>
          <p:nvPr/>
        </p:nvPicPr>
        <p:blipFill>
          <a:blip r:embed="rId2" cstate="screen"/>
          <a:stretch>
            <a:fillRect/>
          </a:stretch>
        </p:blipFill>
        <p:spPr>
          <a:xfrm>
            <a:off x="-540568" y="0"/>
            <a:ext cx="12709807" cy="6858000"/>
          </a:xfrm>
          <a:prstGeom prst="rect">
            <a:avLst/>
          </a:prstGeom>
        </p:spPr>
      </p:pic>
      <p:sp>
        <p:nvSpPr>
          <p:cNvPr id="1048599" name="Заголовок 1"/>
          <p:cNvSpPr>
            <a:spLocks noGrp="1"/>
          </p:cNvSpPr>
          <p:nvPr>
            <p:ph type="title"/>
          </p:nvPr>
        </p:nvSpPr>
        <p:spPr>
          <a:xfrm>
            <a:off x="467544" y="404664"/>
            <a:ext cx="7467600" cy="1143000"/>
          </a:xfrm>
        </p:spPr>
        <p:txBody>
          <a:bodyPr>
            <a:normAutofit fontScale="90000"/>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История открытия планеты Венера</a:t>
            </a:r>
            <a:r>
              <a:rPr lang="ru-RU" b="1" dirty="0" smtClean="0"/>
              <a:t/>
            </a:r>
            <a:br>
              <a:rPr lang="ru-RU" b="1" dirty="0" smtClean="0"/>
            </a:br>
            <a:endParaRPr lang="ru-RU" dirty="0"/>
          </a:p>
        </p:txBody>
      </p:sp>
      <p:sp>
        <p:nvSpPr>
          <p:cNvPr id="1048600" name="Содержимое 2"/>
          <p:cNvSpPr>
            <a:spLocks noGrp="1"/>
          </p:cNvSpPr>
          <p:nvPr>
            <p:ph idx="1"/>
          </p:nvPr>
        </p:nvSpPr>
        <p:spPr/>
        <p:txBody>
          <a:bodyPr>
            <a:normAutofit fontScale="85833"/>
          </a:bodyPr>
          <a:lstStyle/>
          <a:p>
            <a:pPr algn="ctr">
              <a:buNone/>
            </a:pP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 древние времена Венера, как тогда думали, была двумя различными звездами: вечерней звездой и утренней звездой — то есть теми, что появлялись на закате и восходе Солнца.</a:t>
            </a:r>
          </a:p>
          <a:p>
            <a:pPr algn="ctr">
              <a:buNone/>
            </a:pP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Но сейчас в телескоп, даже небольшой, можно без труда увидеть и пронаблюдать изменение видимой фазы диска планеты. Их впервые наблюдал в 1610 году Галилей. Атмосферу на Венере открыл М.В.Ломоносов 6 июня 1761 г. (по новому стилю). </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6" name="Рисунок 3" descr="kosmos_05.jpg"/>
          <p:cNvPicPr>
            <a:picLocks noChangeAspect="1"/>
          </p:cNvPicPr>
          <p:nvPr/>
        </p:nvPicPr>
        <p:blipFill>
          <a:blip r:embed="rId2" cstate="screen"/>
          <a:stretch>
            <a:fillRect/>
          </a:stretch>
        </p:blipFill>
        <p:spPr>
          <a:xfrm>
            <a:off x="-396552" y="0"/>
            <a:ext cx="10463838" cy="6858000"/>
          </a:xfrm>
          <a:prstGeom prst="rect">
            <a:avLst/>
          </a:prstGeom>
        </p:spPr>
      </p:pic>
      <p:sp>
        <p:nvSpPr>
          <p:cNvPr id="1048601" name="Заголовок 1"/>
          <p:cNvSpPr>
            <a:spLocks noGrp="1"/>
          </p:cNvSpPr>
          <p:nvPr>
            <p:ph type="title"/>
          </p:nvPr>
        </p:nvSpPr>
        <p:spPr>
          <a:xfrm>
            <a:off x="467544" y="188640"/>
            <a:ext cx="8496944" cy="1287016"/>
          </a:xfrm>
        </p:spPr>
        <p:txBody>
          <a:bodyPr>
            <a:normAutofit fontScale="90000"/>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Что означает имя «Венера»?</a:t>
            </a:r>
            <a:b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br>
            <a:endParaRPr lang="ru-RU"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1048602" name="Содержимое 2"/>
          <p:cNvSpPr>
            <a:spLocks noGrp="1"/>
          </p:cNvSpPr>
          <p:nvPr>
            <p:ph idx="1"/>
          </p:nvPr>
        </p:nvSpPr>
        <p:spPr>
          <a:xfrm>
            <a:off x="457200" y="1124744"/>
            <a:ext cx="7467600" cy="5001419"/>
          </a:xfrm>
        </p:spPr>
        <p:txBody>
          <a:bodyPr>
            <a:normAutofit fontScale="90000" lnSpcReduction="20000"/>
          </a:bodyPr>
          <a:lstStyle/>
          <a:p>
            <a:pPr algn="ctr">
              <a:buNone/>
            </a:pPr>
            <a:r>
              <a:rPr lang="ru-RU" b="1" dirty="0" smtClean="0"/>
              <a:t>Планета Венера — вторая планета от Солнца</a:t>
            </a:r>
            <a:r>
              <a:rPr lang="ru-RU" dirty="0" smtClean="0"/>
              <a:t>, названа именем древней римской богини любви и красоты. Интересный факт о планете: Венера — единственная планета, названная в честь женщины, возможно, была названа по имени самого красивого божества, потому что она излучала свет ярче всех из пяти планет, известных древним астрономам. На латыни планета Венера была известна как Вечерняя звезда и Люцифер. В христианские времена Люцифер или «легкий вестник», был известен как Сатана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7" name="Рисунок 4" descr="2500x1563.jpg"/>
          <p:cNvPicPr>
            <a:picLocks noChangeAspect="1"/>
          </p:cNvPicPr>
          <p:nvPr/>
        </p:nvPicPr>
        <p:blipFill>
          <a:blip r:embed="rId2" cstate="screen"/>
          <a:stretch>
            <a:fillRect/>
          </a:stretch>
        </p:blipFill>
        <p:spPr>
          <a:xfrm>
            <a:off x="-1810909" y="-315416"/>
            <a:ext cx="13061573" cy="7173416"/>
          </a:xfrm>
          <a:prstGeom prst="rect">
            <a:avLst/>
          </a:prstGeom>
        </p:spPr>
      </p:pic>
      <p:sp>
        <p:nvSpPr>
          <p:cNvPr id="1048603" name="Заголовок 1"/>
          <p:cNvSpPr>
            <a:spLocks noGrp="1"/>
          </p:cNvSpPr>
          <p:nvPr>
            <p:ph type="title"/>
          </p:nvPr>
        </p:nvSpPr>
        <p:spPr>
          <a:xfrm>
            <a:off x="395536" y="476672"/>
            <a:ext cx="7467600" cy="1143000"/>
          </a:xfrm>
        </p:spPr>
        <p:txBody>
          <a:bodyPr>
            <a:normAutofit fontScale="90000"/>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Особенности планеты Венера:</a:t>
            </a:r>
            <a:r>
              <a:rPr lang="ru-RU" b="1" dirty="0" smtClean="0"/>
              <a:t/>
            </a:r>
            <a:br>
              <a:rPr lang="ru-RU" b="1" dirty="0" smtClean="0"/>
            </a:br>
            <a:endParaRPr lang="ru-RU" dirty="0"/>
          </a:p>
        </p:txBody>
      </p:sp>
      <p:sp>
        <p:nvSpPr>
          <p:cNvPr id="1048604" name="Содержимое 2"/>
          <p:cNvSpPr>
            <a:spLocks noGrp="1"/>
          </p:cNvSpPr>
          <p:nvPr>
            <p:ph idx="1"/>
          </p:nvPr>
        </p:nvSpPr>
        <p:spPr/>
        <p:txBody>
          <a:bodyPr>
            <a:normAutofit/>
          </a:bodyPr>
          <a:lstStyle/>
          <a:p>
            <a:pPr algn="ctr">
              <a:buNone/>
            </a:pPr>
            <a:r>
              <a:rPr lang="ru-RU" sz="2000" dirty="0" smtClean="0"/>
              <a:t>Венеру и Землю часто называют близнецами, потому что они подобны в размере, массе, плотности, составе и силе тяжести. Однако, общие черты на этом заканчиваются.</a:t>
            </a:r>
          </a:p>
          <a:p>
            <a:pPr algn="ctr">
              <a:buNone/>
            </a:pPr>
            <a:r>
              <a:rPr lang="ru-RU" sz="2000" dirty="0" smtClean="0"/>
              <a:t>Когда Венеру видно с Земли, то её свет ярче, чем свет любой другой планеты или даже любой звезды в ночном небе из-за её высокой отражаемости облаков и её близости к нашей планете.</a:t>
            </a:r>
            <a:endParaRPr lang="ru-RU" sz="2000" dirty="0"/>
          </a:p>
        </p:txBody>
      </p:sp>
      <p:pic>
        <p:nvPicPr>
          <p:cNvPr id="2097158" name="Рисунок 3" descr="Venera2.jpg"/>
          <p:cNvPicPr>
            <a:picLocks noChangeAspect="1"/>
          </p:cNvPicPr>
          <p:nvPr/>
        </p:nvPicPr>
        <p:blipFill>
          <a:blip r:embed="rId3" cstate="screen"/>
          <a:stretch>
            <a:fillRect/>
          </a:stretch>
        </p:blipFill>
        <p:spPr>
          <a:xfrm>
            <a:off x="1403648" y="4509120"/>
            <a:ext cx="5976664" cy="192414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5" name="Рисунок 9" descr="kosmos_05.jpg"/>
          <p:cNvPicPr>
            <a:picLocks noChangeAspect="1"/>
          </p:cNvPicPr>
          <p:nvPr/>
        </p:nvPicPr>
        <p:blipFill>
          <a:blip r:embed="rId2" cstate="screen"/>
          <a:stretch>
            <a:fillRect/>
          </a:stretch>
        </p:blipFill>
        <p:spPr>
          <a:xfrm>
            <a:off x="-659919" y="0"/>
            <a:ext cx="10463838" cy="6858000"/>
          </a:xfrm>
          <a:prstGeom prst="rect">
            <a:avLst/>
          </a:prstGeom>
        </p:spPr>
      </p:pic>
      <p:sp>
        <p:nvSpPr>
          <p:cNvPr id="1048613" name="Заголовок 1"/>
          <p:cNvSpPr>
            <a:spLocks noGrp="1"/>
          </p:cNvSpPr>
          <p:nvPr>
            <p:ph type="title"/>
          </p:nvPr>
        </p:nvSpPr>
        <p:spPr>
          <a:xfrm>
            <a:off x="2195736" y="188640"/>
            <a:ext cx="7467600" cy="1143000"/>
          </a:xfrm>
        </p:spPr>
        <p:txBody>
          <a:bodyPr>
            <a:normAutofit fontScale="90000"/>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Состав планеты Венеры</a:t>
            </a:r>
            <a:r>
              <a:rPr lang="ru-RU" b="1" dirty="0" smtClean="0"/>
              <a:t/>
            </a:r>
            <a:br>
              <a:rPr lang="ru-RU" b="1" dirty="0" smtClean="0"/>
            </a:br>
            <a:endParaRPr lang="ru-RU" dirty="0"/>
          </a:p>
        </p:txBody>
      </p:sp>
      <p:sp>
        <p:nvSpPr>
          <p:cNvPr id="1048614" name="Содержимое 2"/>
          <p:cNvSpPr>
            <a:spLocks noGrp="1"/>
          </p:cNvSpPr>
          <p:nvPr>
            <p:ph idx="1"/>
          </p:nvPr>
        </p:nvSpPr>
        <p:spPr>
          <a:xfrm>
            <a:off x="395536" y="908721"/>
            <a:ext cx="7632848" cy="2016224"/>
          </a:xfrm>
        </p:spPr>
        <p:txBody>
          <a:bodyPr>
            <a:normAutofit/>
          </a:bodyPr>
          <a:lstStyle/>
          <a:p>
            <a:pPr>
              <a:buNone/>
            </a:pPr>
            <a:r>
              <a:rPr lang="ru-RU" sz="2000" dirty="0" smtClean="0"/>
              <a:t>96.5 процентов — углекислый, 3.5 процентов — азот, с незначительным количеством двуокиси серы, аргона, воды, угарного газа, гелия и неона.</a:t>
            </a:r>
            <a:endParaRPr lang="ru-RU" sz="2000" dirty="0"/>
          </a:p>
        </p:txBody>
      </p:sp>
      <p:sp>
        <p:nvSpPr>
          <p:cNvPr id="1048615" name="Прямоугольник 3"/>
          <p:cNvSpPr/>
          <p:nvPr/>
        </p:nvSpPr>
        <p:spPr>
          <a:xfrm>
            <a:off x="1259632" y="1916832"/>
            <a:ext cx="6012181" cy="688340"/>
          </a:xfrm>
          <a:prstGeom prst="rect">
            <a:avLst/>
          </a:prstGeom>
        </p:spPr>
        <p:txBody>
          <a:bodyPr wrap="none">
            <a:spAutoFit/>
          </a:bodyPr>
          <a:lstStyle/>
          <a:p>
            <a:r>
              <a:rPr lang="ru-RU" sz="4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rPr>
              <a:t>Магнитное поле Венеры</a:t>
            </a:r>
            <a:endParaRPr lang="ru-RU" sz="4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endParaRPr>
          </a:p>
        </p:txBody>
      </p:sp>
      <p:sp>
        <p:nvSpPr>
          <p:cNvPr id="1048616" name="Прямоугольник 4"/>
          <p:cNvSpPr/>
          <p:nvPr/>
        </p:nvSpPr>
        <p:spPr>
          <a:xfrm>
            <a:off x="755576" y="2708920"/>
            <a:ext cx="7344816" cy="707886"/>
          </a:xfrm>
          <a:prstGeom prst="rect">
            <a:avLst/>
          </a:prstGeom>
        </p:spPr>
        <p:txBody>
          <a:bodyPr wrap="square">
            <a:spAutoFit/>
          </a:bodyPr>
          <a:lstStyle/>
          <a:p>
            <a:r>
              <a:rPr lang="ru-RU" sz="2000" dirty="0" smtClean="0"/>
              <a:t>Магнитное поле Венеры в 0.000015 раз больше чем поле Земли (т.е., меньше Земного).</a:t>
            </a:r>
            <a:endParaRPr lang="ru-RU" sz="2000" dirty="0"/>
          </a:p>
        </p:txBody>
      </p:sp>
      <p:sp>
        <p:nvSpPr>
          <p:cNvPr id="1048617" name="Прямоугольник 5"/>
          <p:cNvSpPr/>
          <p:nvPr/>
        </p:nvSpPr>
        <p:spPr>
          <a:xfrm>
            <a:off x="107504" y="3501008"/>
            <a:ext cx="7383781" cy="688341"/>
          </a:xfrm>
          <a:prstGeom prst="rect">
            <a:avLst/>
          </a:prstGeom>
        </p:spPr>
        <p:txBody>
          <a:bodyPr wrap="none">
            <a:spAutoFit/>
          </a:bodyPr>
          <a:lstStyle/>
          <a:p>
            <a:r>
              <a:rPr lang="ru-RU" sz="4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rPr>
              <a:t>Внутренняя структура Венеры</a:t>
            </a:r>
            <a:endParaRPr lang="ru-RU" sz="40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mj-lt"/>
            </a:endParaRPr>
          </a:p>
        </p:txBody>
      </p:sp>
      <p:sp>
        <p:nvSpPr>
          <p:cNvPr id="1048618" name="Прямоугольник 6"/>
          <p:cNvSpPr/>
          <p:nvPr/>
        </p:nvSpPr>
        <p:spPr>
          <a:xfrm>
            <a:off x="395536" y="4293096"/>
            <a:ext cx="4572000" cy="2225040"/>
          </a:xfrm>
          <a:prstGeom prst="rect">
            <a:avLst/>
          </a:prstGeom>
        </p:spPr>
        <p:txBody>
          <a:bodyPr>
            <a:spAutoFit/>
          </a:bodyPr>
          <a:lstStyle/>
          <a:p>
            <a:r>
              <a:rPr lang="ru-RU" dirty="0" smtClean="0"/>
              <a:t>Металлическое железное ядро Венеры составляет примерно 2,400 миль (6,000 километров) в ширину. Литая скалистая мантия Венеры — примерно 1,200 миль (3,000 километров) толщиной. Кора поверхности Венеры — в основном, базальт, по разным оценкам, от 6 до 12 миль (10 — 20 километров) в толщину.</a:t>
            </a:r>
            <a:endParaRPr lang="ru-RU" dirty="0"/>
          </a:p>
        </p:txBody>
      </p:sp>
      <p:pic>
        <p:nvPicPr>
          <p:cNvPr id="2097166" name="Рисунок 7" descr="Stroenie-Veneryi.png"/>
          <p:cNvPicPr>
            <a:picLocks noChangeAspect="1"/>
          </p:cNvPicPr>
          <p:nvPr/>
        </p:nvPicPr>
        <p:blipFill>
          <a:blip r:embed="rId3" cstate="screen"/>
          <a:stretch>
            <a:fillRect/>
          </a:stretch>
        </p:blipFill>
        <p:spPr>
          <a:xfrm>
            <a:off x="5796136" y="4365104"/>
            <a:ext cx="2381250" cy="23812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67" name="Рисунок 4" descr="kosmos_05.jpg"/>
          <p:cNvPicPr>
            <a:picLocks noChangeAspect="1"/>
          </p:cNvPicPr>
          <p:nvPr/>
        </p:nvPicPr>
        <p:blipFill>
          <a:blip r:embed="rId2" cstate="screen"/>
          <a:stretch>
            <a:fillRect/>
          </a:stretch>
        </p:blipFill>
        <p:spPr>
          <a:xfrm>
            <a:off x="-396552" y="0"/>
            <a:ext cx="10463838" cy="6858000"/>
          </a:xfrm>
          <a:prstGeom prst="rect">
            <a:avLst/>
          </a:prstGeom>
        </p:spPr>
      </p:pic>
      <p:sp>
        <p:nvSpPr>
          <p:cNvPr id="1048619" name="Содержимое 2"/>
          <p:cNvSpPr>
            <a:spLocks noGrp="1"/>
          </p:cNvSpPr>
          <p:nvPr>
            <p:ph idx="1"/>
          </p:nvPr>
        </p:nvSpPr>
        <p:spPr>
          <a:xfrm>
            <a:off x="683568" y="260648"/>
            <a:ext cx="7467600" cy="4525963"/>
          </a:xfrm>
        </p:spPr>
        <p:txBody>
          <a:bodyPr>
            <a:normAutofit fontScale="83333" lnSpcReduction="20000"/>
          </a:bodyPr>
          <a:lstStyle/>
          <a:p>
            <a:pPr algn="ctr">
              <a:buNone/>
            </a:pPr>
            <a:r>
              <a:rPr lang="ru-RU" dirty="0" smtClean="0"/>
              <a:t>Самый верхний слой облаков второй планеты от Солнца — Венеры пролетает всю планету за четыре Земных дня. Эти облака управляются ветрами ураганной силы, преодолевая примерно 224 мили (360 километров) в час. Это, так называемое, </a:t>
            </a:r>
            <a:r>
              <a:rPr lang="ru-RU" dirty="0" err="1" smtClean="0"/>
              <a:t>сверхвращение</a:t>
            </a:r>
            <a:r>
              <a:rPr lang="ru-RU" dirty="0" smtClean="0"/>
              <a:t> планетной атмосферы приблизительно в 60 раз быстрее, чем вращается сама планета Венера, и именно это, может быть, является одним из самых интересных фактов  Венеры. Ветра на поверхности планеты намного медленнее, их скорость приблизительно всего несколько миль в час.</a:t>
            </a:r>
            <a:endParaRPr lang="ru-RU" dirty="0"/>
          </a:p>
        </p:txBody>
      </p:sp>
      <p:pic>
        <p:nvPicPr>
          <p:cNvPr id="2097168" name="Рисунок 3" descr="venus.gif"/>
          <p:cNvPicPr>
            <a:picLocks noChangeAspect="1"/>
          </p:cNvPicPr>
          <p:nvPr/>
        </p:nvPicPr>
        <p:blipFill>
          <a:blip r:embed="rId3" cstate="screen"/>
          <a:stretch>
            <a:fillRect/>
          </a:stretch>
        </p:blipFill>
        <p:spPr>
          <a:xfrm>
            <a:off x="3553753" y="4786611"/>
            <a:ext cx="2036494" cy="203649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2" name="Рисунок 3" descr="6a184eed3ea8c432.jpg"/>
          <p:cNvPicPr>
            <a:picLocks noChangeAspect="1"/>
          </p:cNvPicPr>
          <p:nvPr/>
        </p:nvPicPr>
        <p:blipFill>
          <a:blip r:embed="rId2" cstate="screen"/>
          <a:stretch>
            <a:fillRect/>
          </a:stretch>
        </p:blipFill>
        <p:spPr>
          <a:xfrm>
            <a:off x="0" y="0"/>
            <a:ext cx="16129182" cy="10080739"/>
          </a:xfrm>
          <a:prstGeom prst="rect">
            <a:avLst/>
          </a:prstGeom>
        </p:spPr>
      </p:pic>
      <p:sp>
        <p:nvSpPr>
          <p:cNvPr id="1048622" name="Содержимое 2"/>
          <p:cNvSpPr>
            <a:spLocks noGrp="1"/>
          </p:cNvSpPr>
          <p:nvPr>
            <p:ph idx="1"/>
          </p:nvPr>
        </p:nvSpPr>
        <p:spPr>
          <a:xfrm>
            <a:off x="457200" y="1124744"/>
            <a:ext cx="8003232" cy="5001419"/>
          </a:xfrm>
        </p:spPr>
        <p:txBody>
          <a:bodyPr>
            <a:normAutofit fontScale="89167" lnSpcReduction="10000"/>
          </a:bodyPr>
          <a:lstStyle/>
          <a:p>
            <a:pPr algn="ctr">
              <a:buNone/>
            </a:pPr>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Необычные полосы в верхних облаках Венеры называют «синими поглотителями» или «ультрафиолетовыми поглотителями», потому что они сильно поглощают свет на синих и ультрафиолетовых длинах волны. Они впитывают огромное количество энергии — почти половину полной солнечной энергии, которую поглощает планета. Также, они, кажется, играют главную роль в сохранении адского обличия Венеры. Их точный состав пока остается неизвестен.</a:t>
            </a:r>
            <a:endParaRPr lang="ru-RU"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73" name="Содержимое 3" descr="kosmos_05.jpg"/>
          <p:cNvPicPr>
            <a:picLocks noGrp="1" noChangeAspect="1"/>
          </p:cNvPicPr>
          <p:nvPr>
            <p:ph idx="1"/>
          </p:nvPr>
        </p:nvPicPr>
        <p:blipFill>
          <a:blip r:embed="rId2" cstate="screen"/>
          <a:stretch>
            <a:fillRect/>
          </a:stretch>
        </p:blipFill>
        <p:spPr>
          <a:xfrm>
            <a:off x="-180529" y="0"/>
            <a:ext cx="10725359" cy="7029400"/>
          </a:xfrm>
        </p:spPr>
      </p:pic>
      <p:sp>
        <p:nvSpPr>
          <p:cNvPr id="1048623" name="Заголовок 1"/>
          <p:cNvSpPr>
            <a:spLocks noGrp="1"/>
          </p:cNvSpPr>
          <p:nvPr>
            <p:ph type="title"/>
          </p:nvPr>
        </p:nvSpPr>
        <p:spPr>
          <a:xfrm>
            <a:off x="467544" y="620688"/>
            <a:ext cx="7467600" cy="1143000"/>
          </a:xfrm>
        </p:spPr>
        <p:txBody>
          <a:bodyPr>
            <a:normAutofit fontScale="90000"/>
          </a:bodyPr>
          <a:lstStyle/>
          <a:p>
            <a:pPr algn="ctr"/>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Карта поверхности планеты Венера</a:t>
            </a:r>
            <a:b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br>
            <a:endParaRPr lang="ru-RU"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pic>
        <p:nvPicPr>
          <p:cNvPr id="2097174" name="Рисунок 4" descr="venus4_rgb_cyl_www.jpg"/>
          <p:cNvPicPr>
            <a:picLocks noChangeAspect="1"/>
          </p:cNvPicPr>
          <p:nvPr/>
        </p:nvPicPr>
        <p:blipFill>
          <a:blip r:embed="rId3" cstate="screen"/>
          <a:stretch>
            <a:fillRect/>
          </a:stretch>
        </p:blipFill>
        <p:spPr>
          <a:xfrm>
            <a:off x="0" y="2060848"/>
            <a:ext cx="9144000" cy="45720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7159" name="Рисунок 3" descr="fonstola.ru-80978.jpg"/>
          <p:cNvPicPr>
            <a:picLocks noChangeAspect="1"/>
          </p:cNvPicPr>
          <p:nvPr/>
        </p:nvPicPr>
        <p:blipFill>
          <a:blip r:embed="rId2" cstate="screen"/>
          <a:stretch>
            <a:fillRect/>
          </a:stretch>
        </p:blipFill>
        <p:spPr>
          <a:xfrm>
            <a:off x="-180528" y="0"/>
            <a:ext cx="9433048" cy="7074786"/>
          </a:xfrm>
          <a:prstGeom prst="rect">
            <a:avLst/>
          </a:prstGeom>
        </p:spPr>
      </p:pic>
      <p:sp>
        <p:nvSpPr>
          <p:cNvPr id="1048605" name="Заголовок 1"/>
          <p:cNvSpPr>
            <a:spLocks noGrp="1"/>
          </p:cNvSpPr>
          <p:nvPr>
            <p:ph type="title"/>
          </p:nvPr>
        </p:nvSpPr>
        <p:spPr>
          <a:xfrm>
            <a:off x="395536" y="548680"/>
            <a:ext cx="7467600" cy="1143000"/>
          </a:xfrm>
        </p:spPr>
        <p:txBody>
          <a:bodyPr>
            <a:normAutofit fontScale="90000"/>
          </a:bodyPr>
          <a:lstStyle/>
          <a:p>
            <a:r>
              <a:rPr lang="ru-RU"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Интересный факт: </a:t>
            </a:r>
            <a:r>
              <a:rPr lang="ru-RU" dirty="0" smtClean="0"/>
              <a:t/>
            </a:r>
            <a:br>
              <a:rPr lang="ru-RU" dirty="0" smtClean="0"/>
            </a:br>
            <a:endParaRPr lang="ru-RU" dirty="0"/>
          </a:p>
        </p:txBody>
      </p:sp>
      <p:sp>
        <p:nvSpPr>
          <p:cNvPr id="1048606" name="Содержимое 2"/>
          <p:cNvSpPr>
            <a:spLocks noGrp="1"/>
          </p:cNvSpPr>
          <p:nvPr>
            <p:ph idx="1"/>
          </p:nvPr>
        </p:nvSpPr>
        <p:spPr>
          <a:xfrm>
            <a:off x="467544" y="1844824"/>
            <a:ext cx="7467600" cy="4525963"/>
          </a:xfrm>
        </p:spPr>
        <p:txBody>
          <a:bodyPr>
            <a:normAutofit fontScale="75833" lnSpcReduction="20000"/>
          </a:bodyPr>
          <a:lstStyle/>
          <a:p>
            <a:pPr algn="ctr">
              <a:buNone/>
            </a:pPr>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Венера — самая горячая планета в Солнечной системе и вторая от </a:t>
            </a:r>
            <a:r>
              <a:rPr lang="ru-RU"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Солца</a:t>
            </a:r>
            <a:r>
              <a:rPr lang="ru-RU"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после Меркурия. Хотя Венера не является ближайшей к Солнцу планетой, однако ее плотная атмосфера так называемая, ловушка тепла, создает парниковый эффект, который также нагревает Землю. В результате этого, температура на Венере может достигать 870 градусов по Фаренгейту (465 градусов по Цельсию), что более чем достаточно, для того, чтобы расплавить горячий свинец. Зонды, которые ученые высаживали там, оставались невредимыми лишь на несколько часов, после чего они были уничтожены.</a:t>
            </a:r>
            <a:endParaRPr lang="ru-RU"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TotalTime>
  <Words>634</Words>
  <Application>Microsoft Office PowerPoint</Application>
  <PresentationFormat>Экран (4:3)</PresentationFormat>
  <Paragraphs>28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Техническая</vt:lpstr>
      <vt:lpstr>Венера</vt:lpstr>
      <vt:lpstr>История открытия планеты Венера </vt:lpstr>
      <vt:lpstr>Что означает имя «Венера»? </vt:lpstr>
      <vt:lpstr>Особенности планеты Венера: </vt:lpstr>
      <vt:lpstr>Состав планеты Венеры </vt:lpstr>
      <vt:lpstr>Слайд 6</vt:lpstr>
      <vt:lpstr>Слайд 7</vt:lpstr>
      <vt:lpstr>Карта поверхности планеты Венера </vt:lpstr>
      <vt:lpstr>Интересный факт:  </vt:lpstr>
      <vt:lpstr>Слайд 10</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Венера</dc:title>
  <dc:creator>Admin</dc:creator>
  <cp:lastModifiedBy>ASER</cp:lastModifiedBy>
  <cp:revision>2</cp:revision>
  <dcterms:created xsi:type="dcterms:W3CDTF">2015-05-20T12:57:34Z</dcterms:created>
  <dcterms:modified xsi:type="dcterms:W3CDTF">2022-12-11T17:42:31Z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450d6c5d940142ad87b68a3bccc478fe</vt:lpwstr>
  </property>
</Properties>
</file>