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59" r:id="rId5"/>
    <p:sldId id="271" r:id="rId6"/>
    <p:sldId id="257" r:id="rId7"/>
    <p:sldId id="258" r:id="rId8"/>
    <p:sldId id="260" r:id="rId9"/>
    <p:sldId id="261" r:id="rId10"/>
    <p:sldId id="262" r:id="rId11"/>
    <p:sldId id="264" r:id="rId12"/>
    <p:sldId id="265" r:id="rId13"/>
    <p:sldId id="266" r:id="rId14"/>
    <p:sldId id="270" r:id="rId15"/>
    <p:sldId id="269" r:id="rId16"/>
    <p:sldId id="273" r:id="rId17"/>
    <p:sldId id="272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83" d="100"/>
          <a:sy n="83" d="100"/>
        </p:scale>
        <p:origin x="1406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78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09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732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571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259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61407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899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483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55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134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89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34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585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1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65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09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351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9668296-5BEF-4AE5-9C12-3DFD80149C7B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F6FD6D-3C41-466A-8FD1-D2DAF3A43D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3218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20688"/>
            <a:ext cx="7344816" cy="515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80"/>
              </a:lnSpc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 образовательное учреждение </a:t>
            </a:r>
          </a:p>
          <a:p>
            <a:pPr algn="ctr">
              <a:lnSpc>
                <a:spcPts val="1680"/>
              </a:lnSpc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50 Пушкинского района Санкт-Петербурга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96951" y="5445224"/>
            <a:ext cx="3168351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Подготовил:</a:t>
            </a:r>
          </a:p>
          <a:p>
            <a:pPr>
              <a:lnSpc>
                <a:spcPts val="1400"/>
              </a:lnSpc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категории</a:t>
            </a:r>
          </a:p>
          <a:p>
            <a:pPr>
              <a:lnSpc>
                <a:spcPts val="1400"/>
              </a:lnSpc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Безобразова Татьяна Владимировна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26273" y="6380617"/>
            <a:ext cx="1565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15816" y="2564904"/>
            <a:ext cx="3456384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36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</a:t>
            </a:r>
          </a:p>
          <a:p>
            <a:pPr algn="ctr">
              <a:lnSpc>
                <a:spcPts val="336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музеями </a:t>
            </a:r>
          </a:p>
          <a:p>
            <a:pPr algn="ctr">
              <a:lnSpc>
                <a:spcPts val="3360"/>
              </a:lnSpc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836678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/>
    </mc:Choice>
    <mc:Fallback xmlns="">
      <p:transition spd="slow" advClick="0" advTm="3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462" y="233425"/>
            <a:ext cx="5112568" cy="3656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4009760"/>
            <a:ext cx="4248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славу вознеся,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Предстал на Невской перспективе,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гений русского творца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 восхищает и доныне.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Колонны – стрелки тянут ввысь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Тяжелый остов без усилий.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рядом два героя, что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 свидетелями были.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88224" y="1340768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Казанский собор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986495"/>
            <a:ext cx="3955443" cy="26190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363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5811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Исаакиевский Собор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Фундаментален и тяжёл.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Мощь веры он являет нам, –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Великий, славный Божий храм!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нём Русский Дух, широкий, сложный,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Сломить который невозможно!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97" y="116632"/>
            <a:ext cx="4464496" cy="4464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57346" y="1772816"/>
            <a:ext cx="31329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Исаакиевский Собор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512" y="3789040"/>
            <a:ext cx="4268912" cy="2796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579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3733" y="3787267"/>
            <a:ext cx="35283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Ветра вой и волн свирепость,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видала, всё снесла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Петропавловская крепость,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Тучи рвущая игла.....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хитро придумал кто-то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недалёкой старине: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синем небе позолота,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Казематы в глубине.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16632"/>
            <a:ext cx="4932819" cy="36706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808259"/>
            <a:ext cx="4374654" cy="29151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6136" y="1484784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Петропавловская крепость</a:t>
            </a:r>
          </a:p>
        </p:txBody>
      </p:sp>
    </p:spTree>
    <p:extLst>
      <p:ext uri="{BB962C8B-B14F-4D97-AF65-F5344CB8AC3E}">
        <p14:creationId xmlns:p14="http://schemas.microsoft.com/office/powerpoint/2010/main" val="200079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624" y="286044"/>
            <a:ext cx="4833417" cy="34900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80012" y="3356992"/>
            <a:ext cx="4223062" cy="2946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0711" y="4365104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игрушечном музее этом счастье,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нет суеты и тревоги,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замирают во власти,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Огромной железной дороги.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6056" y="1052736"/>
            <a:ext cx="3430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железнодорожно-дорожного транспорта</a:t>
            </a:r>
          </a:p>
        </p:txBody>
      </p:sp>
    </p:spTree>
    <p:extLst>
      <p:ext uri="{BB962C8B-B14F-4D97-AF65-F5344CB8AC3E}">
        <p14:creationId xmlns:p14="http://schemas.microsoft.com/office/powerpoint/2010/main" val="237977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"/>
          <a:stretch/>
        </p:blipFill>
        <p:spPr bwMode="auto">
          <a:xfrm>
            <a:off x="251520" y="0"/>
            <a:ext cx="4573298" cy="4293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84493" y="2924944"/>
            <a:ext cx="3887791" cy="3803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1442" y="4315851"/>
            <a:ext cx="39604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славит наш Балтийский флот.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Адмиралтейство украшая,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Игла высотная венчает.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ней кораблик золотой,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символ города морской.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обозначен точно спицей,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 нашей Северной столицы.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96136" y="132143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Адмиралтейство</a:t>
            </a:r>
          </a:p>
        </p:txBody>
      </p:sp>
    </p:spTree>
    <p:extLst>
      <p:ext uri="{BB962C8B-B14F-4D97-AF65-F5344CB8AC3E}">
        <p14:creationId xmlns:p14="http://schemas.microsoft.com/office/powerpoint/2010/main" val="86223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5085184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Вот, на пути явился нам,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Спас-на-Крови, – чудесный храм,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с головы до пят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Одет в мозаичный наряд.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08" y="44624"/>
            <a:ext cx="4680520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05064"/>
            <a:ext cx="4211568" cy="2807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62058" y="1700808"/>
            <a:ext cx="22977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Спас-на-Крови</a:t>
            </a:r>
          </a:p>
        </p:txBody>
      </p:sp>
    </p:spTree>
    <p:extLst>
      <p:ext uri="{BB962C8B-B14F-4D97-AF65-F5344CB8AC3E}">
        <p14:creationId xmlns:p14="http://schemas.microsoft.com/office/powerpoint/2010/main" val="83061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6639" y="4437112"/>
            <a:ext cx="3888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Проходим Мраморный дворец,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словно дорогой ларец!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Екатериной в благодарность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Орлову он вручён за храбрость.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граф вручает ей в ответ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Бриллиант, известный на весь Свет.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06" y="30824"/>
            <a:ext cx="5901542" cy="39343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5071" y="3980160"/>
            <a:ext cx="4427984" cy="285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12160" y="1836569"/>
            <a:ext cx="2964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Мраморный дворец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6289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653136"/>
            <a:ext cx="3744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«Аврора» – крейсер славный,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революции вестник главный.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прожил долгих сотню лет,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Немало повидал побед.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 пенсию он вышел,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Музеем стал для ребятишек.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0" y="8"/>
            <a:ext cx="6245424" cy="4163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4087033"/>
            <a:ext cx="4047867" cy="2701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48759" y="1556792"/>
            <a:ext cx="12250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Аврора</a:t>
            </a:r>
          </a:p>
        </p:txBody>
      </p:sp>
    </p:spTree>
    <p:extLst>
      <p:ext uri="{BB962C8B-B14F-4D97-AF65-F5344CB8AC3E}">
        <p14:creationId xmlns:p14="http://schemas.microsoft.com/office/powerpoint/2010/main" val="413236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2295" y="4719103"/>
            <a:ext cx="4968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музеев, чудесных дворцов.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каналов, мостов, островов,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чугунных оград на Неве, -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нет прекрасней его на земле!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11443"/>
            <a:ext cx="6237814" cy="4356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045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B659924-17B7-8798-A52F-7786F6245B61}"/>
              </a:ext>
            </a:extLst>
          </p:cNvPr>
          <p:cNvSpPr txBox="1"/>
          <p:nvPr/>
        </p:nvSpPr>
        <p:spPr>
          <a:xfrm>
            <a:off x="719572" y="836712"/>
            <a:ext cx="7704856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2913" algn="just"/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возраста начинать приобщение к изобразительному искусству и музею?</a:t>
            </a:r>
          </a:p>
          <a:p>
            <a:pPr indent="442913" algn="just"/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indent="442913" algn="just"/>
            <a:r>
              <a:rPr lang="ru-RU" sz="16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экономического и социального развития последних двух десятилетий такова, что сегодня общее развитие человека значительно ускорилось и воспитанники детских садов буквально заполонили музеи. </a:t>
            </a:r>
          </a:p>
          <a:p>
            <a:pPr indent="442913" algn="just"/>
            <a:endParaRPr lang="ru-RU" sz="16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2913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Перед современными дошкольными образовательными учреждениями одними из важных задач ставятся задачи формирования основ гражданственности, любви к Родине, приобщения к ценностям культуры, бережного отношения к историческому и культурному наследию. </a:t>
            </a:r>
          </a:p>
          <a:p>
            <a:pPr indent="442913" algn="just"/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Санкт-Петербург – город с удивительной судьбой, хранитель замечательных исторических и культурных традиций, его духовное возрождение немыслимо без воспитания в каждом юном петербуржце чувства любви к родному городу, интереса к его истории, бережного отношения к его памятникам. Эту работу призваны вести педагоги уже в дошкольном детстве, в детских садах, накапливая первоначальные знания о городе, знакомя с достопримечательностями Санкт-Петербурга, его каналами, природой, с пригородными ансамблями города, именно в дошкольном возрасте закладывается интерес, уважение и любовь к своей стране, к своему краю, к своему городу. 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32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02A426F-E478-5C55-3DDB-39D1600647B4}"/>
              </a:ext>
            </a:extLst>
          </p:cNvPr>
          <p:cNvSpPr txBox="1"/>
          <p:nvPr/>
        </p:nvSpPr>
        <p:spPr>
          <a:xfrm>
            <a:off x="791580" y="1556792"/>
            <a:ext cx="7560840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tabLst>
                <a:tab pos="176213" algn="l"/>
                <a:tab pos="268288" algn="l"/>
              </a:tabLst>
            </a:pPr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algn="just">
              <a:tabLst>
                <a:tab pos="176213" algn="l"/>
                <a:tab pos="268288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познавательных интересов старших дошкольников</a:t>
            </a:r>
          </a:p>
          <a:p>
            <a:pPr indent="268288" algn="just">
              <a:buAutoNum type="arabicPeriod"/>
              <a:tabLst>
                <a:tab pos="176213" algn="l"/>
                <a:tab pos="268288" algn="l"/>
              </a:tabLst>
            </a:pPr>
            <a:endParaRPr lang="ru-RU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tabLst>
                <a:tab pos="176213" algn="l"/>
                <a:tab pos="268288" algn="l"/>
              </a:tabLst>
            </a:pPr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indent="268288" algn="just">
              <a:buAutoNum type="arabicPeriod"/>
              <a:tabLst>
                <a:tab pos="176213" algn="l"/>
                <a:tab pos="268288" algn="l"/>
              </a:tabLst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художественные предпочтения.</a:t>
            </a:r>
          </a:p>
          <a:p>
            <a:pPr indent="268288" algn="just">
              <a:buAutoNum type="arabicPeriod"/>
              <a:tabLst>
                <a:tab pos="176213" algn="l"/>
                <a:tab pos="268288" algn="l"/>
              </a:tabLst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кругозор дошкольников.</a:t>
            </a:r>
          </a:p>
          <a:p>
            <a:pPr indent="268288" algn="just">
              <a:buAutoNum type="arabicPeriod"/>
              <a:tabLst>
                <a:tab pos="176213" algn="l"/>
                <a:tab pos="268288" algn="l"/>
              </a:tabLst>
            </a:pP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</a:t>
            </a: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навыки культуры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268288" algn="just">
              <a:buAutoNum type="arabicPeriod"/>
              <a:tabLst>
                <a:tab pos="176213" algn="l"/>
                <a:tab pos="268288" algn="l"/>
              </a:tabLst>
            </a:pPr>
            <a:r>
              <a:rPr lang="ru-RU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 через овладение навыками материально-художественной деятельности.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050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1858" y="4587109"/>
            <a:ext cx="30243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музеи Петербурга.</a:t>
            </a: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Позови с собой друзей,</a:t>
            </a: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отправимся в музей.</a:t>
            </a: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Петербурге их не мало,</a:t>
            </a:r>
          </a:p>
          <a:p>
            <a:pPr algn="ct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Сосчитаем их сначала.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6632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–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самых уникальных городов на всей нашей планете. </a:t>
            </a: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город действительно особенный – город культуры, истории, площадей, парков, музеев и мостов, и мало кто, побывав в городе, разочаровывается этим прекрасным и удивительным городом.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95239">
            <a:off x="273073" y="2762556"/>
            <a:ext cx="2841300" cy="18942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08682">
            <a:off x="6656717" y="2676110"/>
            <a:ext cx="2183549" cy="20670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4123" y="2852936"/>
            <a:ext cx="2755297" cy="15678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975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106" y="161214"/>
            <a:ext cx="3816423" cy="25236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4250957"/>
            <a:ext cx="4012704" cy="24970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9018" y="1669022"/>
            <a:ext cx="1863679" cy="24715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43844" y="2684823"/>
            <a:ext cx="38164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«О, Питер, город вдохновенный,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Святым Петром благословенный!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устаёт он восхищать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бесконечно потрясать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Великолепьем образцов,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сенью парков и дворцов.</a:t>
            </a:r>
          </a:p>
          <a:p>
            <a:pPr algn="just"/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Пропитан воздухом историй,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радостью и горем.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века он в себя вместил,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предках память сохранил: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Куда ни глянь – то здесь, то там</a:t>
            </a:r>
          </a:p>
          <a:p>
            <a:pPr algn="just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открывает тайны нам».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76056" y="1096957"/>
            <a:ext cx="3136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15920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05064"/>
            <a:ext cx="32941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- это Эрмитаж.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украсил город наш.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 во дворце цари,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гуляем мы.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Царский трон, картины, вазы…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запомнишь всего сразу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еще павлин - часы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Удивительной красы.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33909"/>
            <a:ext cx="5040560" cy="2506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3859515"/>
            <a:ext cx="3515596" cy="29531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2394" y="2605124"/>
            <a:ext cx="2510081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6136" y="1324799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Эрмитаж</a:t>
            </a:r>
          </a:p>
        </p:txBody>
      </p:sp>
    </p:spTree>
    <p:extLst>
      <p:ext uri="{BB962C8B-B14F-4D97-AF65-F5344CB8AC3E}">
        <p14:creationId xmlns:p14="http://schemas.microsoft.com/office/powerpoint/2010/main" val="23874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5574" y="153524"/>
            <a:ext cx="5668518" cy="27400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140968"/>
            <a:ext cx="31475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диковинки любил,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Собирал их и копил.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причуды царской сей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создан был музей.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 хочешь видеть диво,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в Кунсткамеру иди.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Экспонатов здесь немало,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Походи и погляди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царь Петр собирал,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музей так он назвал.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140968"/>
            <a:ext cx="5494194" cy="28434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84168" y="126684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Кунсткамера</a:t>
            </a:r>
          </a:p>
        </p:txBody>
      </p:sp>
    </p:spTree>
    <p:extLst>
      <p:ext uri="{BB962C8B-B14F-4D97-AF65-F5344CB8AC3E}">
        <p14:creationId xmlns:p14="http://schemas.microsoft.com/office/powerpoint/2010/main" val="475707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950151"/>
            <a:ext cx="3438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город охранять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границы защищать,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 построен флот морской,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Флот Российский, боевой.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Неве в залив и в море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Корабли плывут в дозоре.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в музей Морской пора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Ботик он хранит Петра.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1701" y="176485"/>
            <a:ext cx="5305023" cy="3152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51478" y="3448532"/>
            <a:ext cx="4381094" cy="3152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56176" y="1152547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Центральный военно-морской музей</a:t>
            </a:r>
          </a:p>
        </p:txBody>
      </p:sp>
    </p:spTree>
    <p:extLst>
      <p:ext uri="{BB962C8B-B14F-4D97-AF65-F5344CB8AC3E}">
        <p14:creationId xmlns:p14="http://schemas.microsoft.com/office/powerpoint/2010/main" val="421032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332281"/>
            <a:ext cx="4162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повсюду на стенах - рядами.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часто бываем мы вместе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друзьями.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ну, назовите его поскорей,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 же - это наш…Русский музей.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56334"/>
            <a:ext cx="3888432" cy="4125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5057" y="3501008"/>
            <a:ext cx="4162397" cy="2918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64088" y="1524854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музей</a:t>
            </a:r>
          </a:p>
        </p:txBody>
      </p:sp>
    </p:spTree>
    <p:extLst>
      <p:ext uri="{BB962C8B-B14F-4D97-AF65-F5344CB8AC3E}">
        <p14:creationId xmlns:p14="http://schemas.microsoft.com/office/powerpoint/2010/main" val="278250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9000"/>
    </mc:Choice>
    <mc:Fallback xmlns="">
      <p:transition spd="slow" advClick="0" advTm="9000"/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580</TotalTime>
  <Words>811</Words>
  <Application>Microsoft Office PowerPoint</Application>
  <PresentationFormat>Экран (4:3)</PresentationFormat>
  <Paragraphs>146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Безобразов</dc:creator>
  <cp:lastModifiedBy>Александр Безобразов</cp:lastModifiedBy>
  <cp:revision>21</cp:revision>
  <dcterms:created xsi:type="dcterms:W3CDTF">2020-05-29T13:58:57Z</dcterms:created>
  <dcterms:modified xsi:type="dcterms:W3CDTF">2022-12-11T20:40:19Z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2111430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