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76" r:id="rId1"/>
  </p:sldMasterIdLst>
  <p:notesMasterIdLst>
    <p:notesMasterId r:id="rId17"/>
  </p:notesMasterIdLst>
  <p:sldIdLst>
    <p:sldId id="300" r:id="rId2"/>
    <p:sldId id="303" r:id="rId3"/>
    <p:sldId id="307" r:id="rId4"/>
    <p:sldId id="339" r:id="rId5"/>
    <p:sldId id="330" r:id="rId6"/>
    <p:sldId id="318" r:id="rId7"/>
    <p:sldId id="336" r:id="rId8"/>
    <p:sldId id="335" r:id="rId9"/>
    <p:sldId id="288" r:id="rId10"/>
    <p:sldId id="337" r:id="rId11"/>
    <p:sldId id="338" r:id="rId12"/>
    <p:sldId id="320" r:id="rId13"/>
    <p:sldId id="333" r:id="rId14"/>
    <p:sldId id="289" r:id="rId15"/>
    <p:sldId id="33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28528-8253-40E3-A124-5E6F94866E5B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36727-A681-471C-AE84-D9CDD3AA19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661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281F8E-D28F-44BC-BA63-93996E41CFCA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302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057C3E-DD04-4698-BBFD-BE28E0408FA0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026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1E238F-16D1-427B-A9F3-9EDF88EA143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442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5BB957-93CF-4012-BB3C-D8AEA2DC8CF1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005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F85DC2-EB60-41EE-B728-342488D5E6E6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36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1CE05D-6BFA-40B3-9F4B-B015D50471FE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627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F85DC2-EB60-41EE-B728-342488D5E6E6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059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DB1E3C-59E3-4704-A46E-8687AF158779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80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19A8C2-6E41-49A7-AEC6-2351E4AD7688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488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43726B-C9E1-46DE-A616-5BC2E8B5FBC0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811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80042-29DF-4A5C-A5F7-27093FF2E42D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494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9965BA-4676-4AEE-A088-9BB80DA3FCBC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658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6F85DC2-EB60-41EE-B728-342488D5E6E6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53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77" r:id="rId1"/>
    <p:sldLayoutId id="2147484378" r:id="rId2"/>
    <p:sldLayoutId id="2147484379" r:id="rId3"/>
    <p:sldLayoutId id="2147484380" r:id="rId4"/>
    <p:sldLayoutId id="2147484381" r:id="rId5"/>
    <p:sldLayoutId id="2147484382" r:id="rId6"/>
    <p:sldLayoutId id="2147484383" r:id="rId7"/>
    <p:sldLayoutId id="2147484384" r:id="rId8"/>
    <p:sldLayoutId id="2147484385" r:id="rId9"/>
    <p:sldLayoutId id="2147484386" r:id="rId10"/>
    <p:sldLayoutId id="2147484387" r:id="rId11"/>
    <p:sldLayoutId id="2147484388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340768"/>
            <a:ext cx="8786874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139700">
                    <a:srgbClr val="4BACC6">
                      <a:satMod val="175000"/>
                      <a:alpha val="40000"/>
                    </a:srgb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cs typeface="Arial" charset="0"/>
              </a:rPr>
              <a:t>Линейная функция, </a:t>
            </a:r>
          </a:p>
          <a:p>
            <a:pPr algn="ctr">
              <a:defRPr/>
            </a:pPr>
            <a:r>
              <a:rPr lang="ru-RU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glow rad="139700">
                    <a:srgbClr val="4BACC6">
                      <a:satMod val="175000"/>
                      <a:alpha val="40000"/>
                    </a:srgbClr>
                  </a:glow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cs typeface="Arial" charset="0"/>
              </a:rPr>
              <a:t>её график, свойства.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9750" y="3933825"/>
            <a:ext cx="799306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Вспомним изученное на прошлом </a:t>
            </a:r>
            <a:r>
              <a:rPr lang="ru-RU" sz="2800" b="1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уроке,слайды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</a:rPr>
              <a:t> 2-5 читаем и запоминаем</a:t>
            </a:r>
            <a:endParaRPr lang="ru-RU" sz="28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26638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7175351" cy="51273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На следующих слайдах внимательно посмотрите расположение прямых .Они параллельны. У этих графиков числа к одинаковые</a:t>
            </a:r>
            <a:endParaRPr lang="en-US" sz="20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817581" y="3789041"/>
            <a:ext cx="6293224" cy="2145624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Коэффициент </a:t>
            </a:r>
            <a:r>
              <a:rPr 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b </a:t>
            </a:r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показывает, в какой точке прямая пересекает 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ось </a:t>
            </a:r>
            <a:r>
              <a:rPr lang="en-US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OY</a:t>
            </a:r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*Условие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параллельности</a:t>
            </a:r>
            <a: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  <a:t> двух прямых.</a:t>
            </a:r>
            <a:br>
              <a:rPr lang="ru-RU" sz="2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1301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Скругленный прямоугольник 75"/>
          <p:cNvSpPr/>
          <p:nvPr/>
        </p:nvSpPr>
        <p:spPr>
          <a:xfrm>
            <a:off x="323850" y="1714500"/>
            <a:ext cx="8640763" cy="437879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95" name="Текст 4"/>
          <p:cNvSpPr>
            <a:spLocks noGrp="1"/>
          </p:cNvSpPr>
          <p:nvPr>
            <p:ph type="body" sz="quarter" idx="3"/>
          </p:nvPr>
        </p:nvSpPr>
        <p:spPr>
          <a:xfrm>
            <a:off x="4427538" y="333375"/>
            <a:ext cx="4392612" cy="719138"/>
          </a:xfrm>
        </p:spPr>
        <p:txBody>
          <a:bodyPr/>
          <a:lstStyle/>
          <a:p>
            <a:pPr algn="r" eaLnBrk="1" hangingPunct="1"/>
            <a:r>
              <a:rPr lang="en-US" sz="3200" smtClean="0">
                <a:solidFill>
                  <a:srgbClr val="00B0F0"/>
                </a:solidFill>
              </a:rPr>
              <a:t>y=x+</a:t>
            </a:r>
            <a:r>
              <a:rPr lang="ru-RU" sz="3200" smtClean="0">
                <a:solidFill>
                  <a:srgbClr val="00B0F0"/>
                </a:solidFill>
              </a:rPr>
              <a:t>1    </a:t>
            </a:r>
            <a:r>
              <a:rPr lang="en-US" sz="3200" smtClean="0"/>
              <a:t> </a:t>
            </a:r>
            <a:r>
              <a:rPr lang="en-US" sz="3200" smtClean="0">
                <a:solidFill>
                  <a:srgbClr val="FF0000"/>
                </a:solidFill>
              </a:rPr>
              <a:t>y=x-</a:t>
            </a:r>
            <a:r>
              <a:rPr lang="ru-RU" sz="3200" smtClean="0">
                <a:solidFill>
                  <a:srgbClr val="FF0000"/>
                </a:solidFill>
              </a:rPr>
              <a:t>1</a:t>
            </a:r>
            <a:r>
              <a:rPr lang="ru-RU" sz="3200" smtClean="0">
                <a:solidFill>
                  <a:srgbClr val="FFFF00"/>
                </a:solidFill>
              </a:rPr>
              <a:t>   </a:t>
            </a:r>
            <a:r>
              <a:rPr lang="en-US" sz="3200" smtClean="0"/>
              <a:t>,</a:t>
            </a:r>
            <a:r>
              <a:rPr lang="en-US" sz="3200" smtClean="0">
                <a:solidFill>
                  <a:srgbClr val="00B050"/>
                </a:solidFill>
              </a:rPr>
              <a:t>y=x</a:t>
            </a:r>
            <a:endParaRPr lang="ru-RU" sz="3200" smtClean="0">
              <a:solidFill>
                <a:srgbClr val="FFFF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 flipH="1" flipV="1">
            <a:off x="53975" y="3495676"/>
            <a:ext cx="3443287" cy="238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57188" y="3571875"/>
            <a:ext cx="37147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198" name="TextBox 9"/>
          <p:cNvSpPr txBox="1">
            <a:spLocks noChangeArrowheads="1"/>
          </p:cNvSpPr>
          <p:nvPr/>
        </p:nvSpPr>
        <p:spPr bwMode="auto">
          <a:xfrm>
            <a:off x="1428750" y="1714500"/>
            <a:ext cx="293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y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714500" y="385762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00" name="TextBox 11"/>
          <p:cNvSpPr txBox="1">
            <a:spLocks noChangeArrowheads="1"/>
          </p:cNvSpPr>
          <p:nvPr/>
        </p:nvSpPr>
        <p:spPr bwMode="auto">
          <a:xfrm>
            <a:off x="1928813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01" name="TextBox 12"/>
          <p:cNvSpPr txBox="1">
            <a:spLocks noChangeArrowheads="1"/>
          </p:cNvSpPr>
          <p:nvPr/>
        </p:nvSpPr>
        <p:spPr bwMode="auto">
          <a:xfrm>
            <a:off x="2286000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02" name="TextBox 13"/>
          <p:cNvSpPr txBox="1">
            <a:spLocks noChangeArrowheads="1"/>
          </p:cNvSpPr>
          <p:nvPr/>
        </p:nvSpPr>
        <p:spPr bwMode="auto">
          <a:xfrm>
            <a:off x="1500188" y="3214688"/>
            <a:ext cx="285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0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03" name="TextBox 14"/>
          <p:cNvSpPr txBox="1">
            <a:spLocks noChangeArrowheads="1"/>
          </p:cNvSpPr>
          <p:nvPr/>
        </p:nvSpPr>
        <p:spPr bwMode="auto">
          <a:xfrm>
            <a:off x="1500188" y="3000375"/>
            <a:ext cx="357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714500" y="421481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2001044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2358231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714500" y="321468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714500" y="285750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714500" y="250031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10" name="TextBox 21"/>
          <p:cNvSpPr txBox="1">
            <a:spLocks noChangeArrowheads="1"/>
          </p:cNvSpPr>
          <p:nvPr/>
        </p:nvSpPr>
        <p:spPr bwMode="auto">
          <a:xfrm>
            <a:off x="1500188" y="264318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11" name="TextBox 22"/>
          <p:cNvSpPr txBox="1">
            <a:spLocks noChangeArrowheads="1"/>
          </p:cNvSpPr>
          <p:nvPr/>
        </p:nvSpPr>
        <p:spPr bwMode="auto">
          <a:xfrm>
            <a:off x="1500188" y="228600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12" name="TextBox 23"/>
          <p:cNvSpPr txBox="1">
            <a:spLocks noChangeArrowheads="1"/>
          </p:cNvSpPr>
          <p:nvPr/>
        </p:nvSpPr>
        <p:spPr bwMode="auto">
          <a:xfrm>
            <a:off x="1428750" y="3714750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13" name="TextBox 24"/>
          <p:cNvSpPr txBox="1">
            <a:spLocks noChangeArrowheads="1"/>
          </p:cNvSpPr>
          <p:nvPr/>
        </p:nvSpPr>
        <p:spPr bwMode="auto">
          <a:xfrm>
            <a:off x="1428750" y="4071938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1429544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1072356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16" name="TextBox 27"/>
          <p:cNvSpPr txBox="1">
            <a:spLocks noChangeArrowheads="1"/>
          </p:cNvSpPr>
          <p:nvPr/>
        </p:nvSpPr>
        <p:spPr bwMode="auto">
          <a:xfrm>
            <a:off x="1214438" y="3143250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17" name="TextBox 28"/>
          <p:cNvSpPr txBox="1">
            <a:spLocks noChangeArrowheads="1"/>
          </p:cNvSpPr>
          <p:nvPr/>
        </p:nvSpPr>
        <p:spPr bwMode="auto">
          <a:xfrm>
            <a:off x="785813" y="3143250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2715419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 flipH="1" flipV="1">
            <a:off x="3072606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3429794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 flipH="1" flipV="1">
            <a:off x="3786981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22" name="TextBox 33"/>
          <p:cNvSpPr txBox="1">
            <a:spLocks noChangeArrowheads="1"/>
          </p:cNvSpPr>
          <p:nvPr/>
        </p:nvSpPr>
        <p:spPr bwMode="auto">
          <a:xfrm>
            <a:off x="2643188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23" name="TextBox 34"/>
          <p:cNvSpPr txBox="1">
            <a:spLocks noChangeArrowheads="1"/>
          </p:cNvSpPr>
          <p:nvPr/>
        </p:nvSpPr>
        <p:spPr bwMode="auto">
          <a:xfrm>
            <a:off x="3000375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4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24" name="TextBox 35"/>
          <p:cNvSpPr txBox="1">
            <a:spLocks noChangeArrowheads="1"/>
          </p:cNvSpPr>
          <p:nvPr/>
        </p:nvSpPr>
        <p:spPr bwMode="auto">
          <a:xfrm>
            <a:off x="3357563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5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25" name="TextBox 36"/>
          <p:cNvSpPr txBox="1">
            <a:spLocks noChangeArrowheads="1"/>
          </p:cNvSpPr>
          <p:nvPr/>
        </p:nvSpPr>
        <p:spPr bwMode="auto">
          <a:xfrm>
            <a:off x="3714750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6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1714500" y="457200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27" name="TextBox 38"/>
          <p:cNvSpPr txBox="1">
            <a:spLocks noChangeArrowheads="1"/>
          </p:cNvSpPr>
          <p:nvPr/>
        </p:nvSpPr>
        <p:spPr bwMode="auto">
          <a:xfrm>
            <a:off x="1428750" y="4357688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-3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16200000" flipV="1">
            <a:off x="576262" y="2528888"/>
            <a:ext cx="2519363" cy="216058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V="1">
            <a:off x="1115219" y="2132807"/>
            <a:ext cx="2447925" cy="2160587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6200000" flipV="1">
            <a:off x="143669" y="3032919"/>
            <a:ext cx="2447925" cy="20875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rot="16200000" flipV="1">
            <a:off x="4787900" y="3500438"/>
            <a:ext cx="3443287" cy="142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5072063" y="3571875"/>
            <a:ext cx="37147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233" name="TextBox 61"/>
          <p:cNvSpPr txBox="1">
            <a:spLocks noChangeArrowheads="1"/>
          </p:cNvSpPr>
          <p:nvPr/>
        </p:nvSpPr>
        <p:spPr bwMode="auto">
          <a:xfrm>
            <a:off x="8501063" y="3571875"/>
            <a:ext cx="290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x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34" name="TextBox 62"/>
          <p:cNvSpPr txBox="1">
            <a:spLocks noChangeArrowheads="1"/>
          </p:cNvSpPr>
          <p:nvPr/>
        </p:nvSpPr>
        <p:spPr bwMode="auto">
          <a:xfrm>
            <a:off x="6143625" y="1714500"/>
            <a:ext cx="293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y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>
            <a:off x="6429375" y="392906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36" name="TextBox 64"/>
          <p:cNvSpPr txBox="1">
            <a:spLocks noChangeArrowheads="1"/>
          </p:cNvSpPr>
          <p:nvPr/>
        </p:nvSpPr>
        <p:spPr bwMode="auto">
          <a:xfrm>
            <a:off x="6643688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37" name="TextBox 65"/>
          <p:cNvSpPr txBox="1">
            <a:spLocks noChangeArrowheads="1"/>
          </p:cNvSpPr>
          <p:nvPr/>
        </p:nvSpPr>
        <p:spPr bwMode="auto">
          <a:xfrm>
            <a:off x="7000875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38" name="TextBox 66"/>
          <p:cNvSpPr txBox="1">
            <a:spLocks noChangeArrowheads="1"/>
          </p:cNvSpPr>
          <p:nvPr/>
        </p:nvSpPr>
        <p:spPr bwMode="auto">
          <a:xfrm>
            <a:off x="6215063" y="3214688"/>
            <a:ext cx="285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0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39" name="TextBox 67"/>
          <p:cNvSpPr txBox="1">
            <a:spLocks noChangeArrowheads="1"/>
          </p:cNvSpPr>
          <p:nvPr/>
        </p:nvSpPr>
        <p:spPr bwMode="auto">
          <a:xfrm>
            <a:off x="6215063" y="3000375"/>
            <a:ext cx="357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>
            <a:off x="6429375" y="428625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rot="5400000" flipH="1" flipV="1">
            <a:off x="6715919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rot="5400000" flipH="1" flipV="1">
            <a:off x="7073106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6429375" y="321468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6429375" y="285750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>
            <a:off x="6429375" y="250031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46" name="TextBox 74"/>
          <p:cNvSpPr txBox="1">
            <a:spLocks noChangeArrowheads="1"/>
          </p:cNvSpPr>
          <p:nvPr/>
        </p:nvSpPr>
        <p:spPr bwMode="auto">
          <a:xfrm>
            <a:off x="6215063" y="264318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47" name="TextBox 75"/>
          <p:cNvSpPr txBox="1">
            <a:spLocks noChangeArrowheads="1"/>
          </p:cNvSpPr>
          <p:nvPr/>
        </p:nvSpPr>
        <p:spPr bwMode="auto">
          <a:xfrm>
            <a:off x="6215063" y="228600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48" name="TextBox 76"/>
          <p:cNvSpPr txBox="1">
            <a:spLocks noChangeArrowheads="1"/>
          </p:cNvSpPr>
          <p:nvPr/>
        </p:nvSpPr>
        <p:spPr bwMode="auto">
          <a:xfrm>
            <a:off x="6143625" y="3714750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49" name="TextBox 77"/>
          <p:cNvSpPr txBox="1">
            <a:spLocks noChangeArrowheads="1"/>
          </p:cNvSpPr>
          <p:nvPr/>
        </p:nvSpPr>
        <p:spPr bwMode="auto">
          <a:xfrm>
            <a:off x="6143625" y="4071938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79" name="Прямая соединительная линия 78"/>
          <p:cNvCxnSpPr/>
          <p:nvPr/>
        </p:nvCxnSpPr>
        <p:spPr>
          <a:xfrm rot="5400000" flipH="1" flipV="1">
            <a:off x="6144419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5400000" flipH="1" flipV="1">
            <a:off x="5787231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52" name="TextBox 80"/>
          <p:cNvSpPr txBox="1">
            <a:spLocks noChangeArrowheads="1"/>
          </p:cNvSpPr>
          <p:nvPr/>
        </p:nvSpPr>
        <p:spPr bwMode="auto">
          <a:xfrm>
            <a:off x="5929313" y="3143250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53" name="TextBox 81"/>
          <p:cNvSpPr txBox="1">
            <a:spLocks noChangeArrowheads="1"/>
          </p:cNvSpPr>
          <p:nvPr/>
        </p:nvSpPr>
        <p:spPr bwMode="auto">
          <a:xfrm>
            <a:off x="5500688" y="3143250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 rot="5400000" flipH="1" flipV="1">
            <a:off x="7430294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 rot="5400000" flipH="1" flipV="1">
            <a:off x="7787481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5400000" flipH="1" flipV="1">
            <a:off x="8144669" y="3571082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5400000" flipH="1" flipV="1">
            <a:off x="8501856" y="35710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58" name="TextBox 86"/>
          <p:cNvSpPr txBox="1">
            <a:spLocks noChangeArrowheads="1"/>
          </p:cNvSpPr>
          <p:nvPr/>
        </p:nvSpPr>
        <p:spPr bwMode="auto">
          <a:xfrm>
            <a:off x="7358063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59" name="TextBox 87"/>
          <p:cNvSpPr txBox="1">
            <a:spLocks noChangeArrowheads="1"/>
          </p:cNvSpPr>
          <p:nvPr/>
        </p:nvSpPr>
        <p:spPr bwMode="auto">
          <a:xfrm>
            <a:off x="7715250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4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60" name="TextBox 88"/>
          <p:cNvSpPr txBox="1">
            <a:spLocks noChangeArrowheads="1"/>
          </p:cNvSpPr>
          <p:nvPr/>
        </p:nvSpPr>
        <p:spPr bwMode="auto">
          <a:xfrm>
            <a:off x="8072438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5</a:t>
            </a:r>
            <a:endParaRPr lang="ru-RU" b="1">
              <a:latin typeface="Calibri" pitchFamily="34" charset="0"/>
            </a:endParaRPr>
          </a:p>
        </p:txBody>
      </p:sp>
      <p:sp>
        <p:nvSpPr>
          <p:cNvPr id="8261" name="TextBox 89"/>
          <p:cNvSpPr txBox="1">
            <a:spLocks noChangeArrowheads="1"/>
          </p:cNvSpPr>
          <p:nvPr/>
        </p:nvSpPr>
        <p:spPr bwMode="auto">
          <a:xfrm>
            <a:off x="8429625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6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91" name="Прямая соединительная линия 90"/>
          <p:cNvCxnSpPr/>
          <p:nvPr/>
        </p:nvCxnSpPr>
        <p:spPr>
          <a:xfrm>
            <a:off x="6429375" y="464343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263" name="TextBox 91"/>
          <p:cNvSpPr txBox="1">
            <a:spLocks noChangeArrowheads="1"/>
          </p:cNvSpPr>
          <p:nvPr/>
        </p:nvSpPr>
        <p:spPr bwMode="auto">
          <a:xfrm>
            <a:off x="6143625" y="4429125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-3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 rot="5400000" flipH="1" flipV="1">
            <a:off x="5090319" y="2336006"/>
            <a:ext cx="2852738" cy="244792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5" name="Прямая соединительная линия 104"/>
          <p:cNvCxnSpPr/>
          <p:nvPr/>
        </p:nvCxnSpPr>
        <p:spPr>
          <a:xfrm rot="5400000" flipH="1" flipV="1">
            <a:off x="4945063" y="2192337"/>
            <a:ext cx="2711450" cy="244792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 rot="5400000" flipH="1" flipV="1">
            <a:off x="5328444" y="2456656"/>
            <a:ext cx="2808288" cy="24479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924300" y="3573463"/>
            <a:ext cx="29051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 err="1">
                <a:latin typeface="+mn-lt"/>
              </a:rPr>
              <a:t>x</a:t>
            </a:r>
            <a:endParaRPr lang="ru-RU" b="1" dirty="0">
              <a:latin typeface="+mn-lt"/>
            </a:endParaRP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323850" y="1"/>
            <a:ext cx="4176713" cy="134076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200" b="1" dirty="0">
                <a:solidFill>
                  <a:srgbClr val="00B050"/>
                </a:solidFill>
              </a:rPr>
              <a:t> </a:t>
            </a:r>
            <a:r>
              <a:rPr lang="en-US" sz="3600" b="1" dirty="0">
                <a:solidFill>
                  <a:srgbClr val="00B050"/>
                </a:solidFill>
              </a:rPr>
              <a:t>y=-x</a:t>
            </a:r>
            <a:r>
              <a:rPr lang="en-US" sz="3600" b="1" dirty="0"/>
              <a:t>  </a:t>
            </a:r>
            <a:r>
              <a:rPr lang="en-US" sz="3600" b="1" dirty="0">
                <a:solidFill>
                  <a:srgbClr val="00B0F0"/>
                </a:solidFill>
              </a:rPr>
              <a:t>y=-x+</a:t>
            </a:r>
            <a:r>
              <a:rPr lang="ru-RU" sz="3600" b="1" dirty="0">
                <a:solidFill>
                  <a:srgbClr val="00B0F0"/>
                </a:solidFill>
              </a:rPr>
              <a:t>3</a:t>
            </a:r>
            <a:r>
              <a:rPr lang="en-US" sz="3600" b="1" dirty="0"/>
              <a:t>  </a:t>
            </a:r>
            <a:endParaRPr lang="ru-RU" sz="3600" b="1" dirty="0" smtClean="0"/>
          </a:p>
          <a:p>
            <a:pPr algn="ctr"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y</a:t>
            </a:r>
            <a:r>
              <a:rPr lang="en-US" sz="3600" b="1" dirty="0">
                <a:solidFill>
                  <a:srgbClr val="FF0000"/>
                </a:solidFill>
              </a:rPr>
              <a:t>=-x-</a:t>
            </a:r>
            <a:r>
              <a:rPr lang="ru-RU" sz="36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4621211" y="191294"/>
            <a:ext cx="4170363" cy="114947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>
                <a:solidFill>
                  <a:srgbClr val="00B0F0"/>
                </a:solidFill>
              </a:rPr>
              <a:t>y=x+</a:t>
            </a:r>
            <a:r>
              <a:rPr lang="ru-RU" sz="3600" b="1" dirty="0">
                <a:solidFill>
                  <a:srgbClr val="00B0F0"/>
                </a:solidFill>
              </a:rPr>
              <a:t>1</a:t>
            </a:r>
            <a:r>
              <a:rPr lang="en-US" sz="3600" b="1" dirty="0"/>
              <a:t>  </a:t>
            </a:r>
            <a:r>
              <a:rPr lang="en-US" sz="3600" b="1" dirty="0">
                <a:solidFill>
                  <a:srgbClr val="FF0000"/>
                </a:solidFill>
              </a:rPr>
              <a:t>y=x-</a:t>
            </a:r>
            <a:r>
              <a:rPr lang="ru-RU" sz="3600" b="1" dirty="0">
                <a:solidFill>
                  <a:srgbClr val="FF0000"/>
                </a:solidFill>
              </a:rPr>
              <a:t>1</a:t>
            </a:r>
            <a:r>
              <a:rPr lang="ru-RU" sz="3600" b="1" dirty="0">
                <a:solidFill>
                  <a:srgbClr val="FFFF00"/>
                </a:solidFill>
              </a:rPr>
              <a:t>  </a:t>
            </a:r>
            <a:r>
              <a:rPr lang="en-US" sz="3600" b="1" dirty="0">
                <a:solidFill>
                  <a:srgbClr val="00B050"/>
                </a:solidFill>
              </a:rPr>
              <a:t>y=x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76191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Скругленный прямоугольник 80"/>
          <p:cNvSpPr/>
          <p:nvPr/>
        </p:nvSpPr>
        <p:spPr>
          <a:xfrm>
            <a:off x="250825" y="2042319"/>
            <a:ext cx="8642350" cy="419499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56100" y="285750"/>
            <a:ext cx="4608513" cy="766763"/>
          </a:xfrm>
        </p:spPr>
        <p:txBody>
          <a:bodyPr rtlCol="0">
            <a:no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rgbClr val="FFFF00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rgbClr val="FFFF00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y=-0,5x+</a:t>
            </a:r>
            <a:r>
              <a:rPr lang="ru-RU" sz="2800" dirty="0" smtClean="0">
                <a:solidFill>
                  <a:srgbClr val="FF0000"/>
                </a:solidFill>
              </a:rPr>
              <a:t>2</a:t>
            </a:r>
            <a:r>
              <a:rPr lang="ru-RU" sz="2800" dirty="0" smtClean="0"/>
              <a:t>,</a:t>
            </a:r>
            <a:r>
              <a:rPr lang="en-US" sz="2800" dirty="0" smtClean="0">
                <a:solidFill>
                  <a:srgbClr val="00B0F0"/>
                </a:solidFill>
              </a:rPr>
              <a:t> y=-0,5x</a:t>
            </a:r>
            <a:r>
              <a:rPr lang="en-US" sz="2800" dirty="0" smtClean="0"/>
              <a:t>,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rgbClr val="00B050"/>
                </a:solidFill>
              </a:rPr>
              <a:t>y=-0,5x-</a:t>
            </a:r>
            <a:r>
              <a:rPr lang="ru-RU" sz="2800" dirty="0" smtClean="0">
                <a:solidFill>
                  <a:srgbClr val="00B050"/>
                </a:solidFill>
              </a:rPr>
              <a:t>2</a:t>
            </a:r>
            <a:r>
              <a:rPr lang="en-US" sz="2800" dirty="0" smtClean="0"/>
              <a:t>  </a:t>
            </a:r>
            <a:endParaRPr lang="ru-RU" sz="2800" dirty="0">
              <a:solidFill>
                <a:srgbClr val="FFFF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 flipH="1" flipV="1">
            <a:off x="52388" y="3640138"/>
            <a:ext cx="3444875" cy="222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357188" y="3714750"/>
            <a:ext cx="37147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74" name="TextBox 8"/>
          <p:cNvSpPr txBox="1">
            <a:spLocks noChangeArrowheads="1"/>
          </p:cNvSpPr>
          <p:nvPr/>
        </p:nvSpPr>
        <p:spPr bwMode="auto">
          <a:xfrm>
            <a:off x="3786188" y="3714750"/>
            <a:ext cx="290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x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175" name="TextBox 9"/>
          <p:cNvSpPr txBox="1">
            <a:spLocks noChangeArrowheads="1"/>
          </p:cNvSpPr>
          <p:nvPr/>
        </p:nvSpPr>
        <p:spPr bwMode="auto">
          <a:xfrm>
            <a:off x="1428750" y="1855788"/>
            <a:ext cx="2936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y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714500" y="407193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177" name="TextBox 11"/>
          <p:cNvSpPr txBox="1">
            <a:spLocks noChangeArrowheads="1"/>
          </p:cNvSpPr>
          <p:nvPr/>
        </p:nvSpPr>
        <p:spPr bwMode="auto">
          <a:xfrm>
            <a:off x="1928813" y="328453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178" name="TextBox 12"/>
          <p:cNvSpPr txBox="1">
            <a:spLocks noChangeArrowheads="1"/>
          </p:cNvSpPr>
          <p:nvPr/>
        </p:nvSpPr>
        <p:spPr bwMode="auto">
          <a:xfrm>
            <a:off x="2286000" y="328453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179" name="TextBox 13"/>
          <p:cNvSpPr txBox="1">
            <a:spLocks noChangeArrowheads="1"/>
          </p:cNvSpPr>
          <p:nvPr/>
        </p:nvSpPr>
        <p:spPr bwMode="auto">
          <a:xfrm>
            <a:off x="1500188" y="3355975"/>
            <a:ext cx="285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0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180" name="TextBox 14"/>
          <p:cNvSpPr txBox="1">
            <a:spLocks noChangeArrowheads="1"/>
          </p:cNvSpPr>
          <p:nvPr/>
        </p:nvSpPr>
        <p:spPr bwMode="auto">
          <a:xfrm>
            <a:off x="1500188" y="3141663"/>
            <a:ext cx="3571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714500" y="450056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2001044" y="3713957"/>
            <a:ext cx="141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2358231" y="3713957"/>
            <a:ext cx="141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714500" y="335597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714500" y="299878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714500" y="264160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187" name="TextBox 21"/>
          <p:cNvSpPr txBox="1">
            <a:spLocks noChangeArrowheads="1"/>
          </p:cNvSpPr>
          <p:nvPr/>
        </p:nvSpPr>
        <p:spPr bwMode="auto">
          <a:xfrm>
            <a:off x="1500188" y="278447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188" name="TextBox 22"/>
          <p:cNvSpPr txBox="1">
            <a:spLocks noChangeArrowheads="1"/>
          </p:cNvSpPr>
          <p:nvPr/>
        </p:nvSpPr>
        <p:spPr bwMode="auto">
          <a:xfrm>
            <a:off x="1500188" y="242728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189" name="TextBox 23"/>
          <p:cNvSpPr txBox="1">
            <a:spLocks noChangeArrowheads="1"/>
          </p:cNvSpPr>
          <p:nvPr/>
        </p:nvSpPr>
        <p:spPr bwMode="auto">
          <a:xfrm>
            <a:off x="1428750" y="3857625"/>
            <a:ext cx="371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190" name="TextBox 24"/>
          <p:cNvSpPr txBox="1">
            <a:spLocks noChangeArrowheads="1"/>
          </p:cNvSpPr>
          <p:nvPr/>
        </p:nvSpPr>
        <p:spPr bwMode="auto">
          <a:xfrm>
            <a:off x="1428750" y="4286250"/>
            <a:ext cx="371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1429544" y="3713957"/>
            <a:ext cx="141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1072356" y="3713957"/>
            <a:ext cx="141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193" name="TextBox 27"/>
          <p:cNvSpPr txBox="1">
            <a:spLocks noChangeArrowheads="1"/>
          </p:cNvSpPr>
          <p:nvPr/>
        </p:nvSpPr>
        <p:spPr bwMode="auto">
          <a:xfrm>
            <a:off x="1214438" y="3284538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194" name="TextBox 28"/>
          <p:cNvSpPr txBox="1">
            <a:spLocks noChangeArrowheads="1"/>
          </p:cNvSpPr>
          <p:nvPr/>
        </p:nvSpPr>
        <p:spPr bwMode="auto">
          <a:xfrm>
            <a:off x="785813" y="3284538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10800000" flipV="1">
            <a:off x="395288" y="2349500"/>
            <a:ext cx="2676525" cy="15113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2715419" y="3713957"/>
            <a:ext cx="141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 flipH="1" flipV="1">
            <a:off x="3072606" y="3713957"/>
            <a:ext cx="141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 flipH="1" flipV="1">
            <a:off x="3429794" y="3713957"/>
            <a:ext cx="141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 flipH="1" flipV="1">
            <a:off x="3786981" y="3713957"/>
            <a:ext cx="14128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00" name="TextBox 46"/>
          <p:cNvSpPr txBox="1">
            <a:spLocks noChangeArrowheads="1"/>
          </p:cNvSpPr>
          <p:nvPr/>
        </p:nvSpPr>
        <p:spPr bwMode="auto">
          <a:xfrm>
            <a:off x="2643188" y="328453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01" name="TextBox 47"/>
          <p:cNvSpPr txBox="1">
            <a:spLocks noChangeArrowheads="1"/>
          </p:cNvSpPr>
          <p:nvPr/>
        </p:nvSpPr>
        <p:spPr bwMode="auto">
          <a:xfrm>
            <a:off x="3000375" y="328453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4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02" name="TextBox 48"/>
          <p:cNvSpPr txBox="1">
            <a:spLocks noChangeArrowheads="1"/>
          </p:cNvSpPr>
          <p:nvPr/>
        </p:nvSpPr>
        <p:spPr bwMode="auto">
          <a:xfrm>
            <a:off x="3357563" y="328453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5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03" name="TextBox 49"/>
          <p:cNvSpPr txBox="1">
            <a:spLocks noChangeArrowheads="1"/>
          </p:cNvSpPr>
          <p:nvPr/>
        </p:nvSpPr>
        <p:spPr bwMode="auto">
          <a:xfrm>
            <a:off x="3714750" y="328453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6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1714500" y="485775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05" name="TextBox 51"/>
          <p:cNvSpPr txBox="1">
            <a:spLocks noChangeArrowheads="1"/>
          </p:cNvSpPr>
          <p:nvPr/>
        </p:nvSpPr>
        <p:spPr bwMode="auto">
          <a:xfrm>
            <a:off x="1428750" y="4643438"/>
            <a:ext cx="371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-3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 rot="10800000" flipV="1">
            <a:off x="755650" y="2784475"/>
            <a:ext cx="2673350" cy="150812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 rot="10800000" flipV="1">
            <a:off x="1187450" y="3213100"/>
            <a:ext cx="2879725" cy="16065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rot="16200000" flipV="1">
            <a:off x="4608513" y="3608388"/>
            <a:ext cx="3371850" cy="127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4857750" y="3714750"/>
            <a:ext cx="37147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210" name="TextBox 67"/>
          <p:cNvSpPr txBox="1">
            <a:spLocks noChangeArrowheads="1"/>
          </p:cNvSpPr>
          <p:nvPr/>
        </p:nvSpPr>
        <p:spPr bwMode="auto">
          <a:xfrm>
            <a:off x="8286750" y="3714750"/>
            <a:ext cx="290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x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11" name="TextBox 68"/>
          <p:cNvSpPr txBox="1">
            <a:spLocks noChangeArrowheads="1"/>
          </p:cNvSpPr>
          <p:nvPr/>
        </p:nvSpPr>
        <p:spPr bwMode="auto">
          <a:xfrm>
            <a:off x="5929313" y="1857375"/>
            <a:ext cx="2936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y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6215063" y="400050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13" name="TextBox 70"/>
          <p:cNvSpPr txBox="1">
            <a:spLocks noChangeArrowheads="1"/>
          </p:cNvSpPr>
          <p:nvPr/>
        </p:nvSpPr>
        <p:spPr bwMode="auto">
          <a:xfrm>
            <a:off x="6429375" y="328612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14" name="TextBox 71"/>
          <p:cNvSpPr txBox="1">
            <a:spLocks noChangeArrowheads="1"/>
          </p:cNvSpPr>
          <p:nvPr/>
        </p:nvSpPr>
        <p:spPr bwMode="auto">
          <a:xfrm>
            <a:off x="6786563" y="328612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15" name="TextBox 72"/>
          <p:cNvSpPr txBox="1">
            <a:spLocks noChangeArrowheads="1"/>
          </p:cNvSpPr>
          <p:nvPr/>
        </p:nvSpPr>
        <p:spPr bwMode="auto">
          <a:xfrm>
            <a:off x="6000750" y="3357563"/>
            <a:ext cx="285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0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75" name="Прямая соединительная линия 74"/>
          <p:cNvCxnSpPr/>
          <p:nvPr/>
        </p:nvCxnSpPr>
        <p:spPr>
          <a:xfrm>
            <a:off x="6215063" y="435768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5400000" flipH="1" flipV="1">
            <a:off x="6501606" y="3713957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5400000" flipH="1" flipV="1">
            <a:off x="6858794" y="3713957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6215063" y="335756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6215063" y="300037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6215063" y="2643188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22" name="TextBox 80"/>
          <p:cNvSpPr txBox="1">
            <a:spLocks noChangeArrowheads="1"/>
          </p:cNvSpPr>
          <p:nvPr/>
        </p:nvSpPr>
        <p:spPr bwMode="auto">
          <a:xfrm>
            <a:off x="6000750" y="2786063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23" name="TextBox 81"/>
          <p:cNvSpPr txBox="1">
            <a:spLocks noChangeArrowheads="1"/>
          </p:cNvSpPr>
          <p:nvPr/>
        </p:nvSpPr>
        <p:spPr bwMode="auto">
          <a:xfrm>
            <a:off x="6000750" y="242887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24" name="TextBox 82"/>
          <p:cNvSpPr txBox="1">
            <a:spLocks noChangeArrowheads="1"/>
          </p:cNvSpPr>
          <p:nvPr/>
        </p:nvSpPr>
        <p:spPr bwMode="auto">
          <a:xfrm>
            <a:off x="5929313" y="3857625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25" name="TextBox 83"/>
          <p:cNvSpPr txBox="1">
            <a:spLocks noChangeArrowheads="1"/>
          </p:cNvSpPr>
          <p:nvPr/>
        </p:nvSpPr>
        <p:spPr bwMode="auto">
          <a:xfrm>
            <a:off x="5929313" y="4214813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 rot="5400000" flipH="1" flipV="1">
            <a:off x="5930106" y="3713957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rot="5400000" flipH="1" flipV="1">
            <a:off x="5572919" y="3713957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28" name="TextBox 86"/>
          <p:cNvSpPr txBox="1">
            <a:spLocks noChangeArrowheads="1"/>
          </p:cNvSpPr>
          <p:nvPr/>
        </p:nvSpPr>
        <p:spPr bwMode="auto">
          <a:xfrm>
            <a:off x="5715000" y="3286125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29" name="TextBox 87"/>
          <p:cNvSpPr txBox="1">
            <a:spLocks noChangeArrowheads="1"/>
          </p:cNvSpPr>
          <p:nvPr/>
        </p:nvSpPr>
        <p:spPr bwMode="auto">
          <a:xfrm>
            <a:off x="5286375" y="3286125"/>
            <a:ext cx="371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-2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 rot="5400000" flipH="1" flipV="1">
            <a:off x="7215981" y="3713957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5400000" flipH="1" flipV="1">
            <a:off x="7573169" y="3713957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5400000" flipH="1" flipV="1">
            <a:off x="7930356" y="3713957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rot="5400000" flipH="1" flipV="1">
            <a:off x="8287544" y="3713957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34" name="TextBox 92"/>
          <p:cNvSpPr txBox="1">
            <a:spLocks noChangeArrowheads="1"/>
          </p:cNvSpPr>
          <p:nvPr/>
        </p:nvSpPr>
        <p:spPr bwMode="auto">
          <a:xfrm>
            <a:off x="7143750" y="328612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35" name="TextBox 93"/>
          <p:cNvSpPr txBox="1">
            <a:spLocks noChangeArrowheads="1"/>
          </p:cNvSpPr>
          <p:nvPr/>
        </p:nvSpPr>
        <p:spPr bwMode="auto">
          <a:xfrm>
            <a:off x="7500938" y="328612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4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36" name="TextBox 94"/>
          <p:cNvSpPr txBox="1">
            <a:spLocks noChangeArrowheads="1"/>
          </p:cNvSpPr>
          <p:nvPr/>
        </p:nvSpPr>
        <p:spPr bwMode="auto">
          <a:xfrm>
            <a:off x="7858125" y="328612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5</a:t>
            </a:r>
            <a:endParaRPr lang="ru-RU" b="1">
              <a:latin typeface="Calibri" pitchFamily="34" charset="0"/>
            </a:endParaRPr>
          </a:p>
        </p:txBody>
      </p:sp>
      <p:sp>
        <p:nvSpPr>
          <p:cNvPr id="7237" name="TextBox 95"/>
          <p:cNvSpPr txBox="1">
            <a:spLocks noChangeArrowheads="1"/>
          </p:cNvSpPr>
          <p:nvPr/>
        </p:nvSpPr>
        <p:spPr bwMode="auto">
          <a:xfrm>
            <a:off x="8215313" y="328612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6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>
            <a:off x="6215063" y="471487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239" name="TextBox 97"/>
          <p:cNvSpPr txBox="1">
            <a:spLocks noChangeArrowheads="1"/>
          </p:cNvSpPr>
          <p:nvPr/>
        </p:nvSpPr>
        <p:spPr bwMode="auto">
          <a:xfrm>
            <a:off x="5929313" y="4500563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-3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108" name="Прямая соединительная линия 107"/>
          <p:cNvCxnSpPr/>
          <p:nvPr/>
        </p:nvCxnSpPr>
        <p:spPr>
          <a:xfrm rot="10800000">
            <a:off x="4500563" y="3141663"/>
            <a:ext cx="3384550" cy="1582737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4" name="Прямая соединительная линия 113"/>
          <p:cNvCxnSpPr/>
          <p:nvPr/>
        </p:nvCxnSpPr>
        <p:spPr>
          <a:xfrm rot="10800000">
            <a:off x="4643438" y="2924175"/>
            <a:ext cx="3384550" cy="165735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/>
          <p:nvPr/>
        </p:nvCxnSpPr>
        <p:spPr>
          <a:xfrm rot="10800000">
            <a:off x="4932363" y="2349500"/>
            <a:ext cx="3311525" cy="16557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243" name="TextBox 98"/>
          <p:cNvSpPr txBox="1">
            <a:spLocks noChangeArrowheads="1"/>
          </p:cNvSpPr>
          <p:nvPr/>
        </p:nvSpPr>
        <p:spPr bwMode="auto">
          <a:xfrm>
            <a:off x="5929313" y="31432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>
                <a:latin typeface="Calibri" pitchFamily="34" charset="0"/>
              </a:rPr>
              <a:t>1</a:t>
            </a: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296730" y="281112"/>
            <a:ext cx="3960813" cy="166714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>
                <a:solidFill>
                  <a:srgbClr val="00B050"/>
                </a:solidFill>
              </a:rPr>
              <a:t>y=0,5x+</a:t>
            </a:r>
            <a:r>
              <a:rPr lang="ru-RU" sz="2800" b="1" dirty="0">
                <a:solidFill>
                  <a:srgbClr val="00B050"/>
                </a:solidFill>
              </a:rPr>
              <a:t>2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FF0000"/>
                </a:solidFill>
              </a:rPr>
              <a:t>y=0,5x-</a:t>
            </a:r>
            <a:r>
              <a:rPr lang="ru-RU" sz="2800" b="1" dirty="0">
                <a:solidFill>
                  <a:srgbClr val="FF0000"/>
                </a:solidFill>
              </a:rPr>
              <a:t>2</a:t>
            </a:r>
            <a:r>
              <a:rPr lang="en-US" sz="2800" b="1" dirty="0"/>
              <a:t> </a:t>
            </a:r>
            <a:r>
              <a:rPr lang="en-US" sz="2800" b="1" dirty="0" smtClean="0">
                <a:solidFill>
                  <a:srgbClr val="00B0F0"/>
                </a:solidFill>
              </a:rPr>
              <a:t>y=0,5x </a:t>
            </a:r>
            <a:r>
              <a:rPr lang="ru-RU" sz="2800" b="1" dirty="0" smtClean="0">
                <a:solidFill>
                  <a:srgbClr val="00B0F0"/>
                </a:solidFill>
              </a:rPr>
              <a:t> </a:t>
            </a:r>
            <a:endParaRPr lang="ru-RU" sz="2800" b="1" dirty="0">
              <a:solidFill>
                <a:srgbClr val="00B0F0"/>
              </a:solidFill>
            </a:endParaRP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4500562" y="188641"/>
            <a:ext cx="4392613" cy="174017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>
                <a:solidFill>
                  <a:srgbClr val="FF0000"/>
                </a:solidFill>
              </a:rPr>
              <a:t>y=-0,5x+</a:t>
            </a:r>
            <a:r>
              <a:rPr lang="ru-RU" sz="2800" b="1" dirty="0">
                <a:solidFill>
                  <a:srgbClr val="FF0000"/>
                </a:solidFill>
              </a:rPr>
              <a:t>2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00B0F0"/>
                </a:solidFill>
              </a:rPr>
              <a:t>y=-0,5x</a:t>
            </a:r>
            <a:r>
              <a:rPr lang="en-US" sz="2800" b="1" dirty="0"/>
              <a:t> </a:t>
            </a:r>
            <a:endParaRPr lang="ru-RU" sz="2800" b="1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800" b="1" dirty="0" smtClean="0">
                <a:solidFill>
                  <a:srgbClr val="00B050"/>
                </a:solidFill>
              </a:rPr>
              <a:t>y</a:t>
            </a:r>
            <a:r>
              <a:rPr lang="en-US" sz="2800" b="1" dirty="0">
                <a:solidFill>
                  <a:srgbClr val="00B050"/>
                </a:solidFill>
              </a:rPr>
              <a:t>=-0,5x-</a:t>
            </a:r>
            <a:r>
              <a:rPr lang="ru-RU" sz="2800" b="1" dirty="0">
                <a:solidFill>
                  <a:srgbClr val="00B050"/>
                </a:solidFill>
              </a:rPr>
              <a:t>2</a:t>
            </a:r>
            <a:r>
              <a:rPr lang="en-US" sz="2800" b="1" dirty="0"/>
              <a:t>  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1761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3"/>
            <a:ext cx="8424936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Составить уравнение 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линейной функции по следующим условиям:</a:t>
            </a:r>
          </a:p>
          <a:p>
            <a:pPr algn="ctr"/>
            <a:r>
              <a:rPr lang="ru-RU" sz="1600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Например: вариант 3 рассуждаем так:</a:t>
            </a:r>
          </a:p>
          <a:p>
            <a:pPr algn="ctr"/>
            <a:r>
              <a:rPr lang="ru-RU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График проходит через точку(0;1),значит  при х=0,у=1.При этих условиях у=</a:t>
            </a:r>
            <a:r>
              <a:rPr lang="ru-RU" sz="16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в,значит</a:t>
            </a:r>
            <a:r>
              <a:rPr lang="ru-RU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в=1,к=-2.</a:t>
            </a:r>
          </a:p>
          <a:p>
            <a:pPr algn="ctr"/>
            <a:r>
              <a:rPr lang="ru-RU" sz="1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Имеем уравнение у=-2х+1</a:t>
            </a:r>
            <a:endParaRPr lang="ru-RU" sz="16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2097"/>
            <a:ext cx="8640960" cy="4691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223" y="2231710"/>
            <a:ext cx="2952328" cy="223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551" y="2228944"/>
            <a:ext cx="2232249" cy="2239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2027074"/>
            <a:ext cx="2216273" cy="2416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83087"/>
            <a:ext cx="2592287" cy="2572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208" y="4217031"/>
            <a:ext cx="3034992" cy="2547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961" y="4383087"/>
            <a:ext cx="2846783" cy="2142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067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28600" y="152400"/>
            <a:ext cx="0" cy="6400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8915400" y="152400"/>
            <a:ext cx="0" cy="6400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rot="5400000">
            <a:off x="4572000" y="2209800"/>
            <a:ext cx="0" cy="8686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rot="5400000">
            <a:off x="4572000" y="-4191000"/>
            <a:ext cx="0" cy="8686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899592" y="980728"/>
            <a:ext cx="6110808" cy="176247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3949"/>
              </a:avLst>
            </a:prstTxWarp>
          </a:bodyPr>
          <a:lstStyle/>
          <a:p>
            <a:r>
              <a:rPr lang="ru-RU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подведем</a:t>
            </a:r>
          </a:p>
        </p:txBody>
      </p:sp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3779912" y="3429000"/>
            <a:ext cx="4824536" cy="1560513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0"/>
              </a:avLst>
            </a:prstTxWarp>
          </a:bodyPr>
          <a:lstStyle/>
          <a:p>
            <a:r>
              <a:rPr lang="ru-RU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итог </a:t>
            </a:r>
          </a:p>
        </p:txBody>
      </p:sp>
      <p:pic>
        <p:nvPicPr>
          <p:cNvPr id="9218" name="Picture 2" descr="D:\Мои документы\рисунки\school25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21088"/>
            <a:ext cx="2896524" cy="2297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16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712967" cy="5256583"/>
          </a:xfrm>
        </p:spPr>
        <p:txBody>
          <a:bodyPr/>
          <a:lstStyle/>
          <a:p>
            <a:pPr marL="45720" lvl="0" indent="0">
              <a:spcBef>
                <a:spcPct val="20000"/>
              </a:spcBef>
              <a:spcAft>
                <a:spcPts val="300"/>
              </a:spcAft>
              <a:buNone/>
            </a:pPr>
            <a:r>
              <a:rPr lang="ru-RU" sz="3200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Мы узнали:</a:t>
            </a:r>
            <a:br>
              <a:rPr lang="ru-RU" sz="3200" dirty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*Функция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вида </a:t>
            </a:r>
            <a:r>
              <a:rPr lang="ru-RU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у = </a:t>
            </a:r>
            <a:r>
              <a:rPr lang="en-US" sz="2800" dirty="0" err="1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kx</a:t>
            </a:r>
            <a:r>
              <a:rPr lang="en-US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+ b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называется </a:t>
            </a:r>
            <a:r>
              <a:rPr lang="ru-RU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линейной.</a:t>
            </a:r>
            <a:br>
              <a:rPr lang="ru-RU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*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Графиком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функции вида </a:t>
            </a:r>
            <a:r>
              <a:rPr lang="ru-RU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у = </a:t>
            </a:r>
            <a:r>
              <a:rPr lang="en-US" sz="2800" dirty="0" err="1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kx</a:t>
            </a:r>
            <a:r>
              <a:rPr lang="en-US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+ b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является 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прямая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b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*Для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построения </a:t>
            </a:r>
            <a:r>
              <a:rPr lang="ru-RU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прямой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необходимы </a:t>
            </a:r>
            <a:r>
              <a:rPr lang="ru-RU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только две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9900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точки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, так как через две точки 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проходит   единственная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прямая.</a:t>
            </a:r>
            <a:b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*Коэффициент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k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показывает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возрастает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или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убывает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прямая.</a:t>
            </a:r>
            <a:b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*Коэффициент 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b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показывает, в какой точке прямая пересекает 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ось </a:t>
            </a:r>
            <a:r>
              <a:rPr lang="en-US" sz="2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OY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r>
              <a:rPr lang="en-US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*Условие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параллельности</a:t>
            </a: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 двух прямых.</a:t>
            </a:r>
            <a:b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5949280"/>
            <a:ext cx="8280920" cy="90872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Выводы записать в тетрадь</a:t>
            </a:r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72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83468"/>
            <a:ext cx="7056784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sz="32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Функция вида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у =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kx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+ b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называется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линейной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Графиком функции вида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у =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kx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+b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является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прямая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Для построения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прямой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необходимы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только две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точки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так как через две точки проходит единственная прямая.</a:t>
            </a:r>
          </a:p>
        </p:txBody>
      </p:sp>
      <p:pic>
        <p:nvPicPr>
          <p:cNvPr id="7170" name="Picture 2" descr="D:\Мои документы\рисунки\school02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097164"/>
            <a:ext cx="3009056" cy="176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5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24744"/>
            <a:ext cx="6984776" cy="442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274320">
              <a:spcBef>
                <a:spcPct val="20000"/>
              </a:spcBef>
              <a:buClr>
                <a:srgbClr val="94C600"/>
              </a:buClr>
              <a:buSzPct val="76000"/>
            </a:pPr>
            <a:r>
              <a:rPr lang="en-US" sz="3200" b="1" dirty="0">
                <a:solidFill>
                  <a:srgbClr val="3E3D2D"/>
                </a:solidFill>
              </a:rPr>
              <a:t>y</a:t>
            </a:r>
            <a:r>
              <a:rPr lang="ru-RU" sz="3200" b="1" dirty="0">
                <a:solidFill>
                  <a:srgbClr val="3E3D2D"/>
                </a:solidFill>
              </a:rPr>
              <a:t> = </a:t>
            </a:r>
            <a:r>
              <a:rPr lang="en-US" sz="3200" b="1" dirty="0" err="1">
                <a:solidFill>
                  <a:srgbClr val="3E3D2D"/>
                </a:solidFill>
              </a:rPr>
              <a:t>kx</a:t>
            </a:r>
            <a:r>
              <a:rPr lang="ru-RU" sz="3200" b="1" dirty="0">
                <a:solidFill>
                  <a:srgbClr val="3E3D2D"/>
                </a:solidFill>
              </a:rPr>
              <a:t> + </a:t>
            </a:r>
            <a:r>
              <a:rPr lang="en-US" sz="3200" b="1" dirty="0" smtClean="0">
                <a:solidFill>
                  <a:srgbClr val="3E3D2D"/>
                </a:solidFill>
              </a:rPr>
              <a:t>b</a:t>
            </a:r>
            <a:r>
              <a:rPr lang="ru-RU" sz="3200" b="1" dirty="0" smtClean="0">
                <a:solidFill>
                  <a:srgbClr val="3E3D2D"/>
                </a:solidFill>
              </a:rPr>
              <a:t> </a:t>
            </a:r>
            <a:r>
              <a:rPr lang="ru-RU" sz="3200" b="1" dirty="0">
                <a:solidFill>
                  <a:srgbClr val="3E3D2D"/>
                </a:solidFill>
              </a:rPr>
              <a:t>– линейная функция</a:t>
            </a:r>
          </a:p>
          <a:p>
            <a:pPr marL="342900" indent="-274320">
              <a:spcBef>
                <a:spcPct val="20000"/>
              </a:spcBef>
              <a:buClr>
                <a:srgbClr val="94C600"/>
              </a:buClr>
              <a:buSzPct val="76000"/>
            </a:pPr>
            <a:r>
              <a:rPr lang="ru-RU" sz="3200" b="1" dirty="0">
                <a:solidFill>
                  <a:srgbClr val="3E3D2D"/>
                </a:solidFill>
              </a:rPr>
              <a:t>      х – аргумент (независимая переменная)</a:t>
            </a:r>
          </a:p>
          <a:p>
            <a:pPr marL="342900" indent="-274320">
              <a:spcBef>
                <a:spcPct val="20000"/>
              </a:spcBef>
              <a:buClr>
                <a:srgbClr val="94C600"/>
              </a:buClr>
              <a:buSzPct val="76000"/>
            </a:pPr>
            <a:r>
              <a:rPr lang="ru-RU" sz="3200" b="1" dirty="0">
                <a:solidFill>
                  <a:srgbClr val="3E3D2D"/>
                </a:solidFill>
              </a:rPr>
              <a:t>      у – функция (зависимая переменная)</a:t>
            </a:r>
          </a:p>
          <a:p>
            <a:pPr marL="342900" indent="-274320">
              <a:spcBef>
                <a:spcPct val="20000"/>
              </a:spcBef>
              <a:buClr>
                <a:srgbClr val="94C600"/>
              </a:buClr>
              <a:buSzPct val="76000"/>
            </a:pPr>
            <a:r>
              <a:rPr lang="ru-RU" sz="3200" b="1" dirty="0">
                <a:solidFill>
                  <a:srgbClr val="3E3D2D"/>
                </a:solidFill>
              </a:rPr>
              <a:t>      </a:t>
            </a:r>
            <a:r>
              <a:rPr lang="en-US" sz="3200" b="1" dirty="0">
                <a:solidFill>
                  <a:srgbClr val="3E3D2D"/>
                </a:solidFill>
              </a:rPr>
              <a:t>k</a:t>
            </a:r>
            <a:r>
              <a:rPr lang="ru-RU" sz="3200" b="1" dirty="0">
                <a:solidFill>
                  <a:srgbClr val="3E3D2D"/>
                </a:solidFill>
              </a:rPr>
              <a:t>, </a:t>
            </a:r>
            <a:r>
              <a:rPr lang="en-US" sz="3200" b="1" dirty="0" smtClean="0">
                <a:solidFill>
                  <a:srgbClr val="3E3D2D"/>
                </a:solidFill>
              </a:rPr>
              <a:t>b</a:t>
            </a:r>
            <a:r>
              <a:rPr lang="ru-RU" sz="3200" b="1" dirty="0" smtClean="0">
                <a:solidFill>
                  <a:srgbClr val="3E3D2D"/>
                </a:solidFill>
              </a:rPr>
              <a:t> </a:t>
            </a:r>
            <a:r>
              <a:rPr lang="ru-RU" sz="3200" b="1" dirty="0">
                <a:solidFill>
                  <a:srgbClr val="3E3D2D"/>
                </a:solidFill>
              </a:rPr>
              <a:t>– числа (коэффициенты)</a:t>
            </a:r>
          </a:p>
          <a:p>
            <a:pPr marL="342900" indent="-274320">
              <a:spcBef>
                <a:spcPct val="20000"/>
              </a:spcBef>
              <a:buClr>
                <a:srgbClr val="94C600"/>
              </a:buClr>
              <a:buSzPct val="76000"/>
            </a:pPr>
            <a:r>
              <a:rPr lang="ru-RU" sz="3200" b="1" dirty="0">
                <a:solidFill>
                  <a:srgbClr val="3E3D2D"/>
                </a:solidFill>
              </a:rPr>
              <a:t>      к ≠</a:t>
            </a:r>
            <a:r>
              <a:rPr lang="en-US" sz="3200" b="1" dirty="0">
                <a:solidFill>
                  <a:srgbClr val="3E3D2D"/>
                </a:solidFill>
              </a:rPr>
              <a:t> </a:t>
            </a:r>
            <a:r>
              <a:rPr lang="ru-RU" sz="3200" b="1" dirty="0">
                <a:solidFill>
                  <a:srgbClr val="3E3D2D"/>
                </a:solidFill>
              </a:rPr>
              <a:t>0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20660"/>
            <a:ext cx="3024336" cy="2199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083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Словарь: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Функция</a:t>
            </a:r>
          </a:p>
          <a:p>
            <a:r>
              <a:rPr lang="ru-RU" sz="3600" dirty="0" smtClean="0"/>
              <a:t>Линейная функция</a:t>
            </a:r>
          </a:p>
          <a:p>
            <a:r>
              <a:rPr lang="ru-RU" sz="3600" dirty="0" smtClean="0"/>
              <a:t>Зависимая переменная</a:t>
            </a:r>
          </a:p>
          <a:p>
            <a:r>
              <a:rPr lang="ru-RU" sz="3600" dirty="0" smtClean="0"/>
              <a:t>Независимая переменная</a:t>
            </a:r>
          </a:p>
          <a:p>
            <a:r>
              <a:rPr lang="ru-RU" sz="3600" dirty="0" smtClean="0"/>
              <a:t>Коэффициент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60865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8136904" cy="1296144"/>
          </a:xfrm>
        </p:spPr>
        <p:txBody>
          <a:bodyPr/>
          <a:lstStyle/>
          <a:p>
            <a:pPr lvl="1"/>
            <a:r>
              <a:rPr lang="ru-RU" sz="3600" dirty="0" smtClean="0"/>
              <a:t>Постройте графики линейных функций </a:t>
            </a:r>
            <a:endParaRPr lang="ru-RU" sz="36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55576" y="1772816"/>
            <a:ext cx="7992888" cy="4161848"/>
          </a:xfrm>
        </p:spPr>
        <p:txBody>
          <a:bodyPr>
            <a:normAutofit/>
          </a:bodyPr>
          <a:lstStyle/>
          <a:p>
            <a:r>
              <a:rPr lang="ru-RU" sz="4300" dirty="0" smtClean="0"/>
              <a:t> у=-х+4 и </a:t>
            </a:r>
            <a:r>
              <a:rPr lang="en-US" sz="4300" dirty="0" smtClean="0"/>
              <a:t>y=x-4</a:t>
            </a:r>
            <a:r>
              <a:rPr lang="ru-RU" sz="4300" dirty="0" smtClean="0"/>
              <a:t> </a:t>
            </a:r>
          </a:p>
          <a:p>
            <a:r>
              <a:rPr lang="ru-RU" sz="3600" dirty="0" smtClean="0"/>
              <a:t>Определите взаимосвязь                   коэффициентов </a:t>
            </a:r>
          </a:p>
          <a:p>
            <a:r>
              <a:rPr lang="en-US" sz="3600" dirty="0" smtClean="0"/>
              <a:t> k </a:t>
            </a:r>
            <a:r>
              <a:rPr lang="ru-RU" sz="3600" dirty="0" smtClean="0"/>
              <a:t>и </a:t>
            </a:r>
            <a:r>
              <a:rPr lang="en-US" sz="3600" dirty="0" smtClean="0"/>
              <a:t>b</a:t>
            </a:r>
            <a:r>
              <a:rPr lang="ru-RU" sz="3600" dirty="0" smtClean="0"/>
              <a:t>  и  расположения прямых</a:t>
            </a:r>
            <a:endParaRPr lang="en-US" sz="3600" dirty="0"/>
          </a:p>
          <a:p>
            <a:endParaRPr lang="en-US" sz="43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282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Скругленный прямоугольник 34"/>
          <p:cNvSpPr/>
          <p:nvPr/>
        </p:nvSpPr>
        <p:spPr>
          <a:xfrm>
            <a:off x="467544" y="2056390"/>
            <a:ext cx="8424862" cy="39608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Заголовок 40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48872" cy="1143000"/>
          </a:xfrm>
          <a:ln>
            <a:miter lim="800000"/>
            <a:headEnd/>
            <a:tailEnd/>
          </a:ln>
          <a:extLst/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y=x-4 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y=-x+4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100" name="Текст 4"/>
          <p:cNvSpPr>
            <a:spLocks noGrp="1"/>
          </p:cNvSpPr>
          <p:nvPr>
            <p:ph type="body" idx="1"/>
          </p:nvPr>
        </p:nvSpPr>
        <p:spPr>
          <a:xfrm>
            <a:off x="357189" y="1214438"/>
            <a:ext cx="3821112" cy="639762"/>
          </a:xfrm>
        </p:spPr>
        <p:txBody>
          <a:bodyPr/>
          <a:lstStyle/>
          <a:p>
            <a:pPr algn="ctr" eaLnBrk="1" hangingPunct="1"/>
            <a:r>
              <a:rPr lang="ru-RU" sz="1600" dirty="0" smtClean="0">
                <a:solidFill>
                  <a:schemeClr val="tx1"/>
                </a:solidFill>
              </a:rPr>
              <a:t>график расположен в 1 и 3 четвертях</a:t>
            </a:r>
          </a:p>
          <a:p>
            <a:pPr algn="ctr" eaLnBrk="1" hangingPunct="1"/>
            <a:r>
              <a:rPr lang="ru-RU" sz="1600" dirty="0" smtClean="0">
                <a:solidFill>
                  <a:schemeClr val="tx1"/>
                </a:solidFill>
              </a:rPr>
              <a:t>к&gt;0</a:t>
            </a:r>
          </a:p>
        </p:txBody>
      </p:sp>
      <p:sp>
        <p:nvSpPr>
          <p:cNvPr id="4101" name="Текст 6"/>
          <p:cNvSpPr>
            <a:spLocks noGrp="1"/>
          </p:cNvSpPr>
          <p:nvPr>
            <p:ph type="body" sz="quarter" idx="3"/>
          </p:nvPr>
        </p:nvSpPr>
        <p:spPr>
          <a:xfrm>
            <a:off x="3786189" y="1214438"/>
            <a:ext cx="4970462" cy="639762"/>
          </a:xfrm>
        </p:spPr>
        <p:txBody>
          <a:bodyPr/>
          <a:lstStyle/>
          <a:p>
            <a:r>
              <a:rPr lang="ru-RU" sz="1600" dirty="0">
                <a:solidFill>
                  <a:schemeClr val="tx1"/>
                </a:solidFill>
              </a:rPr>
              <a:t>график расположен в 1 и 3 </a:t>
            </a:r>
            <a:r>
              <a:rPr lang="ru-RU" sz="1600" dirty="0" smtClean="0">
                <a:solidFill>
                  <a:schemeClr val="tx1"/>
                </a:solidFill>
              </a:rPr>
              <a:t>четвертях к&lt;0</a:t>
            </a:r>
            <a:endParaRPr lang="ru-RU" sz="1600" dirty="0">
              <a:solidFill>
                <a:schemeClr val="tx1"/>
              </a:solidFill>
            </a:endParaRPr>
          </a:p>
          <a:p>
            <a:pPr algn="ctr" eaLnBrk="1" hangingPunct="1"/>
            <a:r>
              <a:rPr lang="ru-RU" sz="1600" dirty="0" smtClean="0">
                <a:solidFill>
                  <a:schemeClr val="tx1"/>
                </a:solidFill>
              </a:rPr>
              <a:t>Расположение графика зависит от числа к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 flipH="1" flipV="1">
            <a:off x="35719" y="4004469"/>
            <a:ext cx="360045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900113" y="4149725"/>
            <a:ext cx="3278187" cy="47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04" name="TextBox 16"/>
          <p:cNvSpPr txBox="1">
            <a:spLocks noChangeArrowheads="1"/>
          </p:cNvSpPr>
          <p:nvPr/>
        </p:nvSpPr>
        <p:spPr bwMode="auto">
          <a:xfrm>
            <a:off x="3786188" y="4000500"/>
            <a:ext cx="290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x</a:t>
            </a:r>
            <a:endParaRPr lang="ru-RU" b="1">
              <a:latin typeface="Calibri" pitchFamily="34" charset="0"/>
            </a:endParaRPr>
          </a:p>
        </p:txBody>
      </p:sp>
      <p:sp>
        <p:nvSpPr>
          <p:cNvPr id="4105" name="TextBox 17"/>
          <p:cNvSpPr txBox="1">
            <a:spLocks noChangeArrowheads="1"/>
          </p:cNvSpPr>
          <p:nvPr/>
        </p:nvSpPr>
        <p:spPr bwMode="auto">
          <a:xfrm>
            <a:off x="1908175" y="2143125"/>
            <a:ext cx="2873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y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763713" y="4437063"/>
            <a:ext cx="142875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07" name="TextBox 22"/>
          <p:cNvSpPr txBox="1">
            <a:spLocks noChangeArrowheads="1"/>
          </p:cNvSpPr>
          <p:nvPr/>
        </p:nvSpPr>
        <p:spPr bwMode="auto">
          <a:xfrm>
            <a:off x="2000250" y="357187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4108" name="TextBox 23"/>
          <p:cNvSpPr txBox="1">
            <a:spLocks noChangeArrowheads="1"/>
          </p:cNvSpPr>
          <p:nvPr/>
        </p:nvSpPr>
        <p:spPr bwMode="auto">
          <a:xfrm>
            <a:off x="2428875" y="357187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4109" name="TextBox 24"/>
          <p:cNvSpPr txBox="1">
            <a:spLocks noChangeArrowheads="1"/>
          </p:cNvSpPr>
          <p:nvPr/>
        </p:nvSpPr>
        <p:spPr bwMode="auto">
          <a:xfrm>
            <a:off x="1571625" y="3643313"/>
            <a:ext cx="285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0</a:t>
            </a:r>
            <a:endParaRPr lang="ru-RU" b="1">
              <a:latin typeface="Calibri" pitchFamily="34" charset="0"/>
            </a:endParaRPr>
          </a:p>
        </p:txBody>
      </p:sp>
      <p:sp>
        <p:nvSpPr>
          <p:cNvPr id="4110" name="TextBox 25"/>
          <p:cNvSpPr txBox="1">
            <a:spLocks noChangeArrowheads="1"/>
          </p:cNvSpPr>
          <p:nvPr/>
        </p:nvSpPr>
        <p:spPr bwMode="auto">
          <a:xfrm>
            <a:off x="1428750" y="5214938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-4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1763713" y="479742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2123281" y="4148932"/>
            <a:ext cx="14446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 flipH="1" flipV="1">
            <a:off x="2555875" y="4148138"/>
            <a:ext cx="14287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763713" y="5157788"/>
            <a:ext cx="14446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785938" y="542925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0800000" flipV="1">
            <a:off x="1547813" y="3429000"/>
            <a:ext cx="2592387" cy="23034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5400000" flipH="1" flipV="1">
            <a:off x="4175919" y="3969544"/>
            <a:ext cx="36718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5003800" y="4144963"/>
            <a:ext cx="3068638" cy="47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19" name="TextBox 45"/>
          <p:cNvSpPr txBox="1">
            <a:spLocks noChangeArrowheads="1"/>
          </p:cNvSpPr>
          <p:nvPr/>
        </p:nvSpPr>
        <p:spPr bwMode="auto">
          <a:xfrm>
            <a:off x="7858125" y="4143375"/>
            <a:ext cx="290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x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5857875" y="328612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21" name="TextBox 47"/>
          <p:cNvSpPr txBox="1">
            <a:spLocks noChangeArrowheads="1"/>
          </p:cNvSpPr>
          <p:nvPr/>
        </p:nvSpPr>
        <p:spPr bwMode="auto">
          <a:xfrm>
            <a:off x="6072188" y="37147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1</a:t>
            </a:r>
            <a:endParaRPr lang="ru-RU" b="1">
              <a:latin typeface="Calibri" pitchFamily="34" charset="0"/>
            </a:endParaRPr>
          </a:p>
        </p:txBody>
      </p:sp>
      <p:sp>
        <p:nvSpPr>
          <p:cNvPr id="4122" name="TextBox 48"/>
          <p:cNvSpPr txBox="1">
            <a:spLocks noChangeArrowheads="1"/>
          </p:cNvSpPr>
          <p:nvPr/>
        </p:nvSpPr>
        <p:spPr bwMode="auto">
          <a:xfrm>
            <a:off x="6500813" y="371475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4123" name="TextBox 49"/>
          <p:cNvSpPr txBox="1">
            <a:spLocks noChangeArrowheads="1"/>
          </p:cNvSpPr>
          <p:nvPr/>
        </p:nvSpPr>
        <p:spPr bwMode="auto">
          <a:xfrm>
            <a:off x="5643563" y="3786188"/>
            <a:ext cx="285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0</a:t>
            </a:r>
            <a:endParaRPr lang="ru-RU" b="1">
              <a:latin typeface="Calibri" pitchFamily="34" charset="0"/>
            </a:endParaRPr>
          </a:p>
        </p:txBody>
      </p:sp>
      <p:sp>
        <p:nvSpPr>
          <p:cNvPr id="4124" name="TextBox 50"/>
          <p:cNvSpPr txBox="1">
            <a:spLocks noChangeArrowheads="1"/>
          </p:cNvSpPr>
          <p:nvPr/>
        </p:nvSpPr>
        <p:spPr bwMode="auto">
          <a:xfrm>
            <a:off x="5572125" y="2214563"/>
            <a:ext cx="371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4</a:t>
            </a:r>
            <a:endParaRPr lang="ru-RU" b="1">
              <a:latin typeface="Calibri" pitchFamily="34" charset="0"/>
            </a:endParaRP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5857875" y="285750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 flipH="1" flipV="1">
            <a:off x="6216650" y="4143375"/>
            <a:ext cx="141288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 flipH="1" flipV="1">
            <a:off x="6644481" y="4142582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5857875" y="2428875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6200000" flipV="1">
            <a:off x="5544344" y="2385219"/>
            <a:ext cx="3024187" cy="26638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5857875" y="3714750"/>
            <a:ext cx="142875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31" name="TextBox 39"/>
          <p:cNvSpPr txBox="1">
            <a:spLocks noChangeArrowheads="1"/>
          </p:cNvSpPr>
          <p:nvPr/>
        </p:nvSpPr>
        <p:spPr bwMode="auto">
          <a:xfrm>
            <a:off x="6084888" y="2071688"/>
            <a:ext cx="2873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b="1">
                <a:latin typeface="Calibri" pitchFamily="34" charset="0"/>
              </a:rPr>
              <a:t>y</a:t>
            </a:r>
            <a:endParaRPr lang="ru-RU" b="1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40352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715000"/>
            <a:ext cx="6512511" cy="1143000"/>
          </a:xfrm>
        </p:spPr>
        <p:txBody>
          <a:bodyPr/>
          <a:lstStyle/>
          <a:p>
            <a:r>
              <a:rPr lang="ru-RU" sz="2400" dirty="0" smtClean="0"/>
              <a:t>Записать в тетрадь</a:t>
            </a:r>
            <a:endParaRPr lang="en-US" sz="2400" dirty="0"/>
          </a:p>
        </p:txBody>
      </p:sp>
      <p:pic>
        <p:nvPicPr>
          <p:cNvPr id="3074" name="Picture 2" descr="https://mypresentation.ru/documents_6/b2c67af50af6499c0bee745c57fdb1a2/img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16"/>
            <a:ext cx="7560840" cy="5670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84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715000"/>
            <a:ext cx="6512511" cy="1143000"/>
          </a:xfrm>
        </p:spPr>
        <p:txBody>
          <a:bodyPr/>
          <a:lstStyle/>
          <a:p>
            <a:r>
              <a:rPr lang="ru-RU" sz="1600" dirty="0" smtClean="0"/>
              <a:t>Эту таблицу записать в тетрадь и выучить</a:t>
            </a:r>
            <a:endParaRPr lang="en-US" sz="1600" dirty="0"/>
          </a:p>
        </p:txBody>
      </p:sp>
      <p:pic>
        <p:nvPicPr>
          <p:cNvPr id="2050" name="Picture 2" descr="https://mypresentation.ru/documents_6/73663fd4b917989c6fe398dc161d6488/img1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7416824" cy="5562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02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3"/>
          <p:cNvSpPr>
            <a:spLocks noChangeShapeType="1"/>
          </p:cNvSpPr>
          <p:nvPr/>
        </p:nvSpPr>
        <p:spPr bwMode="auto">
          <a:xfrm>
            <a:off x="228600" y="152400"/>
            <a:ext cx="0" cy="6400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13315" name="Line 4"/>
          <p:cNvSpPr>
            <a:spLocks noChangeShapeType="1"/>
          </p:cNvSpPr>
          <p:nvPr/>
        </p:nvSpPr>
        <p:spPr bwMode="auto">
          <a:xfrm>
            <a:off x="8915400" y="152400"/>
            <a:ext cx="0" cy="6400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13316" name="Line 5"/>
          <p:cNvSpPr>
            <a:spLocks noChangeShapeType="1"/>
          </p:cNvSpPr>
          <p:nvPr/>
        </p:nvSpPr>
        <p:spPr bwMode="auto">
          <a:xfrm rot="5400000">
            <a:off x="4572000" y="2209800"/>
            <a:ext cx="0" cy="8686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sp>
        <p:nvSpPr>
          <p:cNvPr id="13317" name="Line 6"/>
          <p:cNvSpPr>
            <a:spLocks noChangeShapeType="1"/>
          </p:cNvSpPr>
          <p:nvPr/>
        </p:nvSpPr>
        <p:spPr bwMode="auto">
          <a:xfrm rot="5400000">
            <a:off x="4572000" y="-4191000"/>
            <a:ext cx="0" cy="868680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>
              <a:solidFill>
                <a:srgbClr val="000000"/>
              </a:solidFill>
            </a:endParaRPr>
          </a:p>
        </p:txBody>
      </p:sp>
      <p:grpSp>
        <p:nvGrpSpPr>
          <p:cNvPr id="12346" name="Group 58"/>
          <p:cNvGrpSpPr>
            <a:grpSpLocks/>
          </p:cNvGrpSpPr>
          <p:nvPr/>
        </p:nvGrpSpPr>
        <p:grpSpPr bwMode="auto">
          <a:xfrm>
            <a:off x="685800" y="381000"/>
            <a:ext cx="3200400" cy="3581400"/>
            <a:chOff x="3120" y="1152"/>
            <a:chExt cx="2352" cy="2832"/>
          </a:xfrm>
        </p:grpSpPr>
        <p:sp>
          <p:nvSpPr>
            <p:cNvPr id="13363" name="Rectangle 9"/>
            <p:cNvSpPr>
              <a:spLocks noChangeArrowheads="1"/>
            </p:cNvSpPr>
            <p:nvPr/>
          </p:nvSpPr>
          <p:spPr bwMode="auto">
            <a:xfrm>
              <a:off x="3120" y="1152"/>
              <a:ext cx="2352" cy="28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64" name="Line 10"/>
            <p:cNvSpPr>
              <a:spLocks noChangeShapeType="1"/>
            </p:cNvSpPr>
            <p:nvPr/>
          </p:nvSpPr>
          <p:spPr bwMode="auto">
            <a:xfrm>
              <a:off x="3120" y="1866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65" name="Line 11"/>
            <p:cNvSpPr>
              <a:spLocks noChangeShapeType="1"/>
            </p:cNvSpPr>
            <p:nvPr/>
          </p:nvSpPr>
          <p:spPr bwMode="auto">
            <a:xfrm>
              <a:off x="3120" y="2080"/>
              <a:ext cx="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66" name="Line 12"/>
            <p:cNvSpPr>
              <a:spLocks noChangeShapeType="1"/>
            </p:cNvSpPr>
            <p:nvPr/>
          </p:nvSpPr>
          <p:spPr bwMode="auto">
            <a:xfrm>
              <a:off x="3120" y="2294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67" name="Line 13"/>
            <p:cNvSpPr>
              <a:spLocks noChangeShapeType="1"/>
            </p:cNvSpPr>
            <p:nvPr/>
          </p:nvSpPr>
          <p:spPr bwMode="auto">
            <a:xfrm>
              <a:off x="3120" y="2508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68" name="Line 14"/>
            <p:cNvSpPr>
              <a:spLocks noChangeShapeType="1"/>
            </p:cNvSpPr>
            <p:nvPr/>
          </p:nvSpPr>
          <p:spPr bwMode="auto">
            <a:xfrm>
              <a:off x="3120" y="2936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69" name="Line 15"/>
            <p:cNvSpPr>
              <a:spLocks noChangeShapeType="1"/>
            </p:cNvSpPr>
            <p:nvPr/>
          </p:nvSpPr>
          <p:spPr bwMode="auto">
            <a:xfrm>
              <a:off x="3120" y="2722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0" name="Line 16"/>
            <p:cNvSpPr>
              <a:spLocks noChangeShapeType="1"/>
            </p:cNvSpPr>
            <p:nvPr/>
          </p:nvSpPr>
          <p:spPr bwMode="auto">
            <a:xfrm>
              <a:off x="3120" y="3312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1" name="Line 17"/>
            <p:cNvSpPr>
              <a:spLocks noChangeShapeType="1"/>
            </p:cNvSpPr>
            <p:nvPr/>
          </p:nvSpPr>
          <p:spPr bwMode="auto">
            <a:xfrm>
              <a:off x="3120" y="3504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2" name="Line 18"/>
            <p:cNvSpPr>
              <a:spLocks noChangeShapeType="1"/>
            </p:cNvSpPr>
            <p:nvPr/>
          </p:nvSpPr>
          <p:spPr bwMode="auto">
            <a:xfrm>
              <a:off x="3120" y="1651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3" name="Line 19"/>
            <p:cNvSpPr>
              <a:spLocks noChangeShapeType="1"/>
            </p:cNvSpPr>
            <p:nvPr/>
          </p:nvSpPr>
          <p:spPr bwMode="auto">
            <a:xfrm>
              <a:off x="3120" y="1437"/>
              <a:ext cx="23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4" name="Line 20"/>
            <p:cNvSpPr>
              <a:spLocks noChangeShapeType="1"/>
            </p:cNvSpPr>
            <p:nvPr/>
          </p:nvSpPr>
          <p:spPr bwMode="auto">
            <a:xfrm flipH="1">
              <a:off x="4176" y="1152"/>
              <a:ext cx="0" cy="2544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stealth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5" name="Line 21"/>
            <p:cNvSpPr>
              <a:spLocks noChangeShapeType="1"/>
            </p:cNvSpPr>
            <p:nvPr/>
          </p:nvSpPr>
          <p:spPr bwMode="auto">
            <a:xfrm rot="5400000">
              <a:off x="4272" y="1584"/>
              <a:ext cx="0" cy="2304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 type="stealth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6" name="Line 23"/>
            <p:cNvSpPr>
              <a:spLocks noChangeShapeType="1"/>
            </p:cNvSpPr>
            <p:nvPr/>
          </p:nvSpPr>
          <p:spPr bwMode="auto">
            <a:xfrm flipV="1">
              <a:off x="4368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7" name="Line 24"/>
            <p:cNvSpPr>
              <a:spLocks noChangeShapeType="1"/>
            </p:cNvSpPr>
            <p:nvPr/>
          </p:nvSpPr>
          <p:spPr bwMode="auto">
            <a:xfrm flipV="1">
              <a:off x="4560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8" name="Line 25"/>
            <p:cNvSpPr>
              <a:spLocks noChangeShapeType="1"/>
            </p:cNvSpPr>
            <p:nvPr/>
          </p:nvSpPr>
          <p:spPr bwMode="auto">
            <a:xfrm flipV="1">
              <a:off x="4752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79" name="Line 26"/>
            <p:cNvSpPr>
              <a:spLocks noChangeShapeType="1"/>
            </p:cNvSpPr>
            <p:nvPr/>
          </p:nvSpPr>
          <p:spPr bwMode="auto">
            <a:xfrm flipV="1">
              <a:off x="4944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80" name="Line 27"/>
            <p:cNvSpPr>
              <a:spLocks noChangeShapeType="1"/>
            </p:cNvSpPr>
            <p:nvPr/>
          </p:nvSpPr>
          <p:spPr bwMode="auto">
            <a:xfrm flipH="1" flipV="1">
              <a:off x="5136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81" name="Line 28"/>
            <p:cNvSpPr>
              <a:spLocks noChangeShapeType="1"/>
            </p:cNvSpPr>
            <p:nvPr/>
          </p:nvSpPr>
          <p:spPr bwMode="auto">
            <a:xfrm flipV="1">
              <a:off x="5328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82" name="Line 29"/>
            <p:cNvSpPr>
              <a:spLocks noChangeShapeType="1"/>
            </p:cNvSpPr>
            <p:nvPr/>
          </p:nvSpPr>
          <p:spPr bwMode="auto">
            <a:xfrm flipH="1" flipV="1">
              <a:off x="3792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83" name="Line 30"/>
            <p:cNvSpPr>
              <a:spLocks noChangeShapeType="1"/>
            </p:cNvSpPr>
            <p:nvPr/>
          </p:nvSpPr>
          <p:spPr bwMode="auto">
            <a:xfrm flipH="1" flipV="1">
              <a:off x="3216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84" name="Text Box 31"/>
            <p:cNvSpPr txBox="1">
              <a:spLocks noChangeArrowheads="1"/>
            </p:cNvSpPr>
            <p:nvPr/>
          </p:nvSpPr>
          <p:spPr bwMode="auto">
            <a:xfrm>
              <a:off x="5136" y="2736"/>
              <a:ext cx="249" cy="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3333CC"/>
                  </a:solidFill>
                </a:rPr>
                <a:t>х</a:t>
              </a:r>
            </a:p>
          </p:txBody>
        </p:sp>
        <p:sp>
          <p:nvSpPr>
            <p:cNvPr id="13385" name="Text Box 33"/>
            <p:cNvSpPr txBox="1">
              <a:spLocks noChangeArrowheads="1"/>
            </p:cNvSpPr>
            <p:nvPr/>
          </p:nvSpPr>
          <p:spPr bwMode="auto">
            <a:xfrm>
              <a:off x="3985" y="2689"/>
              <a:ext cx="186" cy="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1800" b="1">
                  <a:solidFill>
                    <a:srgbClr val="2BAB2B"/>
                  </a:solidFill>
                </a:rPr>
                <a:t>0</a:t>
              </a:r>
            </a:p>
          </p:txBody>
        </p:sp>
        <p:sp>
          <p:nvSpPr>
            <p:cNvPr id="13386" name="Line 35"/>
            <p:cNvSpPr>
              <a:spLocks noChangeShapeType="1"/>
            </p:cNvSpPr>
            <p:nvPr/>
          </p:nvSpPr>
          <p:spPr bwMode="auto">
            <a:xfrm>
              <a:off x="4179" y="2080"/>
              <a:ext cx="12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87" name="Line 39"/>
            <p:cNvSpPr>
              <a:spLocks noChangeShapeType="1"/>
            </p:cNvSpPr>
            <p:nvPr/>
          </p:nvSpPr>
          <p:spPr bwMode="auto">
            <a:xfrm>
              <a:off x="3992" y="2080"/>
              <a:ext cx="1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88" name="Text Box 40"/>
            <p:cNvSpPr txBox="1">
              <a:spLocks noChangeArrowheads="1"/>
            </p:cNvSpPr>
            <p:nvPr/>
          </p:nvSpPr>
          <p:spPr bwMode="auto">
            <a:xfrm>
              <a:off x="3936" y="1152"/>
              <a:ext cx="240" cy="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3333CC"/>
                  </a:solidFill>
                </a:rPr>
                <a:t>у</a:t>
              </a:r>
            </a:p>
          </p:txBody>
        </p:sp>
        <p:sp>
          <p:nvSpPr>
            <p:cNvPr id="13389" name="Line 41"/>
            <p:cNvSpPr>
              <a:spLocks noChangeShapeType="1"/>
            </p:cNvSpPr>
            <p:nvPr/>
          </p:nvSpPr>
          <p:spPr bwMode="auto">
            <a:xfrm>
              <a:off x="3120" y="3696"/>
              <a:ext cx="23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0" name="Line 42"/>
            <p:cNvSpPr>
              <a:spLocks noChangeShapeType="1"/>
            </p:cNvSpPr>
            <p:nvPr/>
          </p:nvSpPr>
          <p:spPr bwMode="auto">
            <a:xfrm>
              <a:off x="3120" y="3888"/>
              <a:ext cx="23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1" name="Line 43"/>
            <p:cNvSpPr>
              <a:spLocks noChangeShapeType="1"/>
            </p:cNvSpPr>
            <p:nvPr/>
          </p:nvSpPr>
          <p:spPr bwMode="auto">
            <a:xfrm>
              <a:off x="3408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2" name="Line 44"/>
            <p:cNvSpPr>
              <a:spLocks noChangeShapeType="1"/>
            </p:cNvSpPr>
            <p:nvPr/>
          </p:nvSpPr>
          <p:spPr bwMode="auto">
            <a:xfrm>
              <a:off x="3600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3" name="Line 47"/>
            <p:cNvSpPr>
              <a:spLocks noChangeShapeType="1"/>
            </p:cNvSpPr>
            <p:nvPr/>
          </p:nvSpPr>
          <p:spPr bwMode="auto">
            <a:xfrm>
              <a:off x="3120" y="3120"/>
              <a:ext cx="23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4" name="Line 50"/>
            <p:cNvSpPr>
              <a:spLocks noChangeShapeType="1"/>
            </p:cNvSpPr>
            <p:nvPr/>
          </p:nvSpPr>
          <p:spPr bwMode="auto">
            <a:xfrm>
              <a:off x="3984" y="1152"/>
              <a:ext cx="0" cy="28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5" name="Line 51"/>
            <p:cNvSpPr>
              <a:spLocks noChangeShapeType="1"/>
            </p:cNvSpPr>
            <p:nvPr/>
          </p:nvSpPr>
          <p:spPr bwMode="auto">
            <a:xfrm>
              <a:off x="4176" y="369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6" name="Line 52"/>
            <p:cNvSpPr>
              <a:spLocks noChangeShapeType="1"/>
            </p:cNvSpPr>
            <p:nvPr/>
          </p:nvSpPr>
          <p:spPr bwMode="auto">
            <a:xfrm rot="687553" flipV="1">
              <a:off x="3307" y="1434"/>
              <a:ext cx="1824" cy="16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7" name="Line 53"/>
            <p:cNvSpPr>
              <a:spLocks noChangeShapeType="1"/>
            </p:cNvSpPr>
            <p:nvPr/>
          </p:nvSpPr>
          <p:spPr bwMode="auto">
            <a:xfrm flipV="1">
              <a:off x="3504" y="2208"/>
              <a:ext cx="528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8" name="Freeform 54"/>
            <p:cNvSpPr>
              <a:spLocks/>
            </p:cNvSpPr>
            <p:nvPr/>
          </p:nvSpPr>
          <p:spPr bwMode="auto">
            <a:xfrm>
              <a:off x="3744" y="2544"/>
              <a:ext cx="112" cy="192"/>
            </a:xfrm>
            <a:custGeom>
              <a:avLst/>
              <a:gdLst>
                <a:gd name="T0" fmla="*/ 0 w 112"/>
                <a:gd name="T1" fmla="*/ 0 h 192"/>
                <a:gd name="T2" fmla="*/ 96 w 112"/>
                <a:gd name="T3" fmla="*/ 48 h 192"/>
                <a:gd name="T4" fmla="*/ 96 w 112"/>
                <a:gd name="T5" fmla="*/ 192 h 19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2" h="192">
                  <a:moveTo>
                    <a:pt x="0" y="0"/>
                  </a:moveTo>
                  <a:cubicBezTo>
                    <a:pt x="40" y="8"/>
                    <a:pt x="80" y="16"/>
                    <a:pt x="96" y="48"/>
                  </a:cubicBezTo>
                  <a:cubicBezTo>
                    <a:pt x="112" y="80"/>
                    <a:pt x="96" y="168"/>
                    <a:pt x="96" y="192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99" name="Freeform 55"/>
            <p:cNvSpPr>
              <a:spLocks/>
            </p:cNvSpPr>
            <p:nvPr/>
          </p:nvSpPr>
          <p:spPr bwMode="auto">
            <a:xfrm>
              <a:off x="3792" y="2496"/>
              <a:ext cx="144" cy="240"/>
            </a:xfrm>
            <a:custGeom>
              <a:avLst/>
              <a:gdLst>
                <a:gd name="T0" fmla="*/ 0 w 112"/>
                <a:gd name="T1" fmla="*/ 0 h 192"/>
                <a:gd name="T2" fmla="*/ 123 w 112"/>
                <a:gd name="T3" fmla="*/ 60 h 192"/>
                <a:gd name="T4" fmla="*/ 123 w 112"/>
                <a:gd name="T5" fmla="*/ 240 h 19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2" h="192">
                  <a:moveTo>
                    <a:pt x="0" y="0"/>
                  </a:moveTo>
                  <a:cubicBezTo>
                    <a:pt x="40" y="8"/>
                    <a:pt x="80" y="16"/>
                    <a:pt x="96" y="48"/>
                  </a:cubicBezTo>
                  <a:cubicBezTo>
                    <a:pt x="112" y="80"/>
                    <a:pt x="96" y="168"/>
                    <a:pt x="96" y="192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400" name="WordArt 57"/>
            <p:cNvSpPr>
              <a:spLocks noChangeArrowheads="1" noChangeShapeType="1" noTextEdit="1"/>
            </p:cNvSpPr>
            <p:nvPr/>
          </p:nvSpPr>
          <p:spPr bwMode="auto">
            <a:xfrm rot="-1932744">
              <a:off x="4272" y="2064"/>
              <a:ext cx="912" cy="33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1972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y = kx + m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  (k &gt; 0)</a:t>
              </a:r>
              <a:endPara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2388" name="Group 100"/>
          <p:cNvGrpSpPr>
            <a:grpSpLocks/>
          </p:cNvGrpSpPr>
          <p:nvPr/>
        </p:nvGrpSpPr>
        <p:grpSpPr bwMode="auto">
          <a:xfrm>
            <a:off x="5334000" y="381000"/>
            <a:ext cx="3200400" cy="3581400"/>
            <a:chOff x="3312" y="192"/>
            <a:chExt cx="2016" cy="2256"/>
          </a:xfrm>
        </p:grpSpPr>
        <p:sp>
          <p:nvSpPr>
            <p:cNvPr id="13325" name="Rectangle 60"/>
            <p:cNvSpPr>
              <a:spLocks noChangeArrowheads="1"/>
            </p:cNvSpPr>
            <p:nvPr/>
          </p:nvSpPr>
          <p:spPr bwMode="auto">
            <a:xfrm>
              <a:off x="3312" y="192"/>
              <a:ext cx="2016" cy="225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26" name="Line 61"/>
            <p:cNvSpPr>
              <a:spLocks noChangeShapeType="1"/>
            </p:cNvSpPr>
            <p:nvPr/>
          </p:nvSpPr>
          <p:spPr bwMode="auto">
            <a:xfrm>
              <a:off x="3312" y="761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27" name="Line 62"/>
            <p:cNvSpPr>
              <a:spLocks noChangeShapeType="1"/>
            </p:cNvSpPr>
            <p:nvPr/>
          </p:nvSpPr>
          <p:spPr bwMode="auto">
            <a:xfrm>
              <a:off x="3312" y="931"/>
              <a:ext cx="74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28" name="Line 63"/>
            <p:cNvSpPr>
              <a:spLocks noChangeShapeType="1"/>
            </p:cNvSpPr>
            <p:nvPr/>
          </p:nvSpPr>
          <p:spPr bwMode="auto">
            <a:xfrm>
              <a:off x="3312" y="1102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29" name="Line 64"/>
            <p:cNvSpPr>
              <a:spLocks noChangeShapeType="1"/>
            </p:cNvSpPr>
            <p:nvPr/>
          </p:nvSpPr>
          <p:spPr bwMode="auto">
            <a:xfrm>
              <a:off x="3312" y="1272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0" name="Line 65"/>
            <p:cNvSpPr>
              <a:spLocks noChangeShapeType="1"/>
            </p:cNvSpPr>
            <p:nvPr/>
          </p:nvSpPr>
          <p:spPr bwMode="auto">
            <a:xfrm>
              <a:off x="3312" y="1613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1" name="Line 66"/>
            <p:cNvSpPr>
              <a:spLocks noChangeShapeType="1"/>
            </p:cNvSpPr>
            <p:nvPr/>
          </p:nvSpPr>
          <p:spPr bwMode="auto">
            <a:xfrm>
              <a:off x="3312" y="1443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2" name="Line 67"/>
            <p:cNvSpPr>
              <a:spLocks noChangeShapeType="1"/>
            </p:cNvSpPr>
            <p:nvPr/>
          </p:nvSpPr>
          <p:spPr bwMode="auto">
            <a:xfrm>
              <a:off x="3312" y="1913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3" name="Line 68"/>
            <p:cNvSpPr>
              <a:spLocks noChangeShapeType="1"/>
            </p:cNvSpPr>
            <p:nvPr/>
          </p:nvSpPr>
          <p:spPr bwMode="auto">
            <a:xfrm>
              <a:off x="3312" y="2066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4" name="Line 69"/>
            <p:cNvSpPr>
              <a:spLocks noChangeShapeType="1"/>
            </p:cNvSpPr>
            <p:nvPr/>
          </p:nvSpPr>
          <p:spPr bwMode="auto">
            <a:xfrm>
              <a:off x="3312" y="590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5" name="Line 70"/>
            <p:cNvSpPr>
              <a:spLocks noChangeShapeType="1"/>
            </p:cNvSpPr>
            <p:nvPr/>
          </p:nvSpPr>
          <p:spPr bwMode="auto">
            <a:xfrm>
              <a:off x="3312" y="419"/>
              <a:ext cx="19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6" name="Line 71"/>
            <p:cNvSpPr>
              <a:spLocks noChangeShapeType="1"/>
            </p:cNvSpPr>
            <p:nvPr/>
          </p:nvSpPr>
          <p:spPr bwMode="auto">
            <a:xfrm flipH="1">
              <a:off x="4217" y="192"/>
              <a:ext cx="0" cy="2027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 type="stealth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7" name="Line 72"/>
            <p:cNvSpPr>
              <a:spLocks noChangeShapeType="1"/>
            </p:cNvSpPr>
            <p:nvPr/>
          </p:nvSpPr>
          <p:spPr bwMode="auto">
            <a:xfrm rot="5400000">
              <a:off x="4300" y="466"/>
              <a:ext cx="0" cy="1975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 type="stealth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8" name="Line 73"/>
            <p:cNvSpPr>
              <a:spLocks noChangeShapeType="1"/>
            </p:cNvSpPr>
            <p:nvPr/>
          </p:nvSpPr>
          <p:spPr bwMode="auto">
            <a:xfrm flipV="1">
              <a:off x="4382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39" name="Line 74"/>
            <p:cNvSpPr>
              <a:spLocks noChangeShapeType="1"/>
            </p:cNvSpPr>
            <p:nvPr/>
          </p:nvSpPr>
          <p:spPr bwMode="auto">
            <a:xfrm flipV="1">
              <a:off x="4546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40" name="Line 75"/>
            <p:cNvSpPr>
              <a:spLocks noChangeShapeType="1"/>
            </p:cNvSpPr>
            <p:nvPr/>
          </p:nvSpPr>
          <p:spPr bwMode="auto">
            <a:xfrm flipV="1">
              <a:off x="4711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41" name="Line 76"/>
            <p:cNvSpPr>
              <a:spLocks noChangeShapeType="1"/>
            </p:cNvSpPr>
            <p:nvPr/>
          </p:nvSpPr>
          <p:spPr bwMode="auto">
            <a:xfrm flipV="1">
              <a:off x="4875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42" name="Line 77"/>
            <p:cNvSpPr>
              <a:spLocks noChangeShapeType="1"/>
            </p:cNvSpPr>
            <p:nvPr/>
          </p:nvSpPr>
          <p:spPr bwMode="auto">
            <a:xfrm flipH="1" flipV="1">
              <a:off x="5040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43" name="Line 78"/>
            <p:cNvSpPr>
              <a:spLocks noChangeShapeType="1"/>
            </p:cNvSpPr>
            <p:nvPr/>
          </p:nvSpPr>
          <p:spPr bwMode="auto">
            <a:xfrm flipV="1">
              <a:off x="5205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44" name="Line 79"/>
            <p:cNvSpPr>
              <a:spLocks noChangeShapeType="1"/>
            </p:cNvSpPr>
            <p:nvPr/>
          </p:nvSpPr>
          <p:spPr bwMode="auto">
            <a:xfrm flipH="1" flipV="1">
              <a:off x="3888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45" name="Line 80"/>
            <p:cNvSpPr>
              <a:spLocks noChangeShapeType="1"/>
            </p:cNvSpPr>
            <p:nvPr/>
          </p:nvSpPr>
          <p:spPr bwMode="auto">
            <a:xfrm flipH="1" flipV="1">
              <a:off x="3394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46" name="Text Box 81"/>
            <p:cNvSpPr txBox="1">
              <a:spLocks noChangeArrowheads="1"/>
            </p:cNvSpPr>
            <p:nvPr/>
          </p:nvSpPr>
          <p:spPr bwMode="auto">
            <a:xfrm>
              <a:off x="5040" y="1454"/>
              <a:ext cx="21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3333CC"/>
                  </a:solidFill>
                </a:rPr>
                <a:t>х</a:t>
              </a:r>
            </a:p>
          </p:txBody>
        </p:sp>
        <p:sp>
          <p:nvSpPr>
            <p:cNvPr id="13347" name="Text Box 82"/>
            <p:cNvSpPr txBox="1">
              <a:spLocks noChangeArrowheads="1"/>
            </p:cNvSpPr>
            <p:nvPr/>
          </p:nvSpPr>
          <p:spPr bwMode="auto">
            <a:xfrm>
              <a:off x="4053" y="1416"/>
              <a:ext cx="1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1800" b="1">
                  <a:solidFill>
                    <a:srgbClr val="2BAB2B"/>
                  </a:solidFill>
                </a:rPr>
                <a:t>0</a:t>
              </a:r>
            </a:p>
          </p:txBody>
        </p:sp>
        <p:sp>
          <p:nvSpPr>
            <p:cNvPr id="13348" name="Line 83"/>
            <p:cNvSpPr>
              <a:spLocks noChangeShapeType="1"/>
            </p:cNvSpPr>
            <p:nvPr/>
          </p:nvSpPr>
          <p:spPr bwMode="auto">
            <a:xfrm>
              <a:off x="4220" y="931"/>
              <a:ext cx="106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49" name="Line 84"/>
            <p:cNvSpPr>
              <a:spLocks noChangeShapeType="1"/>
            </p:cNvSpPr>
            <p:nvPr/>
          </p:nvSpPr>
          <p:spPr bwMode="auto">
            <a:xfrm>
              <a:off x="4059" y="931"/>
              <a:ext cx="1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0" name="Text Box 85"/>
            <p:cNvSpPr txBox="1">
              <a:spLocks noChangeArrowheads="1"/>
            </p:cNvSpPr>
            <p:nvPr/>
          </p:nvSpPr>
          <p:spPr bwMode="auto">
            <a:xfrm>
              <a:off x="4011" y="192"/>
              <a:ext cx="20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b="1" i="1">
                  <a:solidFill>
                    <a:srgbClr val="3333CC"/>
                  </a:solidFill>
                </a:rPr>
                <a:t>у</a:t>
              </a:r>
            </a:p>
          </p:txBody>
        </p:sp>
        <p:sp>
          <p:nvSpPr>
            <p:cNvPr id="13351" name="Line 86"/>
            <p:cNvSpPr>
              <a:spLocks noChangeShapeType="1"/>
            </p:cNvSpPr>
            <p:nvPr/>
          </p:nvSpPr>
          <p:spPr bwMode="auto">
            <a:xfrm>
              <a:off x="3312" y="2219"/>
              <a:ext cx="20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2" name="Line 87"/>
            <p:cNvSpPr>
              <a:spLocks noChangeShapeType="1"/>
            </p:cNvSpPr>
            <p:nvPr/>
          </p:nvSpPr>
          <p:spPr bwMode="auto">
            <a:xfrm>
              <a:off x="3312" y="2372"/>
              <a:ext cx="20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3" name="Line 88"/>
            <p:cNvSpPr>
              <a:spLocks noChangeShapeType="1"/>
            </p:cNvSpPr>
            <p:nvPr/>
          </p:nvSpPr>
          <p:spPr bwMode="auto">
            <a:xfrm>
              <a:off x="3559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4" name="Line 89"/>
            <p:cNvSpPr>
              <a:spLocks noChangeShapeType="1"/>
            </p:cNvSpPr>
            <p:nvPr/>
          </p:nvSpPr>
          <p:spPr bwMode="auto">
            <a:xfrm>
              <a:off x="3723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5" name="Line 90"/>
            <p:cNvSpPr>
              <a:spLocks noChangeShapeType="1"/>
            </p:cNvSpPr>
            <p:nvPr/>
          </p:nvSpPr>
          <p:spPr bwMode="auto">
            <a:xfrm>
              <a:off x="3312" y="1760"/>
              <a:ext cx="20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6" name="Line 91"/>
            <p:cNvSpPr>
              <a:spLocks noChangeShapeType="1"/>
            </p:cNvSpPr>
            <p:nvPr/>
          </p:nvSpPr>
          <p:spPr bwMode="auto">
            <a:xfrm>
              <a:off x="4053" y="192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7" name="Line 92"/>
            <p:cNvSpPr>
              <a:spLocks noChangeShapeType="1"/>
            </p:cNvSpPr>
            <p:nvPr/>
          </p:nvSpPr>
          <p:spPr bwMode="auto">
            <a:xfrm>
              <a:off x="4217" y="2219"/>
              <a:ext cx="0" cy="2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8" name="Line 93"/>
            <p:cNvSpPr>
              <a:spLocks noChangeShapeType="1"/>
            </p:cNvSpPr>
            <p:nvPr/>
          </p:nvSpPr>
          <p:spPr bwMode="auto">
            <a:xfrm rot="5102345" flipV="1">
              <a:off x="3612" y="516"/>
              <a:ext cx="1564" cy="13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59" name="Line 94"/>
            <p:cNvSpPr>
              <a:spLocks noChangeShapeType="1"/>
            </p:cNvSpPr>
            <p:nvPr/>
          </p:nvSpPr>
          <p:spPr bwMode="auto">
            <a:xfrm rot="4375766" flipV="1">
              <a:off x="4208" y="928"/>
              <a:ext cx="453" cy="23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60" name="WordArt 97"/>
            <p:cNvSpPr>
              <a:spLocks noChangeArrowheads="1" noChangeShapeType="1" noTextEdit="1"/>
            </p:cNvSpPr>
            <p:nvPr/>
          </p:nvSpPr>
          <p:spPr bwMode="auto">
            <a:xfrm rot="2766567">
              <a:off x="3391" y="689"/>
              <a:ext cx="782" cy="26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1972"/>
                </a:avLst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y = kx + m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  (k &lt; 0)</a:t>
              </a:r>
              <a:endParaRPr lang="ru-RU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3361" name="Freeform 98"/>
            <p:cNvSpPr>
              <a:spLocks/>
            </p:cNvSpPr>
            <p:nvPr/>
          </p:nvSpPr>
          <p:spPr bwMode="auto">
            <a:xfrm>
              <a:off x="4608" y="1328"/>
              <a:ext cx="240" cy="112"/>
            </a:xfrm>
            <a:custGeom>
              <a:avLst/>
              <a:gdLst>
                <a:gd name="T0" fmla="*/ 0 w 240"/>
                <a:gd name="T1" fmla="*/ 16 h 112"/>
                <a:gd name="T2" fmla="*/ 144 w 240"/>
                <a:gd name="T3" fmla="*/ 16 h 112"/>
                <a:gd name="T4" fmla="*/ 240 w 240"/>
                <a:gd name="T5" fmla="*/ 112 h 1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0" h="112">
                  <a:moveTo>
                    <a:pt x="0" y="16"/>
                  </a:moveTo>
                  <a:cubicBezTo>
                    <a:pt x="52" y="8"/>
                    <a:pt x="104" y="0"/>
                    <a:pt x="144" y="16"/>
                  </a:cubicBezTo>
                  <a:cubicBezTo>
                    <a:pt x="184" y="32"/>
                    <a:pt x="224" y="96"/>
                    <a:pt x="240" y="112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  <p:sp>
          <p:nvSpPr>
            <p:cNvPr id="13362" name="Freeform 99"/>
            <p:cNvSpPr>
              <a:spLocks/>
            </p:cNvSpPr>
            <p:nvPr/>
          </p:nvSpPr>
          <p:spPr bwMode="auto">
            <a:xfrm>
              <a:off x="4560" y="1296"/>
              <a:ext cx="336" cy="144"/>
            </a:xfrm>
            <a:custGeom>
              <a:avLst/>
              <a:gdLst>
                <a:gd name="T0" fmla="*/ 0 w 240"/>
                <a:gd name="T1" fmla="*/ 21 h 112"/>
                <a:gd name="T2" fmla="*/ 202 w 240"/>
                <a:gd name="T3" fmla="*/ 21 h 112"/>
                <a:gd name="T4" fmla="*/ 336 w 240"/>
                <a:gd name="T5" fmla="*/ 144 h 1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40" h="112">
                  <a:moveTo>
                    <a:pt x="0" y="16"/>
                  </a:moveTo>
                  <a:cubicBezTo>
                    <a:pt x="52" y="8"/>
                    <a:pt x="104" y="0"/>
                    <a:pt x="144" y="16"/>
                  </a:cubicBezTo>
                  <a:cubicBezTo>
                    <a:pt x="184" y="32"/>
                    <a:pt x="224" y="96"/>
                    <a:pt x="240" y="112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99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400">
                <a:solidFill>
                  <a:srgbClr val="000000"/>
                </a:solidFill>
              </a:endParaRPr>
            </a:p>
          </p:txBody>
        </p:sp>
      </p:grpSp>
      <p:sp>
        <p:nvSpPr>
          <p:cNvPr id="12389" name="Text Box 101"/>
          <p:cNvSpPr txBox="1">
            <a:spLocks noChangeArrowheads="1"/>
          </p:cNvSpPr>
          <p:nvPr/>
        </p:nvSpPr>
        <p:spPr bwMode="auto">
          <a:xfrm>
            <a:off x="533400" y="4419600"/>
            <a:ext cx="373380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i="1" dirty="0">
                <a:solidFill>
                  <a:srgbClr val="3333CC"/>
                </a:solidFill>
              </a:rPr>
              <a:t>если </a:t>
            </a:r>
            <a:r>
              <a:rPr lang="en-US" sz="2800" i="1" dirty="0">
                <a:solidFill>
                  <a:srgbClr val="3333CC"/>
                </a:solidFill>
              </a:rPr>
              <a:t>k</a:t>
            </a:r>
            <a:r>
              <a:rPr lang="ru-RU" sz="2800" i="1" dirty="0">
                <a:solidFill>
                  <a:srgbClr val="3333CC"/>
                </a:solidFill>
              </a:rPr>
              <a:t> </a:t>
            </a:r>
            <a:r>
              <a:rPr lang="en-US" sz="2800" dirty="0">
                <a:solidFill>
                  <a:srgbClr val="3333CC"/>
                </a:solidFill>
              </a:rPr>
              <a:t>&gt;</a:t>
            </a:r>
            <a:r>
              <a:rPr lang="ru-RU" sz="2800" dirty="0">
                <a:solidFill>
                  <a:srgbClr val="3333CC"/>
                </a:solidFill>
              </a:rPr>
              <a:t> 0, </a:t>
            </a:r>
            <a:r>
              <a:rPr lang="ru-RU" sz="2800" i="1" dirty="0">
                <a:solidFill>
                  <a:srgbClr val="3333CC"/>
                </a:solidFill>
              </a:rPr>
              <a:t>то линейная функция у = </a:t>
            </a:r>
            <a:r>
              <a:rPr lang="en-US" sz="2800" i="1" dirty="0" err="1">
                <a:solidFill>
                  <a:srgbClr val="3333CC"/>
                </a:solidFill>
              </a:rPr>
              <a:t>kx</a:t>
            </a:r>
            <a:r>
              <a:rPr lang="ru-RU" sz="2800" i="1" dirty="0">
                <a:solidFill>
                  <a:srgbClr val="3333CC"/>
                </a:solidFill>
              </a:rPr>
              <a:t> + </a:t>
            </a:r>
            <a:r>
              <a:rPr lang="en-US" sz="2800" i="1" dirty="0" smtClean="0">
                <a:solidFill>
                  <a:srgbClr val="3333CC"/>
                </a:solidFill>
              </a:rPr>
              <a:t>b</a:t>
            </a:r>
            <a:r>
              <a:rPr lang="ru-RU" sz="2800" i="1" dirty="0" smtClean="0">
                <a:solidFill>
                  <a:srgbClr val="3333CC"/>
                </a:solidFill>
              </a:rPr>
              <a:t> возрастает(стрелочка вверх)</a:t>
            </a:r>
            <a:endParaRPr lang="ru-RU" sz="2800" i="1" dirty="0">
              <a:solidFill>
                <a:srgbClr val="3333CC"/>
              </a:solidFill>
            </a:endParaRPr>
          </a:p>
        </p:txBody>
      </p:sp>
      <p:sp>
        <p:nvSpPr>
          <p:cNvPr id="12390" name="Text Box 102"/>
          <p:cNvSpPr txBox="1">
            <a:spLocks noChangeArrowheads="1"/>
          </p:cNvSpPr>
          <p:nvPr/>
        </p:nvSpPr>
        <p:spPr bwMode="auto">
          <a:xfrm>
            <a:off x="4876800" y="4419600"/>
            <a:ext cx="373380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99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i="1" dirty="0">
                <a:solidFill>
                  <a:srgbClr val="3333CC"/>
                </a:solidFill>
              </a:rPr>
              <a:t>если </a:t>
            </a:r>
            <a:r>
              <a:rPr lang="en-US" sz="2800" i="1" dirty="0">
                <a:solidFill>
                  <a:srgbClr val="3333CC"/>
                </a:solidFill>
              </a:rPr>
              <a:t>k</a:t>
            </a:r>
            <a:r>
              <a:rPr lang="ru-RU" sz="2800" i="1" dirty="0">
                <a:solidFill>
                  <a:srgbClr val="3333CC"/>
                </a:solidFill>
              </a:rPr>
              <a:t> </a:t>
            </a:r>
            <a:r>
              <a:rPr lang="en-US" sz="2800" dirty="0">
                <a:solidFill>
                  <a:srgbClr val="3333CC"/>
                </a:solidFill>
              </a:rPr>
              <a:t>&lt;</a:t>
            </a:r>
            <a:r>
              <a:rPr lang="ru-RU" sz="2800" dirty="0">
                <a:solidFill>
                  <a:srgbClr val="3333CC"/>
                </a:solidFill>
              </a:rPr>
              <a:t> 0, </a:t>
            </a:r>
            <a:r>
              <a:rPr lang="ru-RU" sz="2800" i="1" dirty="0">
                <a:solidFill>
                  <a:srgbClr val="3333CC"/>
                </a:solidFill>
              </a:rPr>
              <a:t>то линейная функция у = </a:t>
            </a:r>
            <a:r>
              <a:rPr lang="en-US" sz="2800" i="1" dirty="0" err="1">
                <a:solidFill>
                  <a:srgbClr val="3333CC"/>
                </a:solidFill>
              </a:rPr>
              <a:t>kx</a:t>
            </a:r>
            <a:r>
              <a:rPr lang="ru-RU" sz="2800" i="1" dirty="0">
                <a:solidFill>
                  <a:srgbClr val="3333CC"/>
                </a:solidFill>
              </a:rPr>
              <a:t> </a:t>
            </a:r>
            <a:r>
              <a:rPr lang="ru-RU" sz="2800" i="1" dirty="0" smtClean="0">
                <a:solidFill>
                  <a:srgbClr val="3333CC"/>
                </a:solidFill>
              </a:rPr>
              <a:t>+</a:t>
            </a:r>
            <a:r>
              <a:rPr lang="en-US" sz="2800" i="1" dirty="0" smtClean="0">
                <a:solidFill>
                  <a:srgbClr val="3333CC"/>
                </a:solidFill>
              </a:rPr>
              <a:t>b</a:t>
            </a:r>
            <a:r>
              <a:rPr lang="ru-RU" sz="2800" i="1" dirty="0" smtClean="0">
                <a:solidFill>
                  <a:srgbClr val="3333CC"/>
                </a:solidFill>
              </a:rPr>
              <a:t> убывает(стрелочка вниз)</a:t>
            </a:r>
            <a:endParaRPr lang="ru-RU" sz="2800" i="1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31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2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2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89" grpId="0" autoUpdateAnimBg="0"/>
      <p:bldP spid="12390" grpId="0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444</Words>
  <Application>Microsoft Office PowerPoint</Application>
  <PresentationFormat>Экран (4:3)</PresentationFormat>
  <Paragraphs>144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Словарь:</vt:lpstr>
      <vt:lpstr>Постройте графики линейных функций </vt:lpstr>
      <vt:lpstr>y=x-4                     y=-x+4</vt:lpstr>
      <vt:lpstr>Записать в тетрадь</vt:lpstr>
      <vt:lpstr>Эту таблицу записать в тетрадь и выучить</vt:lpstr>
      <vt:lpstr>Презентация PowerPoint</vt:lpstr>
      <vt:lpstr>На следующих слайдах внимательно посмотрите расположение прямых .Они параллельны. У этих графиков числа к одинаковые</vt:lpstr>
      <vt:lpstr>Презентация PowerPoint</vt:lpstr>
      <vt:lpstr>Презентация PowerPoint</vt:lpstr>
      <vt:lpstr>Презентация PowerPoint</vt:lpstr>
      <vt:lpstr>Презентация PowerPoint</vt:lpstr>
      <vt:lpstr>Мы узнали: *Функция вида у = kx + b называется линейной. *Графиком функции вида у = kx + b является   прямая. *Для построения прямой необходимы только две точки, так как через две точки проходит   единственная прямая. *Коэффициент k показывает возрастает или убывает прямая. *Коэффициент b показывает, в какой точке прямая пересекает  ось OY.  *Условие параллельности двух прямых. 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Мария Щеглова</cp:lastModifiedBy>
  <cp:revision>33</cp:revision>
  <dcterms:created xsi:type="dcterms:W3CDTF">2012-03-31T13:25:51Z</dcterms:created>
  <dcterms:modified xsi:type="dcterms:W3CDTF">2022-12-12T11:59:23Z</dcterms:modified>
</cp:coreProperties>
</file>