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4"/>
  </p:sldMasterIdLst>
  <p:notesMasterIdLst>
    <p:notesMasterId r:id="rId19"/>
  </p:notesMasterIdLst>
  <p:sldIdLst>
    <p:sldId id="284" r:id="rId5"/>
    <p:sldId id="271" r:id="rId6"/>
    <p:sldId id="288" r:id="rId7"/>
    <p:sldId id="289" r:id="rId8"/>
    <p:sldId id="290" r:id="rId9"/>
    <p:sldId id="291" r:id="rId10"/>
    <p:sldId id="277" r:id="rId11"/>
    <p:sldId id="278" r:id="rId12"/>
    <p:sldId id="276" r:id="rId13"/>
    <p:sldId id="281" r:id="rId14"/>
    <p:sldId id="286" r:id="rId15"/>
    <p:sldId id="292" r:id="rId16"/>
    <p:sldId id="293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83" d="100"/>
          <a:sy n="83" d="100"/>
        </p:scale>
        <p:origin x="159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4EC97-D443-4C46-8414-7E6EC6BFD1F2}" type="datetimeFigureOut">
              <a:rPr lang="en-US" smtClean="0"/>
              <a:t>12/12/2022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0FFF8-D391-4D84-A743-7C107558C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707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59FC10CD-895F-4A78-A575-8A7F48F86DD3}" type="slidenum">
              <a:rPr lang="ru-RU" altLang="en-US"/>
              <a:pPr eaLnBrk="1" hangingPunct="1"/>
              <a:t>3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316859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en-US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9E66831-8373-4DD8-8322-A2E2366B2395}" type="slidenum">
              <a:rPr lang="ru-RU" altLang="en-US" sz="1200">
                <a:latin typeface="Tahoma" panose="020B0604030504040204" pitchFamily="34" charset="0"/>
              </a:rPr>
              <a:pPr eaLnBrk="1" hangingPunct="1"/>
              <a:t>6</a:t>
            </a:fld>
            <a:endParaRPr lang="ru-RU" altLang="en-US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407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en-US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AEEC5FB-E470-4182-A32D-691F082F0CD4}" type="slidenum">
              <a:rPr lang="ru-RU" altLang="en-US" sz="1200">
                <a:latin typeface="Tahoma" panose="020B0604030504040204" pitchFamily="34" charset="0"/>
              </a:rPr>
              <a:pPr eaLnBrk="1" hangingPunct="1"/>
              <a:t>13</a:t>
            </a:fld>
            <a:endParaRPr lang="ru-RU" altLang="en-US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899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AD32EF-6427-4EFD-9036-B76DDE9151A3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C04E25-291F-4308-A06F-50FBFA7A3B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3214688" y="0"/>
            <a:ext cx="2571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497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1D8BA-B6D3-416C-AF92-8FBDB2950DBB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53A46C-248B-4092-A1D7-1937F021F4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73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36D064-E074-45D1-9683-6D87481AAB5F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CE0169-9FCD-4699-8408-76D9E5D8B6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848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EEB7A-3A70-4F08-B02A-5F690C27DE0F}" type="datetimeFigureOut">
              <a:rPr lang="en-US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89E11-3E8C-460E-943E-714EB13E52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5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120492-7439-4111-9C9D-CC9C5D2CABCF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CE9F92-EDA3-451C-8739-C7D4EBB6E3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10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0E0DB5-50C3-4ACF-849D-F7442A5168BF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848FC0-BB60-4089-9A26-9DEAADC8D9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36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120492-7439-4111-9C9D-CC9C5D2CABCF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CE9F92-EDA3-451C-8739-C7D4EBB6E3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02DCC4-9800-41D0-9751-824645DC6B09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77C1CA-08EA-4C1F-936E-126C9CDC44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39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D8BA44-E4E3-4CD7-AA91-C258BD66286E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1E688-099E-457F-A922-8AC3A383EF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686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48FAB5-6C07-4F5C-8B88-BCDBBABA6B3A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D6F24-173C-434F-BEFA-1AA26C2AD9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1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8E69B70-924B-435F-A6C2-044A8B012F92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65FA647-3EDE-4978-801C-6887FC74CA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75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C411FA-9577-472A-AB74-3B42E88B5B33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6D12D5-88D7-4AB7-A8B8-D4EB63BB53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32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8120492-7439-4111-9C9D-CC9C5D2CABCF}" type="datetimeFigureOut">
              <a:rPr lang="en-US" smtClean="0"/>
              <a:pPr>
                <a:defRPr/>
              </a:pPr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BCE9F92-EDA3-451C-8739-C7D4EBB6E3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735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258888" y="1484313"/>
            <a:ext cx="6842125" cy="4339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Математика 5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класс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Тема урока: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ПРЯМОУГОЛЬНЫЙ ПАРАЛЛЕЛЕПИПЕД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Внимательно просмотрите презентацию, новые слова читайте вслух. Запомните новые слова.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Слайды 7,8,10,12и 13 запишите в тетрадь.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Выполните домашнее задание.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728075" y="4508500"/>
            <a:ext cx="249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200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8"/>
          <p:cNvGrpSpPr>
            <a:grpSpLocks/>
          </p:cNvGrpSpPr>
          <p:nvPr/>
        </p:nvGrpSpPr>
        <p:grpSpPr bwMode="auto">
          <a:xfrm flipH="1">
            <a:off x="2143125" y="1214438"/>
            <a:ext cx="4714875" cy="4143375"/>
            <a:chOff x="1104" y="1200"/>
            <a:chExt cx="2928" cy="2544"/>
          </a:xfrm>
        </p:grpSpPr>
        <p:sp>
          <p:nvSpPr>
            <p:cNvPr id="15363" name="AutoShape 79"/>
            <p:cNvSpPr>
              <a:spLocks noChangeArrowheads="1"/>
            </p:cNvSpPr>
            <p:nvPr/>
          </p:nvSpPr>
          <p:spPr bwMode="auto">
            <a:xfrm>
              <a:off x="1104" y="1200"/>
              <a:ext cx="2928" cy="2544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364" name="Freeform 80"/>
            <p:cNvSpPr>
              <a:spLocks/>
            </p:cNvSpPr>
            <p:nvPr/>
          </p:nvSpPr>
          <p:spPr bwMode="auto">
            <a:xfrm>
              <a:off x="1736" y="1208"/>
              <a:ext cx="1" cy="368"/>
            </a:xfrm>
            <a:custGeom>
              <a:avLst/>
              <a:gdLst>
                <a:gd name="T0" fmla="*/ 0 w 1"/>
                <a:gd name="T1" fmla="*/ 0 h 368"/>
                <a:gd name="T2" fmla="*/ 0 w 1"/>
                <a:gd name="T3" fmla="*/ 368 h 368"/>
                <a:gd name="T4" fmla="*/ 0 60000 65536"/>
                <a:gd name="T5" fmla="*/ 0 60000 65536"/>
                <a:gd name="T6" fmla="*/ 0 w 1"/>
                <a:gd name="T7" fmla="*/ 0 h 368"/>
                <a:gd name="T8" fmla="*/ 1 w 1"/>
                <a:gd name="T9" fmla="*/ 368 h 3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8">
                  <a:moveTo>
                    <a:pt x="0" y="0"/>
                  </a:moveTo>
                  <a:lnTo>
                    <a:pt x="0" y="368"/>
                  </a:lnTo>
                </a:path>
              </a:pathLst>
            </a:custGeom>
            <a:noFill/>
            <a:ln w="38100" cmpd="sng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" name="Line 81"/>
            <p:cNvSpPr>
              <a:spLocks noChangeShapeType="1"/>
            </p:cNvSpPr>
            <p:nvPr/>
          </p:nvSpPr>
          <p:spPr bwMode="auto">
            <a:xfrm>
              <a:off x="1728" y="1728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" name="Line 82"/>
            <p:cNvSpPr>
              <a:spLocks noChangeShapeType="1"/>
            </p:cNvSpPr>
            <p:nvPr/>
          </p:nvSpPr>
          <p:spPr bwMode="auto">
            <a:xfrm>
              <a:off x="1728" y="2304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7" name="Line 83"/>
            <p:cNvSpPr>
              <a:spLocks noChangeShapeType="1"/>
            </p:cNvSpPr>
            <p:nvPr/>
          </p:nvSpPr>
          <p:spPr bwMode="auto">
            <a:xfrm flipH="1">
              <a:off x="3696" y="3120"/>
              <a:ext cx="336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8" name="Line 84"/>
            <p:cNvSpPr>
              <a:spLocks noChangeShapeType="1"/>
            </p:cNvSpPr>
            <p:nvPr/>
          </p:nvSpPr>
          <p:spPr bwMode="auto">
            <a:xfrm flipH="1">
              <a:off x="2928" y="3120"/>
              <a:ext cx="432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Line 85"/>
            <p:cNvSpPr>
              <a:spLocks noChangeShapeType="1"/>
            </p:cNvSpPr>
            <p:nvPr/>
          </p:nvSpPr>
          <p:spPr bwMode="auto">
            <a:xfrm flipH="1">
              <a:off x="2064" y="3120"/>
              <a:ext cx="62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Line 86"/>
            <p:cNvSpPr>
              <a:spLocks noChangeShapeType="1"/>
            </p:cNvSpPr>
            <p:nvPr/>
          </p:nvSpPr>
          <p:spPr bwMode="auto">
            <a:xfrm flipH="1">
              <a:off x="1728" y="3120"/>
              <a:ext cx="14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1" name="Freeform 87"/>
            <p:cNvSpPr>
              <a:spLocks/>
            </p:cNvSpPr>
            <p:nvPr/>
          </p:nvSpPr>
          <p:spPr bwMode="auto">
            <a:xfrm>
              <a:off x="1728" y="2832"/>
              <a:ext cx="1" cy="292"/>
            </a:xfrm>
            <a:custGeom>
              <a:avLst/>
              <a:gdLst>
                <a:gd name="T0" fmla="*/ 0 w 1"/>
                <a:gd name="T1" fmla="*/ 0 h 292"/>
                <a:gd name="T2" fmla="*/ 0 w 1"/>
                <a:gd name="T3" fmla="*/ 292 h 292"/>
                <a:gd name="T4" fmla="*/ 0 60000 65536"/>
                <a:gd name="T5" fmla="*/ 0 60000 65536"/>
                <a:gd name="T6" fmla="*/ 0 w 1"/>
                <a:gd name="T7" fmla="*/ 0 h 292"/>
                <a:gd name="T8" fmla="*/ 1 w 1"/>
                <a:gd name="T9" fmla="*/ 292 h 29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92">
                  <a:moveTo>
                    <a:pt x="0" y="0"/>
                  </a:moveTo>
                  <a:lnTo>
                    <a:pt x="0" y="292"/>
                  </a:lnTo>
                </a:path>
              </a:pathLst>
            </a:custGeom>
            <a:noFill/>
            <a:ln w="38100" cmpd="sng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Line 88"/>
            <p:cNvSpPr>
              <a:spLocks noChangeShapeType="1"/>
            </p:cNvSpPr>
            <p:nvPr/>
          </p:nvSpPr>
          <p:spPr bwMode="auto">
            <a:xfrm flipH="1">
              <a:off x="1440" y="3120"/>
              <a:ext cx="288" cy="288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3" name="Line 89"/>
            <p:cNvSpPr>
              <a:spLocks noChangeShapeType="1"/>
            </p:cNvSpPr>
            <p:nvPr/>
          </p:nvSpPr>
          <p:spPr bwMode="auto">
            <a:xfrm flipV="1">
              <a:off x="1104" y="3504"/>
              <a:ext cx="240" cy="24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://festival.1september.ru/articles/410902/img7.gif"/>
          <p:cNvSpPr>
            <a:spLocks noChangeAspect="1" noChangeArrowheads="1"/>
          </p:cNvSpPr>
          <p:nvPr/>
        </p:nvSpPr>
        <p:spPr bwMode="auto">
          <a:xfrm>
            <a:off x="155575" y="-1690688"/>
            <a:ext cx="4048125" cy="353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AutoShape 4" descr="http://festival.1september.ru/articles/410902/img7.gif"/>
          <p:cNvSpPr>
            <a:spLocks noChangeAspect="1" noChangeArrowheads="1"/>
          </p:cNvSpPr>
          <p:nvPr/>
        </p:nvSpPr>
        <p:spPr bwMode="auto">
          <a:xfrm>
            <a:off x="155575" y="-1690688"/>
            <a:ext cx="4048125" cy="353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AutoShape 6" descr="http://festival.1september.ru/articles/410902/img7.gif"/>
          <p:cNvSpPr>
            <a:spLocks noChangeAspect="1" noChangeArrowheads="1"/>
          </p:cNvSpPr>
          <p:nvPr/>
        </p:nvSpPr>
        <p:spPr bwMode="auto">
          <a:xfrm>
            <a:off x="155575" y="-1690688"/>
            <a:ext cx="4048125" cy="353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AutoShape 8" descr="http://festival.1september.ru/articles/410902/img7.gif"/>
          <p:cNvSpPr>
            <a:spLocks noChangeAspect="1" noChangeArrowheads="1"/>
          </p:cNvSpPr>
          <p:nvPr/>
        </p:nvSpPr>
        <p:spPr bwMode="auto">
          <a:xfrm>
            <a:off x="155575" y="-1690688"/>
            <a:ext cx="4048125" cy="353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AutoShape 10" descr="http://festival.1september.ru/articles/410902/img7.gif"/>
          <p:cNvSpPr>
            <a:spLocks noChangeAspect="1" noChangeArrowheads="1"/>
          </p:cNvSpPr>
          <p:nvPr/>
        </p:nvSpPr>
        <p:spPr bwMode="auto">
          <a:xfrm>
            <a:off x="0" y="-136525"/>
            <a:ext cx="40481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AutoShape 12" descr="http://festival.1september.ru/articles/410902/img7.gif"/>
          <p:cNvSpPr>
            <a:spLocks noChangeAspect="1" noChangeArrowheads="1"/>
          </p:cNvSpPr>
          <p:nvPr/>
        </p:nvSpPr>
        <p:spPr bwMode="auto">
          <a:xfrm>
            <a:off x="155575" y="-1690688"/>
            <a:ext cx="4048125" cy="353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AutoShape 14" descr="http://festival.1september.ru/articles/410902/img7.gif"/>
          <p:cNvSpPr>
            <a:spLocks noChangeAspect="1" noChangeArrowheads="1"/>
          </p:cNvSpPr>
          <p:nvPr/>
        </p:nvSpPr>
        <p:spPr bwMode="auto">
          <a:xfrm>
            <a:off x="155575" y="-1690688"/>
            <a:ext cx="4048125" cy="353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93" name="Picture 16" descr="C:\Users\завуч\Desktop\img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196975"/>
            <a:ext cx="741680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55650" y="549275"/>
            <a:ext cx="7777163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Развёртка прямоугольного параллелепипеда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9750" y="2060575"/>
            <a:ext cx="2376488" cy="302418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ru-RU" altLang="en-US" sz="4000">
              <a:latin typeface="Arial" panose="020B0604020202020204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476375" y="1125538"/>
            <a:ext cx="2376488" cy="3024187"/>
          </a:xfrm>
          <a:prstGeom prst="rect">
            <a:avLst/>
          </a:prstGeom>
          <a:noFill/>
          <a:ln w="57150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ru-RU" altLang="en-US" sz="4000">
              <a:latin typeface="Arial" panose="020B0604020202020204" pitchFamily="34" charset="0"/>
            </a:endParaRPr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V="1">
            <a:off x="2916238" y="4149725"/>
            <a:ext cx="936625" cy="9350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 flipV="1">
            <a:off x="539750" y="4149725"/>
            <a:ext cx="936625" cy="935038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V="1">
            <a:off x="2916238" y="1125538"/>
            <a:ext cx="936625" cy="9350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V="1">
            <a:off x="539750" y="1125538"/>
            <a:ext cx="936625" cy="9350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476375" y="1125538"/>
            <a:ext cx="23764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3852863" y="1196975"/>
            <a:ext cx="0" cy="2879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9" name="WordArt 14"/>
          <p:cNvSpPr>
            <a:spLocks noChangeArrowheads="1" noChangeShapeType="1" noTextEdit="1"/>
          </p:cNvSpPr>
          <p:nvPr/>
        </p:nvSpPr>
        <p:spPr bwMode="auto">
          <a:xfrm>
            <a:off x="1093787" y="1729895"/>
            <a:ext cx="849788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en-US" sz="3600" kern="10">
              <a:ln w="9525">
                <a:solidFill>
                  <a:srgbClr val="000099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 flipV="1">
            <a:off x="539750" y="5084762"/>
            <a:ext cx="2376488" cy="1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 flipV="1">
            <a:off x="525463" y="2060575"/>
            <a:ext cx="0" cy="30241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Line 17"/>
          <p:cNvSpPr>
            <a:spLocks noChangeShapeType="1"/>
          </p:cNvSpPr>
          <p:nvPr/>
        </p:nvSpPr>
        <p:spPr bwMode="auto">
          <a:xfrm flipV="1">
            <a:off x="539750" y="4149725"/>
            <a:ext cx="936625" cy="9350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1" name="WordArt 19"/>
          <p:cNvSpPr>
            <a:spLocks noChangeArrowheads="1" noChangeShapeType="1" noTextEdit="1"/>
          </p:cNvSpPr>
          <p:nvPr/>
        </p:nvSpPr>
        <p:spPr bwMode="auto">
          <a:xfrm>
            <a:off x="4572000" y="1772816"/>
            <a:ext cx="1728788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A50021"/>
                </a:solidFill>
                <a:latin typeface="Times New Roman"/>
                <a:cs typeface="Times New Roman"/>
              </a:rPr>
              <a:t>длина - </a:t>
            </a:r>
          </a:p>
          <a:p>
            <a:pPr>
              <a:defRPr/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A50021"/>
                </a:solidFill>
                <a:latin typeface="Times New Roman"/>
                <a:cs typeface="Times New Roman"/>
              </a:rPr>
              <a:t>ширина -</a:t>
            </a:r>
          </a:p>
          <a:p>
            <a:pPr>
              <a:defRPr/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A50021"/>
                </a:solidFill>
                <a:latin typeface="Times New Roman"/>
                <a:cs typeface="Times New Roman"/>
              </a:rPr>
              <a:t>высота </a:t>
            </a: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A50021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</a:t>
            </a:r>
          </a:p>
        </p:txBody>
      </p:sp>
      <p:graphicFrame>
        <p:nvGraphicFramePr>
          <p:cNvPr id="27668" name="Object 20"/>
          <p:cNvGraphicFramePr>
            <a:graphicFrameLocks noChangeAspect="1"/>
          </p:cNvGraphicFramePr>
          <p:nvPr/>
        </p:nvGraphicFramePr>
        <p:xfrm>
          <a:off x="1692275" y="4365625"/>
          <a:ext cx="4603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Формула" r:id="rId3" imgW="126720" imgH="139680" progId="Equation.3">
                  <p:embed/>
                </p:oleObj>
              </mc:Choice>
              <mc:Fallback>
                <p:oleObj name="Формула" r:id="rId3" imgW="126720" imgH="139680" progId="Equation.3">
                  <p:embed/>
                  <p:pic>
                    <p:nvPicPr>
                      <p:cNvPr id="27668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4365625"/>
                        <a:ext cx="46037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9" name="Object 21"/>
          <p:cNvGraphicFramePr>
            <a:graphicFrameLocks noChangeAspect="1"/>
          </p:cNvGraphicFramePr>
          <p:nvPr/>
        </p:nvGraphicFramePr>
        <p:xfrm>
          <a:off x="863600" y="3937000"/>
          <a:ext cx="460375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Формула" r:id="rId5" imgW="126720" imgH="177480" progId="Equation.3">
                  <p:embed/>
                </p:oleObj>
              </mc:Choice>
              <mc:Fallback>
                <p:oleObj name="Формула" r:id="rId5" imgW="126720" imgH="177480" progId="Equation.3">
                  <p:embed/>
                  <p:pic>
                    <p:nvPicPr>
                      <p:cNvPr id="27669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600" y="3937000"/>
                        <a:ext cx="460375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0" name="Object 22"/>
          <p:cNvGraphicFramePr>
            <a:graphicFrameLocks noChangeAspect="1"/>
          </p:cNvGraphicFramePr>
          <p:nvPr/>
        </p:nvGraphicFramePr>
        <p:xfrm>
          <a:off x="179388" y="2492375"/>
          <a:ext cx="41433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Формула" r:id="rId7" imgW="114120" imgH="139680" progId="Equation.3">
                  <p:embed/>
                </p:oleObj>
              </mc:Choice>
              <mc:Fallback>
                <p:oleObj name="Формула" r:id="rId7" imgW="114120" imgH="139680" progId="Equation.3">
                  <p:embed/>
                  <p:pic>
                    <p:nvPicPr>
                      <p:cNvPr id="2767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492375"/>
                        <a:ext cx="414337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WordArt 19"/>
          <p:cNvSpPr>
            <a:spLocks noChangeArrowheads="1" noChangeShapeType="1" noTextEdit="1"/>
          </p:cNvSpPr>
          <p:nvPr/>
        </p:nvSpPr>
        <p:spPr bwMode="auto">
          <a:xfrm>
            <a:off x="830599" y="-28887"/>
            <a:ext cx="7058025" cy="1196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en-US" sz="3600" b="1" kern="10" dirty="0">
              <a:solidFill>
                <a:srgbClr val="0000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graphicFrame>
        <p:nvGraphicFramePr>
          <p:cNvPr id="27672" name="Object 24"/>
          <p:cNvGraphicFramePr>
            <a:graphicFrameLocks noChangeAspect="1"/>
          </p:cNvGraphicFramePr>
          <p:nvPr/>
        </p:nvGraphicFramePr>
        <p:xfrm>
          <a:off x="6516688" y="1844675"/>
          <a:ext cx="4603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Формула" r:id="rId9" imgW="126720" imgH="139680" progId="Equation.3">
                  <p:embed/>
                </p:oleObj>
              </mc:Choice>
              <mc:Fallback>
                <p:oleObj name="Формула" r:id="rId9" imgW="126720" imgH="139680" progId="Equation.3">
                  <p:embed/>
                  <p:pic>
                    <p:nvPicPr>
                      <p:cNvPr id="27672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1844675"/>
                        <a:ext cx="46037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3" name="Object 25"/>
          <p:cNvGraphicFramePr>
            <a:graphicFrameLocks noChangeAspect="1"/>
          </p:cNvGraphicFramePr>
          <p:nvPr/>
        </p:nvGraphicFramePr>
        <p:xfrm>
          <a:off x="6516688" y="2349500"/>
          <a:ext cx="460375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Формула" r:id="rId11" imgW="126720" imgH="177480" progId="Equation.3">
                  <p:embed/>
                </p:oleObj>
              </mc:Choice>
              <mc:Fallback>
                <p:oleObj name="Формула" r:id="rId11" imgW="126720" imgH="177480" progId="Equation.3">
                  <p:embed/>
                  <p:pic>
                    <p:nvPicPr>
                      <p:cNvPr id="27673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2349500"/>
                        <a:ext cx="460375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4" name="Object 26"/>
          <p:cNvGraphicFramePr>
            <a:graphicFrameLocks noChangeAspect="1"/>
          </p:cNvGraphicFramePr>
          <p:nvPr/>
        </p:nvGraphicFramePr>
        <p:xfrm>
          <a:off x="6443663" y="2852738"/>
          <a:ext cx="41433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Формула" r:id="rId13" imgW="114120" imgH="139680" progId="Equation.3">
                  <p:embed/>
                </p:oleObj>
              </mc:Choice>
              <mc:Fallback>
                <p:oleObj name="Формула" r:id="rId13" imgW="114120" imgH="139680" progId="Equation.3">
                  <p:embed/>
                  <p:pic>
                    <p:nvPicPr>
                      <p:cNvPr id="27674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2852738"/>
                        <a:ext cx="414337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5" name="Object 27"/>
          <p:cNvGraphicFramePr>
            <a:graphicFrameLocks noChangeAspect="1"/>
          </p:cNvGraphicFramePr>
          <p:nvPr/>
        </p:nvGraphicFramePr>
        <p:xfrm>
          <a:off x="6372225" y="1700213"/>
          <a:ext cx="1309688" cy="187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Формула" r:id="rId15" imgW="164880" imgH="215640" progId="Equation.3">
                  <p:embed/>
                </p:oleObj>
              </mc:Choice>
              <mc:Fallback>
                <p:oleObj name="Формула" r:id="rId15" imgW="164880" imgH="215640" progId="Equation.3">
                  <p:embed/>
                  <p:pic>
                    <p:nvPicPr>
                      <p:cNvPr id="27675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1700213"/>
                        <a:ext cx="1309688" cy="187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5" name="TextBox 23"/>
          <p:cNvSpPr txBox="1">
            <a:spLocks noChangeArrowheads="1"/>
          </p:cNvSpPr>
          <p:nvPr/>
        </p:nvSpPr>
        <p:spPr bwMode="auto">
          <a:xfrm>
            <a:off x="1356976" y="5588001"/>
            <a:ext cx="7077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en-US" sz="3600" b="1" dirty="0">
                <a:solidFill>
                  <a:srgbClr val="000099"/>
                </a:solidFill>
              </a:rPr>
              <a:t>Три измерения параллелепипеда</a:t>
            </a:r>
          </a:p>
        </p:txBody>
      </p:sp>
    </p:spTree>
    <p:extLst>
      <p:ext uri="{BB962C8B-B14F-4D97-AF65-F5344CB8AC3E}">
        <p14:creationId xmlns:p14="http://schemas.microsoft.com/office/powerpoint/2010/main" val="2412229409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ctrTitle" sz="quarter" idx="4294967295"/>
          </p:nvPr>
        </p:nvSpPr>
        <p:spPr>
          <a:xfrm>
            <a:off x="0" y="404813"/>
            <a:ext cx="7772400" cy="13573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en-US" sz="5400" dirty="0" smtClean="0"/>
              <a:t/>
            </a:r>
            <a:br>
              <a:rPr lang="ru-RU" altLang="en-US" sz="5400" dirty="0" smtClean="0"/>
            </a:br>
            <a:r>
              <a:rPr lang="ru-RU" altLang="en-US" sz="4000" dirty="0" smtClean="0">
                <a:solidFill>
                  <a:schemeClr val="tx1"/>
                </a:solidFill>
              </a:rPr>
              <a:t>В ы в о д ы :</a:t>
            </a:r>
            <a:br>
              <a:rPr lang="ru-RU" altLang="en-US" sz="4000" dirty="0" smtClean="0">
                <a:solidFill>
                  <a:schemeClr val="tx1"/>
                </a:solidFill>
              </a:rPr>
            </a:br>
            <a:r>
              <a:rPr lang="ru-RU" altLang="en-US" sz="4000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прямоугольный параллелепипед  имеет:</a:t>
            </a:r>
            <a:r>
              <a:rPr lang="ru-RU" altLang="en-US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/>
            </a:r>
            <a:br>
              <a:rPr lang="ru-RU" altLang="en-US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endParaRPr lang="ru-RU" altLang="en-US" dirty="0" smtClean="0">
              <a:solidFill>
                <a:schemeClr val="tx1"/>
              </a:solidFill>
            </a:endParaRPr>
          </a:p>
        </p:txBody>
      </p:sp>
      <p:sp>
        <p:nvSpPr>
          <p:cNvPr id="37891" name="Подзаголовок 2"/>
          <p:cNvSpPr>
            <a:spLocks noGrp="1"/>
          </p:cNvSpPr>
          <p:nvPr>
            <p:ph type="subTitle" sz="quarter" idx="4294967295"/>
          </p:nvPr>
        </p:nvSpPr>
        <p:spPr>
          <a:xfrm>
            <a:off x="1258888" y="3429000"/>
            <a:ext cx="7885112" cy="3071813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ru-RU" altLang="en-US" sz="32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6 </a:t>
            </a:r>
            <a:r>
              <a:rPr lang="ru-RU" altLang="en-US" sz="3200" dirty="0" smtClean="0">
                <a:cs typeface="Times New Roman" panose="02020603050405020304" pitchFamily="18" charset="0"/>
              </a:rPr>
              <a:t>граней</a:t>
            </a:r>
            <a:r>
              <a:rPr lang="ru-RU" altLang="en-US" sz="32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    12 </a:t>
            </a:r>
            <a:r>
              <a:rPr lang="ru-RU" altLang="en-US" sz="3200" dirty="0" smtClean="0">
                <a:cs typeface="Times New Roman" panose="02020603050405020304" pitchFamily="18" charset="0"/>
              </a:rPr>
              <a:t>рёбер</a:t>
            </a:r>
            <a:r>
              <a:rPr lang="ru-RU" altLang="en-US" sz="32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   8 </a:t>
            </a:r>
            <a:r>
              <a:rPr lang="ru-RU" altLang="en-US" sz="3200" dirty="0" smtClean="0">
                <a:cs typeface="Times New Roman" panose="02020603050405020304" pitchFamily="18" charset="0"/>
              </a:rPr>
              <a:t>вершин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ru-RU" altLang="en-US" sz="32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Грани: </a:t>
            </a:r>
            <a:r>
              <a:rPr lang="ru-RU" altLang="en-US" sz="3200" dirty="0" smtClean="0">
                <a:cs typeface="Times New Roman" panose="02020603050405020304" pitchFamily="18" charset="0"/>
              </a:rPr>
              <a:t>прямоугольники, квадраты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ru-RU" altLang="en-US" sz="32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Ребра:</a:t>
            </a:r>
            <a:r>
              <a:rPr lang="ru-RU" altLang="en-US" sz="3200" dirty="0" smtClean="0">
                <a:cs typeface="Times New Roman" panose="02020603050405020304" pitchFamily="18" charset="0"/>
              </a:rPr>
              <a:t> отрезки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ru-RU" altLang="en-US" sz="32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Вершины: </a:t>
            </a:r>
            <a:r>
              <a:rPr lang="ru-RU" altLang="en-US" sz="3200" dirty="0" smtClean="0">
                <a:cs typeface="Times New Roman" panose="02020603050405020304" pitchFamily="18" charset="0"/>
              </a:rPr>
              <a:t>точки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ru-RU" altLang="en-US" sz="32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Измерения:</a:t>
            </a:r>
            <a:r>
              <a:rPr lang="ru-RU" altLang="en-US" sz="3200" dirty="0" smtClean="0">
                <a:cs typeface="Times New Roman" panose="02020603050405020304" pitchFamily="18" charset="0"/>
              </a:rPr>
              <a:t> длина, ширина, высота</a:t>
            </a:r>
          </a:p>
        </p:txBody>
      </p:sp>
      <p:sp>
        <p:nvSpPr>
          <p:cNvPr id="37892" name="Прямоугольник 3"/>
          <p:cNvSpPr>
            <a:spLocks noChangeArrowheads="1"/>
          </p:cNvSpPr>
          <p:nvPr/>
        </p:nvSpPr>
        <p:spPr bwMode="auto">
          <a:xfrm>
            <a:off x="571500" y="4000500"/>
            <a:ext cx="7858125" cy="711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en-US" sz="40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07813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1772816"/>
            <a:ext cx="8064896" cy="4769768"/>
          </a:xfrm>
        </p:spPr>
        <p:txBody>
          <a:bodyPr rtlCol="0">
            <a:prstTxWarp prst="textFadeUp">
              <a:avLst>
                <a:gd name="adj" fmla="val 0"/>
              </a:avLst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Georgia" pitchFamily="18" charset="0"/>
              <a:buNone/>
              <a:defRPr/>
            </a:pPr>
            <a:r>
              <a:rPr lang="ru-RU" dirty="0" smtClean="0"/>
              <a:t>1. Вырежьте из бумаги развертку(размером побольше) с “язычками” и постарайтесь склеить из него прямоугольный параллелепипед. А чтобы лучше запомнить слово параллелепипед, следующее домашнее задание:</a:t>
            </a:r>
          </a:p>
          <a:p>
            <a:pPr>
              <a:buFont typeface="Georgia" pitchFamily="18" charset="0"/>
              <a:buNone/>
              <a:defRPr/>
            </a:pPr>
            <a:r>
              <a:rPr lang="ru-RU" dirty="0" smtClean="0"/>
              <a:t>2. Из данного слова (параллелепипед) составить как можно больше новых слов, состоящих из букв данного слова (причем каждую букву, в новом слове, можно использовать единожды)</a:t>
            </a:r>
            <a:endParaRPr lang="ru-RU" b="1" dirty="0" smtClean="0">
              <a:ln w="11430"/>
              <a:solidFill>
                <a:schemeClr val="accent2">
                  <a:lumMod val="50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 ЗА УРОК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404665"/>
            <a:ext cx="6839865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744" y="244366"/>
            <a:ext cx="6784648" cy="1456442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40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Сегодня на уроке вы узнаете: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b="1">
                <a:ea typeface="Calibri" pitchFamily="34" charset="0"/>
                <a:cs typeface="Times New Roman" pitchFamily="18" charset="0"/>
              </a:rPr>
              <a:t/>
            </a:r>
            <a:br>
              <a:rPr lang="ru-RU" sz="1200" b="1">
                <a:ea typeface="Calibri" pitchFamily="34" charset="0"/>
                <a:cs typeface="Times New Roman" pitchFamily="18" charset="0"/>
              </a:rPr>
            </a:br>
            <a:r>
              <a:rPr lang="ru-RU" sz="1200" b="1">
                <a:ea typeface="Calibri" pitchFamily="34" charset="0"/>
                <a:cs typeface="Times New Roman" pitchFamily="18" charset="0"/>
              </a:rPr>
              <a:t/>
            </a:r>
            <a:br>
              <a:rPr lang="ru-RU" sz="1200" b="1">
                <a:ea typeface="Calibri" pitchFamily="34" charset="0"/>
                <a:cs typeface="Times New Roman" pitchFamily="18" charset="0"/>
              </a:rPr>
            </a:b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1916113"/>
            <a:ext cx="8351838" cy="397033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600" b="1" i="1" dirty="0">
                <a:solidFill>
                  <a:srgbClr val="0070C0"/>
                </a:solidFill>
                <a:latin typeface="+mn-lt"/>
                <a:cs typeface="+mn-cs"/>
              </a:rPr>
              <a:t>Что такое прямоугольный параллелепипед?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Сколько ребер, вершин и граней у параллелепипеда? Их свойства.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600" b="1" i="1" dirty="0">
                <a:solidFill>
                  <a:srgbClr val="0070C0"/>
                </a:solidFill>
                <a:latin typeface="+mn-lt"/>
                <a:cs typeface="+mn-cs"/>
              </a:rPr>
              <a:t>Как правильно построить прямоугольный параллелепипед и куб.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5563"/>
            <a:ext cx="6511925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i="1" kern="0" dirty="0">
                <a:solidFill>
                  <a:schemeClr val="tx1"/>
                </a:solidFill>
                <a:latin typeface="Times New Roman" pitchFamily="18" charset="0"/>
              </a:rPr>
              <a:t>Прямоугольный параллелепипед в нашей жизни</a:t>
            </a:r>
          </a:p>
        </p:txBody>
      </p:sp>
      <p:pic>
        <p:nvPicPr>
          <p:cNvPr id="6149" name="Picture 5" descr="J02054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1857375"/>
            <a:ext cx="181927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ower"/>
          <p:cNvSpPr>
            <a:spLocks noEditPoints="1" noChangeArrowheads="1"/>
          </p:cNvSpPr>
          <p:nvPr/>
        </p:nvSpPr>
        <p:spPr bwMode="auto">
          <a:xfrm>
            <a:off x="6588125" y="2060575"/>
            <a:ext cx="1265238" cy="2233613"/>
          </a:xfrm>
          <a:custGeom>
            <a:avLst/>
            <a:gdLst>
              <a:gd name="T0" fmla="*/ 0 w 21600"/>
              <a:gd name="T1" fmla="*/ 23353973 h 21600"/>
              <a:gd name="T2" fmla="*/ 22865017 w 21600"/>
              <a:gd name="T3" fmla="*/ 0 h 21600"/>
              <a:gd name="T4" fmla="*/ 37056186 w 21600"/>
              <a:gd name="T5" fmla="*/ 0 h 21600"/>
              <a:gd name="T6" fmla="*/ 74112373 w 21600"/>
              <a:gd name="T7" fmla="*/ 0 h 21600"/>
              <a:gd name="T8" fmla="*/ 74112373 w 21600"/>
              <a:gd name="T9" fmla="*/ 124565295 h 21600"/>
              <a:gd name="T10" fmla="*/ 74112373 w 21600"/>
              <a:gd name="T11" fmla="*/ 207619475 h 21600"/>
              <a:gd name="T12" fmla="*/ 52036482 w 21600"/>
              <a:gd name="T13" fmla="*/ 230973390 h 21600"/>
              <a:gd name="T14" fmla="*/ 36267053 w 21600"/>
              <a:gd name="T15" fmla="*/ 230973390 h 21600"/>
              <a:gd name="T16" fmla="*/ 0 w 21600"/>
              <a:gd name="T17" fmla="*/ 230973390 h 21600"/>
              <a:gd name="T18" fmla="*/ 0 w 21600"/>
              <a:gd name="T19" fmla="*/ 123271454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5400" y="4221088"/>
            <a:ext cx="89296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Спичечный коробок, кирпич, шкаф, чемодан, здания, системный блок компьютера дают представление о </a:t>
            </a:r>
            <a:r>
              <a:rPr lang="ru-RU" altLang="en-US" sz="3600" b="1" i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прямоугольном параллелепипеде.</a:t>
            </a:r>
          </a:p>
        </p:txBody>
      </p:sp>
      <p:pic>
        <p:nvPicPr>
          <p:cNvPr id="8198" name="Picture 13" descr="j0192475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89138"/>
            <a:ext cx="1585913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Firewall"/>
          <p:cNvSpPr>
            <a:spLocks noEditPoints="1" noChangeArrowheads="1"/>
          </p:cNvSpPr>
          <p:nvPr/>
        </p:nvSpPr>
        <p:spPr bwMode="auto">
          <a:xfrm>
            <a:off x="4286250" y="2428875"/>
            <a:ext cx="1809750" cy="881063"/>
          </a:xfrm>
          <a:custGeom>
            <a:avLst/>
            <a:gdLst>
              <a:gd name="T0" fmla="*/ 0 w 21600"/>
              <a:gd name="T1" fmla="*/ 0 h 21600"/>
              <a:gd name="T2" fmla="*/ 75814694 w 21600"/>
              <a:gd name="T3" fmla="*/ 0 h 21600"/>
              <a:gd name="T4" fmla="*/ 151629388 w 21600"/>
              <a:gd name="T5" fmla="*/ 0 h 21600"/>
              <a:gd name="T6" fmla="*/ 147838633 w 21600"/>
              <a:gd name="T7" fmla="*/ 17969319 h 21600"/>
              <a:gd name="T8" fmla="*/ 147838633 w 21600"/>
              <a:gd name="T9" fmla="*/ 35938639 h 21600"/>
              <a:gd name="T10" fmla="*/ 75814694 w 21600"/>
              <a:gd name="T11" fmla="*/ 35938639 h 21600"/>
              <a:gd name="T12" fmla="*/ 3790756 w 21600"/>
              <a:gd name="T13" fmla="*/ 35938639 h 21600"/>
              <a:gd name="T14" fmla="*/ 3790756 w 21600"/>
              <a:gd name="T15" fmla="*/ 1796931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61 w 21600"/>
              <a:gd name="T25" fmla="*/ 22454 h 21600"/>
              <a:gd name="T26" fmla="*/ 21069 w 21600"/>
              <a:gd name="T27" fmla="*/ 3228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540" y="4628"/>
                </a:moveTo>
                <a:lnTo>
                  <a:pt x="0" y="4628"/>
                </a:lnTo>
                <a:lnTo>
                  <a:pt x="0" y="0"/>
                </a:lnTo>
                <a:lnTo>
                  <a:pt x="21600" y="0"/>
                </a:lnTo>
                <a:lnTo>
                  <a:pt x="21600" y="4628"/>
                </a:lnTo>
                <a:lnTo>
                  <a:pt x="21060" y="4628"/>
                </a:lnTo>
                <a:lnTo>
                  <a:pt x="21060" y="21600"/>
                </a:lnTo>
                <a:lnTo>
                  <a:pt x="540" y="21600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540" y="4628"/>
                </a:moveTo>
                <a:lnTo>
                  <a:pt x="540" y="6171"/>
                </a:lnTo>
                <a:lnTo>
                  <a:pt x="2700" y="6171"/>
                </a:lnTo>
                <a:lnTo>
                  <a:pt x="2700" y="4628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2700" y="4628"/>
                </a:moveTo>
                <a:lnTo>
                  <a:pt x="2700" y="6171"/>
                </a:lnTo>
                <a:lnTo>
                  <a:pt x="4860" y="6171"/>
                </a:lnTo>
                <a:lnTo>
                  <a:pt x="4860" y="4628"/>
                </a:lnTo>
                <a:lnTo>
                  <a:pt x="2700" y="4628"/>
                </a:lnTo>
                <a:close/>
              </a:path>
              <a:path w="21600" h="21600" extrusionOk="0">
                <a:moveTo>
                  <a:pt x="4860" y="4628"/>
                </a:moveTo>
                <a:lnTo>
                  <a:pt x="4860" y="6171"/>
                </a:lnTo>
                <a:lnTo>
                  <a:pt x="7020" y="6171"/>
                </a:lnTo>
                <a:lnTo>
                  <a:pt x="7020" y="4628"/>
                </a:lnTo>
                <a:lnTo>
                  <a:pt x="4860" y="4628"/>
                </a:lnTo>
                <a:close/>
              </a:path>
              <a:path w="21600" h="21600" extrusionOk="0">
                <a:moveTo>
                  <a:pt x="7020" y="4628"/>
                </a:moveTo>
                <a:lnTo>
                  <a:pt x="7020" y="6171"/>
                </a:lnTo>
                <a:lnTo>
                  <a:pt x="9180" y="6171"/>
                </a:lnTo>
                <a:lnTo>
                  <a:pt x="9180" y="4628"/>
                </a:lnTo>
                <a:lnTo>
                  <a:pt x="7020" y="4628"/>
                </a:lnTo>
                <a:close/>
              </a:path>
              <a:path w="21600" h="21600" extrusionOk="0">
                <a:moveTo>
                  <a:pt x="9180" y="4628"/>
                </a:moveTo>
                <a:lnTo>
                  <a:pt x="9180" y="6171"/>
                </a:lnTo>
                <a:lnTo>
                  <a:pt x="11340" y="6171"/>
                </a:lnTo>
                <a:lnTo>
                  <a:pt x="11340" y="4628"/>
                </a:lnTo>
                <a:lnTo>
                  <a:pt x="9180" y="4628"/>
                </a:lnTo>
                <a:close/>
              </a:path>
              <a:path w="21600" h="21600" extrusionOk="0">
                <a:moveTo>
                  <a:pt x="11340" y="4628"/>
                </a:moveTo>
                <a:lnTo>
                  <a:pt x="11340" y="6171"/>
                </a:lnTo>
                <a:lnTo>
                  <a:pt x="13500" y="6171"/>
                </a:lnTo>
                <a:lnTo>
                  <a:pt x="13500" y="4628"/>
                </a:lnTo>
                <a:lnTo>
                  <a:pt x="11340" y="4628"/>
                </a:lnTo>
                <a:close/>
              </a:path>
              <a:path w="21600" h="21600" extrusionOk="0">
                <a:moveTo>
                  <a:pt x="13500" y="4628"/>
                </a:moveTo>
                <a:lnTo>
                  <a:pt x="13500" y="6171"/>
                </a:lnTo>
                <a:lnTo>
                  <a:pt x="15660" y="6171"/>
                </a:lnTo>
                <a:lnTo>
                  <a:pt x="15660" y="4628"/>
                </a:lnTo>
                <a:lnTo>
                  <a:pt x="13500" y="4628"/>
                </a:lnTo>
                <a:close/>
              </a:path>
              <a:path w="21600" h="21600" extrusionOk="0">
                <a:moveTo>
                  <a:pt x="15660" y="4628"/>
                </a:moveTo>
                <a:lnTo>
                  <a:pt x="15660" y="6171"/>
                </a:lnTo>
                <a:lnTo>
                  <a:pt x="17820" y="6171"/>
                </a:lnTo>
                <a:lnTo>
                  <a:pt x="17820" y="4628"/>
                </a:lnTo>
                <a:lnTo>
                  <a:pt x="15660" y="4628"/>
                </a:lnTo>
                <a:close/>
              </a:path>
              <a:path w="21600" h="21600" extrusionOk="0">
                <a:moveTo>
                  <a:pt x="17820" y="4628"/>
                </a:moveTo>
                <a:lnTo>
                  <a:pt x="17820" y="6171"/>
                </a:lnTo>
                <a:lnTo>
                  <a:pt x="19980" y="6171"/>
                </a:lnTo>
                <a:lnTo>
                  <a:pt x="19980" y="4628"/>
                </a:lnTo>
                <a:lnTo>
                  <a:pt x="17820" y="4628"/>
                </a:lnTo>
                <a:close/>
              </a:path>
              <a:path w="21600" h="21600" extrusionOk="0">
                <a:moveTo>
                  <a:pt x="1620" y="6171"/>
                </a:moveTo>
                <a:lnTo>
                  <a:pt x="1620" y="7714"/>
                </a:lnTo>
                <a:lnTo>
                  <a:pt x="3779" y="7714"/>
                </a:lnTo>
                <a:lnTo>
                  <a:pt x="3779" y="6171"/>
                </a:lnTo>
                <a:lnTo>
                  <a:pt x="1620" y="6171"/>
                </a:lnTo>
                <a:close/>
              </a:path>
              <a:path w="21600" h="21600" extrusionOk="0">
                <a:moveTo>
                  <a:pt x="3779" y="6171"/>
                </a:moveTo>
                <a:lnTo>
                  <a:pt x="3779" y="7714"/>
                </a:lnTo>
                <a:lnTo>
                  <a:pt x="5940" y="7714"/>
                </a:lnTo>
                <a:lnTo>
                  <a:pt x="5940" y="6171"/>
                </a:lnTo>
                <a:lnTo>
                  <a:pt x="3779" y="6171"/>
                </a:lnTo>
                <a:close/>
              </a:path>
              <a:path w="21600" h="21600" extrusionOk="0">
                <a:moveTo>
                  <a:pt x="5940" y="6171"/>
                </a:moveTo>
                <a:lnTo>
                  <a:pt x="5940" y="7714"/>
                </a:lnTo>
                <a:lnTo>
                  <a:pt x="8100" y="7714"/>
                </a:lnTo>
                <a:lnTo>
                  <a:pt x="8100" y="6171"/>
                </a:lnTo>
                <a:lnTo>
                  <a:pt x="5940" y="6171"/>
                </a:lnTo>
                <a:close/>
              </a:path>
              <a:path w="21600" h="21600" extrusionOk="0">
                <a:moveTo>
                  <a:pt x="8100" y="6171"/>
                </a:moveTo>
                <a:lnTo>
                  <a:pt x="8100" y="7714"/>
                </a:lnTo>
                <a:lnTo>
                  <a:pt x="10260" y="7714"/>
                </a:lnTo>
                <a:lnTo>
                  <a:pt x="10260" y="6171"/>
                </a:lnTo>
                <a:lnTo>
                  <a:pt x="8100" y="6171"/>
                </a:lnTo>
                <a:close/>
              </a:path>
              <a:path w="21600" h="21600" extrusionOk="0">
                <a:moveTo>
                  <a:pt x="10260" y="6171"/>
                </a:moveTo>
                <a:lnTo>
                  <a:pt x="10260" y="7714"/>
                </a:lnTo>
                <a:lnTo>
                  <a:pt x="12419" y="7714"/>
                </a:lnTo>
                <a:lnTo>
                  <a:pt x="12419" y="6171"/>
                </a:lnTo>
                <a:lnTo>
                  <a:pt x="10260" y="6171"/>
                </a:lnTo>
                <a:close/>
              </a:path>
              <a:path w="21600" h="21600" extrusionOk="0">
                <a:moveTo>
                  <a:pt x="12419" y="6171"/>
                </a:moveTo>
                <a:lnTo>
                  <a:pt x="12419" y="7714"/>
                </a:lnTo>
                <a:lnTo>
                  <a:pt x="14580" y="7714"/>
                </a:lnTo>
                <a:lnTo>
                  <a:pt x="14580" y="6171"/>
                </a:lnTo>
                <a:lnTo>
                  <a:pt x="12419" y="6171"/>
                </a:lnTo>
                <a:close/>
              </a:path>
              <a:path w="21600" h="21600" extrusionOk="0">
                <a:moveTo>
                  <a:pt x="14580" y="6171"/>
                </a:moveTo>
                <a:lnTo>
                  <a:pt x="14580" y="7714"/>
                </a:lnTo>
                <a:lnTo>
                  <a:pt x="16740" y="7714"/>
                </a:lnTo>
                <a:lnTo>
                  <a:pt x="16740" y="6171"/>
                </a:lnTo>
                <a:lnTo>
                  <a:pt x="14580" y="6171"/>
                </a:lnTo>
                <a:close/>
              </a:path>
              <a:path w="21600" h="21600" extrusionOk="0">
                <a:moveTo>
                  <a:pt x="16740" y="6171"/>
                </a:moveTo>
                <a:lnTo>
                  <a:pt x="16740" y="7714"/>
                </a:lnTo>
                <a:lnTo>
                  <a:pt x="18900" y="7714"/>
                </a:lnTo>
                <a:lnTo>
                  <a:pt x="18900" y="6171"/>
                </a:lnTo>
                <a:lnTo>
                  <a:pt x="16740" y="6171"/>
                </a:lnTo>
                <a:close/>
              </a:path>
              <a:path w="21600" h="21600" extrusionOk="0">
                <a:moveTo>
                  <a:pt x="18900" y="6171"/>
                </a:moveTo>
                <a:lnTo>
                  <a:pt x="18900" y="7714"/>
                </a:lnTo>
                <a:lnTo>
                  <a:pt x="21060" y="7714"/>
                </a:lnTo>
                <a:lnTo>
                  <a:pt x="21060" y="6171"/>
                </a:lnTo>
                <a:lnTo>
                  <a:pt x="18900" y="6171"/>
                </a:lnTo>
                <a:close/>
              </a:path>
              <a:path w="21600" h="21600" extrusionOk="0">
                <a:moveTo>
                  <a:pt x="540" y="7714"/>
                </a:moveTo>
                <a:lnTo>
                  <a:pt x="540" y="9257"/>
                </a:lnTo>
                <a:lnTo>
                  <a:pt x="2700" y="9257"/>
                </a:lnTo>
                <a:lnTo>
                  <a:pt x="2700" y="7714"/>
                </a:lnTo>
                <a:lnTo>
                  <a:pt x="540" y="7714"/>
                </a:lnTo>
                <a:close/>
              </a:path>
              <a:path w="21600" h="21600" extrusionOk="0">
                <a:moveTo>
                  <a:pt x="2700" y="7714"/>
                </a:moveTo>
                <a:lnTo>
                  <a:pt x="2700" y="9257"/>
                </a:lnTo>
                <a:lnTo>
                  <a:pt x="4860" y="9257"/>
                </a:lnTo>
                <a:lnTo>
                  <a:pt x="4860" y="7714"/>
                </a:lnTo>
                <a:lnTo>
                  <a:pt x="2700" y="7714"/>
                </a:lnTo>
                <a:close/>
              </a:path>
              <a:path w="21600" h="21600" extrusionOk="0">
                <a:moveTo>
                  <a:pt x="4860" y="7714"/>
                </a:moveTo>
                <a:lnTo>
                  <a:pt x="4860" y="9257"/>
                </a:lnTo>
                <a:lnTo>
                  <a:pt x="7020" y="9257"/>
                </a:lnTo>
                <a:lnTo>
                  <a:pt x="7020" y="7714"/>
                </a:lnTo>
                <a:lnTo>
                  <a:pt x="4860" y="7714"/>
                </a:lnTo>
                <a:close/>
              </a:path>
              <a:path w="21600" h="21600" extrusionOk="0">
                <a:moveTo>
                  <a:pt x="7020" y="7714"/>
                </a:moveTo>
                <a:lnTo>
                  <a:pt x="7020" y="9257"/>
                </a:lnTo>
                <a:lnTo>
                  <a:pt x="9180" y="9257"/>
                </a:lnTo>
                <a:lnTo>
                  <a:pt x="9180" y="7714"/>
                </a:lnTo>
                <a:lnTo>
                  <a:pt x="7020" y="7714"/>
                </a:lnTo>
                <a:close/>
              </a:path>
              <a:path w="21600" h="21600" extrusionOk="0">
                <a:moveTo>
                  <a:pt x="9180" y="7714"/>
                </a:moveTo>
                <a:lnTo>
                  <a:pt x="9180" y="9257"/>
                </a:lnTo>
                <a:lnTo>
                  <a:pt x="11340" y="9257"/>
                </a:lnTo>
                <a:lnTo>
                  <a:pt x="11340" y="7714"/>
                </a:lnTo>
                <a:lnTo>
                  <a:pt x="9180" y="7714"/>
                </a:lnTo>
                <a:close/>
              </a:path>
              <a:path w="21600" h="21600" extrusionOk="0">
                <a:moveTo>
                  <a:pt x="11340" y="7714"/>
                </a:moveTo>
                <a:lnTo>
                  <a:pt x="11340" y="9257"/>
                </a:lnTo>
                <a:lnTo>
                  <a:pt x="13500" y="9257"/>
                </a:lnTo>
                <a:lnTo>
                  <a:pt x="13500" y="7714"/>
                </a:lnTo>
                <a:lnTo>
                  <a:pt x="11340" y="7714"/>
                </a:lnTo>
                <a:close/>
              </a:path>
              <a:path w="21600" h="21600" extrusionOk="0">
                <a:moveTo>
                  <a:pt x="13500" y="7714"/>
                </a:moveTo>
                <a:lnTo>
                  <a:pt x="13500" y="9257"/>
                </a:lnTo>
                <a:lnTo>
                  <a:pt x="15660" y="9257"/>
                </a:lnTo>
                <a:lnTo>
                  <a:pt x="15660" y="7714"/>
                </a:lnTo>
                <a:lnTo>
                  <a:pt x="13500" y="7714"/>
                </a:lnTo>
                <a:close/>
              </a:path>
              <a:path w="21600" h="21600" extrusionOk="0">
                <a:moveTo>
                  <a:pt x="15660" y="7714"/>
                </a:moveTo>
                <a:lnTo>
                  <a:pt x="15660" y="9257"/>
                </a:lnTo>
                <a:lnTo>
                  <a:pt x="17820" y="9257"/>
                </a:lnTo>
                <a:lnTo>
                  <a:pt x="17820" y="7714"/>
                </a:lnTo>
                <a:lnTo>
                  <a:pt x="15660" y="7714"/>
                </a:lnTo>
                <a:close/>
              </a:path>
              <a:path w="21600" h="21600" extrusionOk="0">
                <a:moveTo>
                  <a:pt x="17820" y="7714"/>
                </a:moveTo>
                <a:lnTo>
                  <a:pt x="17820" y="9257"/>
                </a:lnTo>
                <a:lnTo>
                  <a:pt x="19980" y="9257"/>
                </a:lnTo>
                <a:lnTo>
                  <a:pt x="19980" y="7714"/>
                </a:lnTo>
                <a:lnTo>
                  <a:pt x="17820" y="7714"/>
                </a:lnTo>
                <a:close/>
              </a:path>
              <a:path w="21600" h="21600" extrusionOk="0">
                <a:moveTo>
                  <a:pt x="1620" y="9257"/>
                </a:moveTo>
                <a:lnTo>
                  <a:pt x="1620" y="10800"/>
                </a:lnTo>
                <a:lnTo>
                  <a:pt x="3779" y="10800"/>
                </a:lnTo>
                <a:lnTo>
                  <a:pt x="3779" y="9257"/>
                </a:lnTo>
                <a:lnTo>
                  <a:pt x="1620" y="9257"/>
                </a:lnTo>
                <a:close/>
              </a:path>
              <a:path w="21600" h="21600" extrusionOk="0">
                <a:moveTo>
                  <a:pt x="3779" y="9257"/>
                </a:moveTo>
                <a:lnTo>
                  <a:pt x="3779" y="10800"/>
                </a:lnTo>
                <a:lnTo>
                  <a:pt x="5940" y="10800"/>
                </a:lnTo>
                <a:lnTo>
                  <a:pt x="5940" y="9257"/>
                </a:lnTo>
                <a:lnTo>
                  <a:pt x="3779" y="9257"/>
                </a:lnTo>
                <a:close/>
              </a:path>
              <a:path w="21600" h="21600" extrusionOk="0">
                <a:moveTo>
                  <a:pt x="5940" y="9257"/>
                </a:moveTo>
                <a:lnTo>
                  <a:pt x="5940" y="10800"/>
                </a:lnTo>
                <a:lnTo>
                  <a:pt x="8100" y="10800"/>
                </a:lnTo>
                <a:lnTo>
                  <a:pt x="8100" y="9257"/>
                </a:lnTo>
                <a:lnTo>
                  <a:pt x="5940" y="9257"/>
                </a:lnTo>
                <a:close/>
              </a:path>
              <a:path w="21600" h="21600" extrusionOk="0">
                <a:moveTo>
                  <a:pt x="8100" y="9257"/>
                </a:moveTo>
                <a:lnTo>
                  <a:pt x="8100" y="10800"/>
                </a:lnTo>
                <a:lnTo>
                  <a:pt x="10260" y="10800"/>
                </a:lnTo>
                <a:lnTo>
                  <a:pt x="10260" y="9257"/>
                </a:lnTo>
                <a:lnTo>
                  <a:pt x="8100" y="9257"/>
                </a:lnTo>
                <a:close/>
              </a:path>
              <a:path w="21600" h="21600" extrusionOk="0">
                <a:moveTo>
                  <a:pt x="10260" y="9257"/>
                </a:moveTo>
                <a:lnTo>
                  <a:pt x="10260" y="10800"/>
                </a:lnTo>
                <a:lnTo>
                  <a:pt x="12419" y="10800"/>
                </a:lnTo>
                <a:lnTo>
                  <a:pt x="12419" y="9257"/>
                </a:lnTo>
                <a:lnTo>
                  <a:pt x="10260" y="9257"/>
                </a:lnTo>
                <a:close/>
              </a:path>
              <a:path w="21600" h="21600" extrusionOk="0">
                <a:moveTo>
                  <a:pt x="12419" y="9257"/>
                </a:moveTo>
                <a:lnTo>
                  <a:pt x="12419" y="10800"/>
                </a:lnTo>
                <a:lnTo>
                  <a:pt x="14580" y="10800"/>
                </a:lnTo>
                <a:lnTo>
                  <a:pt x="14580" y="9257"/>
                </a:lnTo>
                <a:lnTo>
                  <a:pt x="12419" y="9257"/>
                </a:lnTo>
                <a:close/>
              </a:path>
              <a:path w="21600" h="21600" extrusionOk="0">
                <a:moveTo>
                  <a:pt x="14580" y="9257"/>
                </a:moveTo>
                <a:lnTo>
                  <a:pt x="14580" y="10800"/>
                </a:lnTo>
                <a:lnTo>
                  <a:pt x="16740" y="10800"/>
                </a:lnTo>
                <a:lnTo>
                  <a:pt x="16740" y="9257"/>
                </a:lnTo>
                <a:lnTo>
                  <a:pt x="14580" y="9257"/>
                </a:lnTo>
                <a:close/>
              </a:path>
              <a:path w="21600" h="21600" extrusionOk="0">
                <a:moveTo>
                  <a:pt x="16740" y="9257"/>
                </a:moveTo>
                <a:lnTo>
                  <a:pt x="16740" y="10800"/>
                </a:lnTo>
                <a:lnTo>
                  <a:pt x="18900" y="10800"/>
                </a:lnTo>
                <a:lnTo>
                  <a:pt x="18900" y="9257"/>
                </a:lnTo>
                <a:lnTo>
                  <a:pt x="16740" y="9257"/>
                </a:lnTo>
                <a:close/>
              </a:path>
              <a:path w="21600" h="21600" extrusionOk="0">
                <a:moveTo>
                  <a:pt x="18900" y="9257"/>
                </a:moveTo>
                <a:lnTo>
                  <a:pt x="18900" y="10800"/>
                </a:lnTo>
                <a:lnTo>
                  <a:pt x="21060" y="10800"/>
                </a:lnTo>
                <a:lnTo>
                  <a:pt x="21060" y="9257"/>
                </a:lnTo>
                <a:lnTo>
                  <a:pt x="18900" y="9257"/>
                </a:lnTo>
                <a:close/>
              </a:path>
              <a:path w="21600" h="21600" extrusionOk="0">
                <a:moveTo>
                  <a:pt x="540" y="10800"/>
                </a:moveTo>
                <a:lnTo>
                  <a:pt x="540" y="12342"/>
                </a:lnTo>
                <a:lnTo>
                  <a:pt x="2700" y="12342"/>
                </a:lnTo>
                <a:lnTo>
                  <a:pt x="2700" y="10800"/>
                </a:lnTo>
                <a:lnTo>
                  <a:pt x="540" y="10800"/>
                </a:lnTo>
                <a:close/>
              </a:path>
              <a:path w="21600" h="21600" extrusionOk="0">
                <a:moveTo>
                  <a:pt x="2700" y="10800"/>
                </a:moveTo>
                <a:lnTo>
                  <a:pt x="2700" y="12342"/>
                </a:lnTo>
                <a:lnTo>
                  <a:pt x="4860" y="12342"/>
                </a:lnTo>
                <a:lnTo>
                  <a:pt x="4860" y="10800"/>
                </a:lnTo>
                <a:lnTo>
                  <a:pt x="2700" y="10800"/>
                </a:lnTo>
                <a:close/>
              </a:path>
              <a:path w="21600" h="21600" extrusionOk="0">
                <a:moveTo>
                  <a:pt x="4860" y="10800"/>
                </a:moveTo>
                <a:lnTo>
                  <a:pt x="4860" y="12342"/>
                </a:lnTo>
                <a:lnTo>
                  <a:pt x="7020" y="12342"/>
                </a:lnTo>
                <a:lnTo>
                  <a:pt x="7020" y="10800"/>
                </a:lnTo>
                <a:lnTo>
                  <a:pt x="4860" y="10800"/>
                </a:lnTo>
                <a:close/>
              </a:path>
              <a:path w="21600" h="21600" extrusionOk="0">
                <a:moveTo>
                  <a:pt x="7020" y="10800"/>
                </a:moveTo>
                <a:lnTo>
                  <a:pt x="7020" y="12342"/>
                </a:lnTo>
                <a:lnTo>
                  <a:pt x="9180" y="12342"/>
                </a:lnTo>
                <a:lnTo>
                  <a:pt x="9180" y="10800"/>
                </a:lnTo>
                <a:lnTo>
                  <a:pt x="7020" y="10800"/>
                </a:lnTo>
                <a:close/>
              </a:path>
              <a:path w="21600" h="21600" extrusionOk="0">
                <a:moveTo>
                  <a:pt x="9180" y="10800"/>
                </a:moveTo>
                <a:lnTo>
                  <a:pt x="9180" y="12342"/>
                </a:lnTo>
                <a:lnTo>
                  <a:pt x="11340" y="12342"/>
                </a:lnTo>
                <a:lnTo>
                  <a:pt x="11340" y="10800"/>
                </a:lnTo>
                <a:lnTo>
                  <a:pt x="9180" y="10800"/>
                </a:lnTo>
                <a:close/>
              </a:path>
              <a:path w="21600" h="21600" extrusionOk="0">
                <a:moveTo>
                  <a:pt x="11340" y="10800"/>
                </a:moveTo>
                <a:lnTo>
                  <a:pt x="11340" y="12342"/>
                </a:lnTo>
                <a:lnTo>
                  <a:pt x="13500" y="12342"/>
                </a:lnTo>
                <a:lnTo>
                  <a:pt x="13500" y="10800"/>
                </a:lnTo>
                <a:lnTo>
                  <a:pt x="11340" y="10800"/>
                </a:lnTo>
                <a:close/>
              </a:path>
              <a:path w="21600" h="21600" extrusionOk="0">
                <a:moveTo>
                  <a:pt x="13500" y="10800"/>
                </a:moveTo>
                <a:lnTo>
                  <a:pt x="13500" y="12342"/>
                </a:lnTo>
                <a:lnTo>
                  <a:pt x="15660" y="12342"/>
                </a:lnTo>
                <a:lnTo>
                  <a:pt x="15660" y="10800"/>
                </a:lnTo>
                <a:lnTo>
                  <a:pt x="13500" y="10800"/>
                </a:lnTo>
                <a:close/>
              </a:path>
              <a:path w="21600" h="21600" extrusionOk="0">
                <a:moveTo>
                  <a:pt x="15660" y="10800"/>
                </a:moveTo>
                <a:lnTo>
                  <a:pt x="15660" y="12342"/>
                </a:lnTo>
                <a:lnTo>
                  <a:pt x="17820" y="12342"/>
                </a:lnTo>
                <a:lnTo>
                  <a:pt x="17820" y="10800"/>
                </a:lnTo>
                <a:lnTo>
                  <a:pt x="15660" y="10800"/>
                </a:lnTo>
                <a:close/>
              </a:path>
              <a:path w="21600" h="21600" extrusionOk="0">
                <a:moveTo>
                  <a:pt x="17820" y="10800"/>
                </a:moveTo>
                <a:lnTo>
                  <a:pt x="17820" y="12342"/>
                </a:lnTo>
                <a:lnTo>
                  <a:pt x="19980" y="12342"/>
                </a:lnTo>
                <a:lnTo>
                  <a:pt x="19980" y="10800"/>
                </a:lnTo>
                <a:lnTo>
                  <a:pt x="17820" y="10800"/>
                </a:lnTo>
                <a:close/>
              </a:path>
              <a:path w="21600" h="21600" extrusionOk="0">
                <a:moveTo>
                  <a:pt x="1620" y="12342"/>
                </a:moveTo>
                <a:lnTo>
                  <a:pt x="1620" y="13885"/>
                </a:lnTo>
                <a:lnTo>
                  <a:pt x="3779" y="13885"/>
                </a:lnTo>
                <a:lnTo>
                  <a:pt x="3779" y="12342"/>
                </a:lnTo>
                <a:lnTo>
                  <a:pt x="1620" y="12342"/>
                </a:lnTo>
                <a:close/>
              </a:path>
              <a:path w="21600" h="21600" extrusionOk="0">
                <a:moveTo>
                  <a:pt x="3779" y="12342"/>
                </a:moveTo>
                <a:lnTo>
                  <a:pt x="3779" y="13885"/>
                </a:lnTo>
                <a:lnTo>
                  <a:pt x="5940" y="13885"/>
                </a:lnTo>
                <a:lnTo>
                  <a:pt x="5940" y="12342"/>
                </a:lnTo>
                <a:lnTo>
                  <a:pt x="3779" y="12342"/>
                </a:lnTo>
                <a:close/>
              </a:path>
              <a:path w="21600" h="21600" extrusionOk="0">
                <a:moveTo>
                  <a:pt x="5940" y="12342"/>
                </a:moveTo>
                <a:lnTo>
                  <a:pt x="5940" y="13885"/>
                </a:lnTo>
                <a:lnTo>
                  <a:pt x="8100" y="13885"/>
                </a:lnTo>
                <a:lnTo>
                  <a:pt x="8100" y="12342"/>
                </a:lnTo>
                <a:lnTo>
                  <a:pt x="5940" y="12342"/>
                </a:lnTo>
                <a:close/>
              </a:path>
              <a:path w="21600" h="21600" extrusionOk="0">
                <a:moveTo>
                  <a:pt x="8100" y="12342"/>
                </a:moveTo>
                <a:lnTo>
                  <a:pt x="8100" y="13885"/>
                </a:lnTo>
                <a:lnTo>
                  <a:pt x="10260" y="13885"/>
                </a:lnTo>
                <a:lnTo>
                  <a:pt x="10260" y="12342"/>
                </a:lnTo>
                <a:lnTo>
                  <a:pt x="8100" y="12342"/>
                </a:lnTo>
                <a:close/>
              </a:path>
              <a:path w="21600" h="21600" extrusionOk="0">
                <a:moveTo>
                  <a:pt x="10260" y="12342"/>
                </a:moveTo>
                <a:lnTo>
                  <a:pt x="10260" y="13885"/>
                </a:lnTo>
                <a:lnTo>
                  <a:pt x="12419" y="13885"/>
                </a:lnTo>
                <a:lnTo>
                  <a:pt x="12419" y="12342"/>
                </a:lnTo>
                <a:lnTo>
                  <a:pt x="10260" y="12342"/>
                </a:lnTo>
                <a:close/>
              </a:path>
              <a:path w="21600" h="21600" extrusionOk="0">
                <a:moveTo>
                  <a:pt x="12419" y="12342"/>
                </a:moveTo>
                <a:lnTo>
                  <a:pt x="12419" y="13885"/>
                </a:lnTo>
                <a:lnTo>
                  <a:pt x="14580" y="13885"/>
                </a:lnTo>
                <a:lnTo>
                  <a:pt x="14580" y="12342"/>
                </a:lnTo>
                <a:lnTo>
                  <a:pt x="12419" y="12342"/>
                </a:lnTo>
                <a:close/>
              </a:path>
              <a:path w="21600" h="21600" extrusionOk="0">
                <a:moveTo>
                  <a:pt x="14580" y="12342"/>
                </a:moveTo>
                <a:lnTo>
                  <a:pt x="14580" y="13885"/>
                </a:lnTo>
                <a:lnTo>
                  <a:pt x="16740" y="13885"/>
                </a:lnTo>
                <a:lnTo>
                  <a:pt x="16740" y="12342"/>
                </a:lnTo>
                <a:lnTo>
                  <a:pt x="14580" y="12342"/>
                </a:lnTo>
                <a:close/>
              </a:path>
              <a:path w="21600" h="21600" extrusionOk="0">
                <a:moveTo>
                  <a:pt x="16740" y="12342"/>
                </a:moveTo>
                <a:lnTo>
                  <a:pt x="16740" y="13885"/>
                </a:lnTo>
                <a:lnTo>
                  <a:pt x="18900" y="13885"/>
                </a:lnTo>
                <a:lnTo>
                  <a:pt x="18900" y="12342"/>
                </a:lnTo>
                <a:lnTo>
                  <a:pt x="16740" y="12342"/>
                </a:lnTo>
                <a:close/>
              </a:path>
              <a:path w="21600" h="21600" extrusionOk="0">
                <a:moveTo>
                  <a:pt x="18900" y="12342"/>
                </a:moveTo>
                <a:lnTo>
                  <a:pt x="18900" y="13885"/>
                </a:lnTo>
                <a:lnTo>
                  <a:pt x="21060" y="13885"/>
                </a:lnTo>
                <a:lnTo>
                  <a:pt x="21060" y="12342"/>
                </a:lnTo>
                <a:lnTo>
                  <a:pt x="18900" y="12342"/>
                </a:lnTo>
                <a:close/>
              </a:path>
              <a:path w="21600" h="21600" extrusionOk="0">
                <a:moveTo>
                  <a:pt x="540" y="13885"/>
                </a:moveTo>
                <a:lnTo>
                  <a:pt x="540" y="15428"/>
                </a:lnTo>
                <a:lnTo>
                  <a:pt x="2700" y="15428"/>
                </a:lnTo>
                <a:lnTo>
                  <a:pt x="2700" y="13885"/>
                </a:lnTo>
                <a:lnTo>
                  <a:pt x="540" y="13885"/>
                </a:lnTo>
                <a:close/>
              </a:path>
              <a:path w="21600" h="21600" extrusionOk="0">
                <a:moveTo>
                  <a:pt x="2700" y="13885"/>
                </a:moveTo>
                <a:lnTo>
                  <a:pt x="2700" y="15428"/>
                </a:lnTo>
                <a:lnTo>
                  <a:pt x="4860" y="15428"/>
                </a:lnTo>
                <a:lnTo>
                  <a:pt x="4860" y="13885"/>
                </a:lnTo>
                <a:lnTo>
                  <a:pt x="2700" y="13885"/>
                </a:lnTo>
                <a:close/>
              </a:path>
              <a:path w="21600" h="21600" extrusionOk="0">
                <a:moveTo>
                  <a:pt x="4860" y="13885"/>
                </a:moveTo>
                <a:lnTo>
                  <a:pt x="4860" y="15428"/>
                </a:lnTo>
                <a:lnTo>
                  <a:pt x="7020" y="15428"/>
                </a:lnTo>
                <a:lnTo>
                  <a:pt x="7020" y="13885"/>
                </a:lnTo>
                <a:lnTo>
                  <a:pt x="4860" y="13885"/>
                </a:lnTo>
                <a:close/>
              </a:path>
              <a:path w="21600" h="21600" extrusionOk="0">
                <a:moveTo>
                  <a:pt x="7020" y="13885"/>
                </a:moveTo>
                <a:lnTo>
                  <a:pt x="7020" y="15428"/>
                </a:lnTo>
                <a:lnTo>
                  <a:pt x="9180" y="15428"/>
                </a:lnTo>
                <a:lnTo>
                  <a:pt x="9180" y="13885"/>
                </a:lnTo>
                <a:lnTo>
                  <a:pt x="7020" y="13885"/>
                </a:lnTo>
                <a:close/>
              </a:path>
              <a:path w="21600" h="21600" extrusionOk="0">
                <a:moveTo>
                  <a:pt x="9180" y="13885"/>
                </a:moveTo>
                <a:lnTo>
                  <a:pt x="9180" y="15428"/>
                </a:lnTo>
                <a:lnTo>
                  <a:pt x="11340" y="15428"/>
                </a:lnTo>
                <a:lnTo>
                  <a:pt x="11340" y="13885"/>
                </a:lnTo>
                <a:lnTo>
                  <a:pt x="9180" y="13885"/>
                </a:lnTo>
                <a:close/>
              </a:path>
              <a:path w="21600" h="21600" extrusionOk="0">
                <a:moveTo>
                  <a:pt x="11340" y="13885"/>
                </a:moveTo>
                <a:lnTo>
                  <a:pt x="11340" y="15428"/>
                </a:lnTo>
                <a:lnTo>
                  <a:pt x="13500" y="15428"/>
                </a:lnTo>
                <a:lnTo>
                  <a:pt x="13500" y="13885"/>
                </a:lnTo>
                <a:lnTo>
                  <a:pt x="11340" y="13885"/>
                </a:lnTo>
                <a:close/>
              </a:path>
              <a:path w="21600" h="21600" extrusionOk="0">
                <a:moveTo>
                  <a:pt x="13500" y="13885"/>
                </a:moveTo>
                <a:lnTo>
                  <a:pt x="13500" y="15428"/>
                </a:lnTo>
                <a:lnTo>
                  <a:pt x="15660" y="15428"/>
                </a:lnTo>
                <a:lnTo>
                  <a:pt x="15660" y="13885"/>
                </a:lnTo>
                <a:lnTo>
                  <a:pt x="13500" y="13885"/>
                </a:lnTo>
                <a:close/>
              </a:path>
              <a:path w="21600" h="21600" extrusionOk="0">
                <a:moveTo>
                  <a:pt x="15660" y="13885"/>
                </a:moveTo>
                <a:lnTo>
                  <a:pt x="15660" y="15428"/>
                </a:lnTo>
                <a:lnTo>
                  <a:pt x="17820" y="15428"/>
                </a:lnTo>
                <a:lnTo>
                  <a:pt x="17820" y="13885"/>
                </a:lnTo>
                <a:lnTo>
                  <a:pt x="15660" y="13885"/>
                </a:lnTo>
                <a:close/>
              </a:path>
              <a:path w="21600" h="21600" extrusionOk="0">
                <a:moveTo>
                  <a:pt x="17820" y="13885"/>
                </a:moveTo>
                <a:lnTo>
                  <a:pt x="17820" y="15428"/>
                </a:lnTo>
                <a:lnTo>
                  <a:pt x="19980" y="15428"/>
                </a:lnTo>
                <a:lnTo>
                  <a:pt x="19980" y="13885"/>
                </a:lnTo>
                <a:lnTo>
                  <a:pt x="17820" y="13885"/>
                </a:lnTo>
                <a:close/>
              </a:path>
              <a:path w="21600" h="21600" extrusionOk="0">
                <a:moveTo>
                  <a:pt x="1620" y="15428"/>
                </a:moveTo>
                <a:lnTo>
                  <a:pt x="1620" y="16971"/>
                </a:lnTo>
                <a:lnTo>
                  <a:pt x="3779" y="16971"/>
                </a:lnTo>
                <a:lnTo>
                  <a:pt x="3779" y="15428"/>
                </a:lnTo>
                <a:lnTo>
                  <a:pt x="1620" y="15428"/>
                </a:lnTo>
                <a:close/>
              </a:path>
              <a:path w="21600" h="21600" extrusionOk="0">
                <a:moveTo>
                  <a:pt x="3779" y="15428"/>
                </a:moveTo>
                <a:lnTo>
                  <a:pt x="3779" y="16971"/>
                </a:lnTo>
                <a:lnTo>
                  <a:pt x="5940" y="16971"/>
                </a:lnTo>
                <a:lnTo>
                  <a:pt x="5940" y="15428"/>
                </a:lnTo>
                <a:lnTo>
                  <a:pt x="3779" y="15428"/>
                </a:lnTo>
                <a:close/>
              </a:path>
              <a:path w="21600" h="21600" extrusionOk="0">
                <a:moveTo>
                  <a:pt x="5940" y="15428"/>
                </a:moveTo>
                <a:lnTo>
                  <a:pt x="5940" y="16971"/>
                </a:lnTo>
                <a:lnTo>
                  <a:pt x="8100" y="16971"/>
                </a:lnTo>
                <a:lnTo>
                  <a:pt x="8100" y="15428"/>
                </a:lnTo>
                <a:lnTo>
                  <a:pt x="5940" y="15428"/>
                </a:lnTo>
                <a:close/>
              </a:path>
              <a:path w="21600" h="21600" extrusionOk="0">
                <a:moveTo>
                  <a:pt x="8100" y="15428"/>
                </a:moveTo>
                <a:lnTo>
                  <a:pt x="8100" y="16971"/>
                </a:lnTo>
                <a:lnTo>
                  <a:pt x="10260" y="16971"/>
                </a:lnTo>
                <a:lnTo>
                  <a:pt x="10260" y="15428"/>
                </a:lnTo>
                <a:lnTo>
                  <a:pt x="8100" y="15428"/>
                </a:lnTo>
                <a:close/>
              </a:path>
              <a:path w="21600" h="21600" extrusionOk="0">
                <a:moveTo>
                  <a:pt x="10260" y="15428"/>
                </a:moveTo>
                <a:lnTo>
                  <a:pt x="10260" y="16971"/>
                </a:lnTo>
                <a:lnTo>
                  <a:pt x="12419" y="16971"/>
                </a:lnTo>
                <a:lnTo>
                  <a:pt x="12419" y="15428"/>
                </a:lnTo>
                <a:lnTo>
                  <a:pt x="10260" y="15428"/>
                </a:lnTo>
                <a:close/>
              </a:path>
              <a:path w="21600" h="21600" extrusionOk="0">
                <a:moveTo>
                  <a:pt x="12419" y="15428"/>
                </a:moveTo>
                <a:lnTo>
                  <a:pt x="12419" y="16971"/>
                </a:lnTo>
                <a:lnTo>
                  <a:pt x="14580" y="16971"/>
                </a:lnTo>
                <a:lnTo>
                  <a:pt x="14580" y="15428"/>
                </a:lnTo>
                <a:lnTo>
                  <a:pt x="12419" y="15428"/>
                </a:lnTo>
                <a:close/>
              </a:path>
              <a:path w="21600" h="21600" extrusionOk="0">
                <a:moveTo>
                  <a:pt x="14580" y="15428"/>
                </a:moveTo>
                <a:lnTo>
                  <a:pt x="14580" y="16971"/>
                </a:lnTo>
                <a:lnTo>
                  <a:pt x="16740" y="16971"/>
                </a:lnTo>
                <a:lnTo>
                  <a:pt x="16740" y="15428"/>
                </a:lnTo>
                <a:lnTo>
                  <a:pt x="14580" y="15428"/>
                </a:lnTo>
                <a:close/>
              </a:path>
              <a:path w="21600" h="21600" extrusionOk="0">
                <a:moveTo>
                  <a:pt x="16740" y="15428"/>
                </a:moveTo>
                <a:lnTo>
                  <a:pt x="16740" y="16971"/>
                </a:lnTo>
                <a:lnTo>
                  <a:pt x="18900" y="16971"/>
                </a:lnTo>
                <a:lnTo>
                  <a:pt x="18900" y="15428"/>
                </a:lnTo>
                <a:lnTo>
                  <a:pt x="16740" y="15428"/>
                </a:lnTo>
                <a:close/>
              </a:path>
              <a:path w="21600" h="21600" extrusionOk="0">
                <a:moveTo>
                  <a:pt x="18900" y="15428"/>
                </a:moveTo>
                <a:lnTo>
                  <a:pt x="18900" y="16971"/>
                </a:lnTo>
                <a:lnTo>
                  <a:pt x="21060" y="16971"/>
                </a:lnTo>
                <a:lnTo>
                  <a:pt x="21060" y="15428"/>
                </a:lnTo>
                <a:lnTo>
                  <a:pt x="18900" y="15428"/>
                </a:lnTo>
                <a:close/>
              </a:path>
              <a:path w="21600" h="21600" extrusionOk="0">
                <a:moveTo>
                  <a:pt x="540" y="16971"/>
                </a:moveTo>
                <a:lnTo>
                  <a:pt x="540" y="18514"/>
                </a:lnTo>
                <a:lnTo>
                  <a:pt x="2700" y="18514"/>
                </a:lnTo>
                <a:lnTo>
                  <a:pt x="2700" y="16971"/>
                </a:lnTo>
                <a:lnTo>
                  <a:pt x="540" y="16971"/>
                </a:lnTo>
                <a:close/>
              </a:path>
              <a:path w="21600" h="21600" extrusionOk="0">
                <a:moveTo>
                  <a:pt x="2700" y="16971"/>
                </a:moveTo>
                <a:lnTo>
                  <a:pt x="2700" y="18514"/>
                </a:lnTo>
                <a:lnTo>
                  <a:pt x="4860" y="18514"/>
                </a:lnTo>
                <a:lnTo>
                  <a:pt x="4860" y="16971"/>
                </a:lnTo>
                <a:lnTo>
                  <a:pt x="2700" y="16971"/>
                </a:lnTo>
                <a:close/>
              </a:path>
              <a:path w="21600" h="21600" extrusionOk="0">
                <a:moveTo>
                  <a:pt x="4860" y="16971"/>
                </a:moveTo>
                <a:lnTo>
                  <a:pt x="4860" y="18514"/>
                </a:lnTo>
                <a:lnTo>
                  <a:pt x="7020" y="18514"/>
                </a:lnTo>
                <a:lnTo>
                  <a:pt x="7020" y="16971"/>
                </a:lnTo>
                <a:lnTo>
                  <a:pt x="4860" y="16971"/>
                </a:lnTo>
                <a:close/>
              </a:path>
              <a:path w="21600" h="21600" extrusionOk="0">
                <a:moveTo>
                  <a:pt x="7020" y="16971"/>
                </a:moveTo>
                <a:lnTo>
                  <a:pt x="7020" y="18514"/>
                </a:lnTo>
                <a:lnTo>
                  <a:pt x="9180" y="18514"/>
                </a:lnTo>
                <a:lnTo>
                  <a:pt x="9180" y="16971"/>
                </a:lnTo>
                <a:lnTo>
                  <a:pt x="7020" y="16971"/>
                </a:lnTo>
                <a:close/>
              </a:path>
              <a:path w="21600" h="21600" extrusionOk="0">
                <a:moveTo>
                  <a:pt x="9180" y="16971"/>
                </a:moveTo>
                <a:lnTo>
                  <a:pt x="9180" y="18514"/>
                </a:lnTo>
                <a:lnTo>
                  <a:pt x="11340" y="18514"/>
                </a:lnTo>
                <a:lnTo>
                  <a:pt x="11340" y="16971"/>
                </a:lnTo>
                <a:lnTo>
                  <a:pt x="9180" y="16971"/>
                </a:lnTo>
                <a:close/>
              </a:path>
              <a:path w="21600" h="21600" extrusionOk="0">
                <a:moveTo>
                  <a:pt x="11340" y="16971"/>
                </a:moveTo>
                <a:lnTo>
                  <a:pt x="11340" y="18514"/>
                </a:lnTo>
                <a:lnTo>
                  <a:pt x="13500" y="18514"/>
                </a:lnTo>
                <a:lnTo>
                  <a:pt x="13500" y="16971"/>
                </a:lnTo>
                <a:lnTo>
                  <a:pt x="11340" y="16971"/>
                </a:lnTo>
                <a:close/>
              </a:path>
              <a:path w="21600" h="21600" extrusionOk="0">
                <a:moveTo>
                  <a:pt x="13500" y="16971"/>
                </a:moveTo>
                <a:lnTo>
                  <a:pt x="13500" y="18514"/>
                </a:lnTo>
                <a:lnTo>
                  <a:pt x="15660" y="18514"/>
                </a:lnTo>
                <a:lnTo>
                  <a:pt x="15660" y="16971"/>
                </a:lnTo>
                <a:lnTo>
                  <a:pt x="13500" y="16971"/>
                </a:lnTo>
                <a:close/>
              </a:path>
              <a:path w="21600" h="21600" extrusionOk="0">
                <a:moveTo>
                  <a:pt x="15660" y="16971"/>
                </a:moveTo>
                <a:lnTo>
                  <a:pt x="15660" y="18514"/>
                </a:lnTo>
                <a:lnTo>
                  <a:pt x="17820" y="18514"/>
                </a:lnTo>
                <a:lnTo>
                  <a:pt x="17820" y="16971"/>
                </a:lnTo>
                <a:lnTo>
                  <a:pt x="15660" y="16971"/>
                </a:lnTo>
                <a:close/>
              </a:path>
              <a:path w="21600" h="21600" extrusionOk="0">
                <a:moveTo>
                  <a:pt x="17820" y="16971"/>
                </a:moveTo>
                <a:lnTo>
                  <a:pt x="17820" y="18514"/>
                </a:lnTo>
                <a:lnTo>
                  <a:pt x="19980" y="18514"/>
                </a:lnTo>
                <a:lnTo>
                  <a:pt x="19980" y="16971"/>
                </a:lnTo>
                <a:lnTo>
                  <a:pt x="17820" y="16971"/>
                </a:lnTo>
                <a:close/>
              </a:path>
              <a:path w="21600" h="21600" extrusionOk="0">
                <a:moveTo>
                  <a:pt x="1620" y="18514"/>
                </a:moveTo>
                <a:lnTo>
                  <a:pt x="1620" y="20057"/>
                </a:lnTo>
                <a:lnTo>
                  <a:pt x="3779" y="20057"/>
                </a:lnTo>
                <a:lnTo>
                  <a:pt x="3779" y="18514"/>
                </a:lnTo>
                <a:lnTo>
                  <a:pt x="1620" y="18514"/>
                </a:lnTo>
                <a:close/>
              </a:path>
              <a:path w="21600" h="21600" extrusionOk="0">
                <a:moveTo>
                  <a:pt x="3779" y="18514"/>
                </a:moveTo>
                <a:lnTo>
                  <a:pt x="3779" y="20057"/>
                </a:lnTo>
                <a:lnTo>
                  <a:pt x="5940" y="20057"/>
                </a:lnTo>
                <a:lnTo>
                  <a:pt x="5940" y="18514"/>
                </a:lnTo>
                <a:lnTo>
                  <a:pt x="3779" y="18514"/>
                </a:lnTo>
                <a:close/>
              </a:path>
              <a:path w="21600" h="21600" extrusionOk="0">
                <a:moveTo>
                  <a:pt x="5940" y="18514"/>
                </a:moveTo>
                <a:lnTo>
                  <a:pt x="5940" y="20057"/>
                </a:lnTo>
                <a:lnTo>
                  <a:pt x="8100" y="20057"/>
                </a:lnTo>
                <a:lnTo>
                  <a:pt x="8100" y="18514"/>
                </a:lnTo>
                <a:lnTo>
                  <a:pt x="5940" y="18514"/>
                </a:lnTo>
                <a:close/>
              </a:path>
              <a:path w="21600" h="21600" extrusionOk="0">
                <a:moveTo>
                  <a:pt x="8100" y="18514"/>
                </a:moveTo>
                <a:lnTo>
                  <a:pt x="8100" y="20057"/>
                </a:lnTo>
                <a:lnTo>
                  <a:pt x="10260" y="20057"/>
                </a:lnTo>
                <a:lnTo>
                  <a:pt x="10260" y="18514"/>
                </a:lnTo>
                <a:lnTo>
                  <a:pt x="8100" y="18514"/>
                </a:lnTo>
                <a:close/>
              </a:path>
              <a:path w="21600" h="21600" extrusionOk="0">
                <a:moveTo>
                  <a:pt x="10260" y="18514"/>
                </a:moveTo>
                <a:lnTo>
                  <a:pt x="10260" y="20057"/>
                </a:lnTo>
                <a:lnTo>
                  <a:pt x="12419" y="20057"/>
                </a:lnTo>
                <a:lnTo>
                  <a:pt x="12419" y="18514"/>
                </a:lnTo>
                <a:lnTo>
                  <a:pt x="10260" y="18514"/>
                </a:lnTo>
                <a:close/>
              </a:path>
              <a:path w="21600" h="21600" extrusionOk="0">
                <a:moveTo>
                  <a:pt x="12419" y="18514"/>
                </a:moveTo>
                <a:lnTo>
                  <a:pt x="12419" y="20057"/>
                </a:lnTo>
                <a:lnTo>
                  <a:pt x="14580" y="20057"/>
                </a:lnTo>
                <a:lnTo>
                  <a:pt x="14580" y="18514"/>
                </a:lnTo>
                <a:lnTo>
                  <a:pt x="12419" y="18514"/>
                </a:lnTo>
                <a:close/>
              </a:path>
              <a:path w="21600" h="21600" extrusionOk="0">
                <a:moveTo>
                  <a:pt x="14580" y="18514"/>
                </a:moveTo>
                <a:lnTo>
                  <a:pt x="14580" y="20057"/>
                </a:lnTo>
                <a:lnTo>
                  <a:pt x="16740" y="20057"/>
                </a:lnTo>
                <a:lnTo>
                  <a:pt x="16740" y="18514"/>
                </a:lnTo>
                <a:lnTo>
                  <a:pt x="14580" y="18514"/>
                </a:lnTo>
                <a:close/>
              </a:path>
              <a:path w="21600" h="21600" extrusionOk="0">
                <a:moveTo>
                  <a:pt x="16740" y="18514"/>
                </a:moveTo>
                <a:lnTo>
                  <a:pt x="16740" y="20057"/>
                </a:lnTo>
                <a:lnTo>
                  <a:pt x="18900" y="20057"/>
                </a:lnTo>
                <a:lnTo>
                  <a:pt x="18900" y="18514"/>
                </a:lnTo>
                <a:lnTo>
                  <a:pt x="16740" y="18514"/>
                </a:lnTo>
                <a:close/>
              </a:path>
              <a:path w="21600" h="21600" extrusionOk="0">
                <a:moveTo>
                  <a:pt x="18900" y="18514"/>
                </a:moveTo>
                <a:lnTo>
                  <a:pt x="18900" y="20057"/>
                </a:lnTo>
                <a:lnTo>
                  <a:pt x="21060" y="20057"/>
                </a:lnTo>
                <a:lnTo>
                  <a:pt x="21060" y="18514"/>
                </a:lnTo>
                <a:lnTo>
                  <a:pt x="18900" y="18514"/>
                </a:lnTo>
                <a:close/>
              </a:path>
              <a:path w="21600" h="21600" extrusionOk="0">
                <a:moveTo>
                  <a:pt x="540" y="20057"/>
                </a:moveTo>
                <a:lnTo>
                  <a:pt x="540" y="21600"/>
                </a:lnTo>
                <a:lnTo>
                  <a:pt x="2700" y="21600"/>
                </a:lnTo>
                <a:lnTo>
                  <a:pt x="2700" y="20057"/>
                </a:lnTo>
                <a:lnTo>
                  <a:pt x="540" y="20057"/>
                </a:lnTo>
                <a:close/>
              </a:path>
              <a:path w="21600" h="21600" extrusionOk="0">
                <a:moveTo>
                  <a:pt x="2700" y="20057"/>
                </a:moveTo>
                <a:lnTo>
                  <a:pt x="2700" y="21600"/>
                </a:lnTo>
                <a:lnTo>
                  <a:pt x="4860" y="21600"/>
                </a:lnTo>
                <a:lnTo>
                  <a:pt x="4860" y="20057"/>
                </a:lnTo>
                <a:lnTo>
                  <a:pt x="2700" y="20057"/>
                </a:lnTo>
                <a:close/>
              </a:path>
              <a:path w="21600" h="21600" extrusionOk="0">
                <a:moveTo>
                  <a:pt x="4860" y="20057"/>
                </a:moveTo>
                <a:lnTo>
                  <a:pt x="4860" y="21600"/>
                </a:lnTo>
                <a:lnTo>
                  <a:pt x="7020" y="21600"/>
                </a:lnTo>
                <a:lnTo>
                  <a:pt x="7020" y="20057"/>
                </a:lnTo>
                <a:lnTo>
                  <a:pt x="4860" y="20057"/>
                </a:lnTo>
                <a:close/>
              </a:path>
              <a:path w="21600" h="21600" extrusionOk="0">
                <a:moveTo>
                  <a:pt x="7020" y="20057"/>
                </a:moveTo>
                <a:lnTo>
                  <a:pt x="7020" y="21600"/>
                </a:lnTo>
                <a:lnTo>
                  <a:pt x="9180" y="21600"/>
                </a:lnTo>
                <a:lnTo>
                  <a:pt x="9180" y="20057"/>
                </a:lnTo>
                <a:lnTo>
                  <a:pt x="7020" y="20057"/>
                </a:lnTo>
                <a:close/>
              </a:path>
              <a:path w="21600" h="21600" extrusionOk="0">
                <a:moveTo>
                  <a:pt x="9180" y="20057"/>
                </a:moveTo>
                <a:lnTo>
                  <a:pt x="9180" y="21600"/>
                </a:lnTo>
                <a:lnTo>
                  <a:pt x="11340" y="21600"/>
                </a:lnTo>
                <a:lnTo>
                  <a:pt x="11340" y="20057"/>
                </a:lnTo>
                <a:lnTo>
                  <a:pt x="9180" y="20057"/>
                </a:lnTo>
                <a:close/>
              </a:path>
              <a:path w="21600" h="21600" extrusionOk="0">
                <a:moveTo>
                  <a:pt x="11340" y="20057"/>
                </a:moveTo>
                <a:lnTo>
                  <a:pt x="11340" y="21600"/>
                </a:lnTo>
                <a:lnTo>
                  <a:pt x="13500" y="21600"/>
                </a:lnTo>
                <a:lnTo>
                  <a:pt x="13500" y="20057"/>
                </a:lnTo>
                <a:lnTo>
                  <a:pt x="11340" y="20057"/>
                </a:lnTo>
                <a:close/>
              </a:path>
              <a:path w="21600" h="21600" extrusionOk="0">
                <a:moveTo>
                  <a:pt x="13500" y="20057"/>
                </a:moveTo>
                <a:lnTo>
                  <a:pt x="13500" y="21600"/>
                </a:lnTo>
                <a:lnTo>
                  <a:pt x="15660" y="21600"/>
                </a:lnTo>
                <a:lnTo>
                  <a:pt x="15660" y="20057"/>
                </a:lnTo>
                <a:lnTo>
                  <a:pt x="13500" y="20057"/>
                </a:lnTo>
                <a:close/>
              </a:path>
              <a:path w="21600" h="21600" extrusionOk="0">
                <a:moveTo>
                  <a:pt x="15660" y="20057"/>
                </a:moveTo>
                <a:lnTo>
                  <a:pt x="15660" y="21600"/>
                </a:lnTo>
                <a:lnTo>
                  <a:pt x="17820" y="21600"/>
                </a:lnTo>
                <a:lnTo>
                  <a:pt x="17820" y="20057"/>
                </a:lnTo>
                <a:lnTo>
                  <a:pt x="15660" y="20057"/>
                </a:lnTo>
                <a:close/>
              </a:path>
              <a:path w="21600" h="21600" extrusionOk="0">
                <a:moveTo>
                  <a:pt x="17820" y="20057"/>
                </a:moveTo>
                <a:lnTo>
                  <a:pt x="17820" y="21600"/>
                </a:lnTo>
                <a:lnTo>
                  <a:pt x="19980" y="21600"/>
                </a:lnTo>
                <a:lnTo>
                  <a:pt x="19980" y="20057"/>
                </a:lnTo>
                <a:lnTo>
                  <a:pt x="17820" y="20057"/>
                </a:lnTo>
                <a:close/>
              </a:path>
              <a:path w="21600" h="21600" extrusionOk="0">
                <a:moveTo>
                  <a:pt x="19980" y="4628"/>
                </a:moveTo>
                <a:lnTo>
                  <a:pt x="21060" y="4628"/>
                </a:lnTo>
                <a:lnTo>
                  <a:pt x="21060" y="6171"/>
                </a:lnTo>
                <a:lnTo>
                  <a:pt x="19980" y="6171"/>
                </a:lnTo>
                <a:lnTo>
                  <a:pt x="19980" y="4628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9375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0" grpId="0" animBg="1"/>
      <p:bldP spid="61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3" name="Freeform 13"/>
          <p:cNvSpPr>
            <a:spLocks/>
          </p:cNvSpPr>
          <p:nvPr/>
        </p:nvSpPr>
        <p:spPr bwMode="auto">
          <a:xfrm>
            <a:off x="2484438" y="2924175"/>
            <a:ext cx="3960812" cy="865188"/>
          </a:xfrm>
          <a:custGeom>
            <a:avLst/>
            <a:gdLst>
              <a:gd name="T0" fmla="*/ 0 w 2495"/>
              <a:gd name="T1" fmla="*/ 2147483647 h 545"/>
              <a:gd name="T2" fmla="*/ 2147483647 w 2495"/>
              <a:gd name="T3" fmla="*/ 0 h 545"/>
              <a:gd name="T4" fmla="*/ 2147483647 w 2495"/>
              <a:gd name="T5" fmla="*/ 0 h 545"/>
              <a:gd name="T6" fmla="*/ 2147483647 w 2495"/>
              <a:gd name="T7" fmla="*/ 2147483647 h 545"/>
              <a:gd name="T8" fmla="*/ 0 w 2495"/>
              <a:gd name="T9" fmla="*/ 2147483647 h 5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95"/>
              <a:gd name="T16" fmla="*/ 0 h 545"/>
              <a:gd name="T17" fmla="*/ 2495 w 2495"/>
              <a:gd name="T18" fmla="*/ 545 h 5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95" h="545">
                <a:moveTo>
                  <a:pt x="0" y="545"/>
                </a:moveTo>
                <a:lnTo>
                  <a:pt x="544" y="0"/>
                </a:lnTo>
                <a:lnTo>
                  <a:pt x="2495" y="0"/>
                </a:lnTo>
                <a:lnTo>
                  <a:pt x="1950" y="545"/>
                </a:lnTo>
                <a:lnTo>
                  <a:pt x="0" y="545"/>
                </a:lnTo>
                <a:close/>
              </a:path>
            </a:pathLst>
          </a:custGeom>
          <a:solidFill>
            <a:srgbClr val="3333CC">
              <a:alpha val="47058"/>
            </a:srgbClr>
          </a:solidFill>
          <a:ln w="57150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07" name="Rectangle 14"/>
          <p:cNvSpPr>
            <a:spLocks noChangeArrowheads="1"/>
          </p:cNvSpPr>
          <p:nvPr/>
        </p:nvSpPr>
        <p:spPr bwMode="auto">
          <a:xfrm>
            <a:off x="2484438" y="3789363"/>
            <a:ext cx="3097212" cy="2592387"/>
          </a:xfrm>
          <a:prstGeom prst="rect">
            <a:avLst/>
          </a:prstGeom>
          <a:solidFill>
            <a:srgbClr val="00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449500" prstMaterial="legacyWireframe">
            <a:bevelT w="13500" h="13500" prst="angle"/>
            <a:bevelB w="13500" h="13500" prst="angle"/>
            <a:extrusionClr>
              <a:srgbClr val="0066FF"/>
            </a:extrusionClr>
            <a:contourClr>
              <a:srgbClr val="0066FF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ru-RU" altLang="en-US" sz="1800">
              <a:latin typeface="Calibri" panose="020F0502020204030204" pitchFamily="34" charset="0"/>
            </a:endParaRPr>
          </a:p>
        </p:txBody>
      </p:sp>
      <p:sp>
        <p:nvSpPr>
          <p:cNvPr id="20495" name="AutoShape 15"/>
          <p:cNvSpPr>
            <a:spLocks noChangeArrowheads="1"/>
          </p:cNvSpPr>
          <p:nvPr/>
        </p:nvSpPr>
        <p:spPr bwMode="auto">
          <a:xfrm>
            <a:off x="179388" y="4365625"/>
            <a:ext cx="2339975" cy="504825"/>
          </a:xfrm>
          <a:prstGeom prst="wedgeRoundRectCallout">
            <a:avLst>
              <a:gd name="adj1" fmla="val 77407"/>
              <a:gd name="adj2" fmla="val 221699"/>
              <a:gd name="adj3" fmla="val 16667"/>
            </a:avLst>
          </a:prstGeom>
          <a:solidFill>
            <a:srgbClr val="FFFF00"/>
          </a:solidFill>
          <a:ln w="57150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en-US" sz="1800" b="1" i="1">
                <a:solidFill>
                  <a:srgbClr val="000099"/>
                </a:solidFill>
                <a:latin typeface="Arial" panose="020B0604020202020204" pitchFamily="34" charset="0"/>
              </a:rPr>
              <a:t>Нижняя грань</a:t>
            </a: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5508625" y="1989138"/>
            <a:ext cx="2449513" cy="503237"/>
          </a:xfrm>
          <a:prstGeom prst="wedgeRoundRectCallout">
            <a:avLst>
              <a:gd name="adj1" fmla="val -92319"/>
              <a:gd name="adj2" fmla="val 193218"/>
              <a:gd name="adj3" fmla="val 16667"/>
            </a:avLst>
          </a:prstGeom>
          <a:solidFill>
            <a:srgbClr val="FFFF00"/>
          </a:solidFill>
          <a:ln w="38100" cmpd="dbl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en-US" sz="1800" b="1" i="1">
                <a:solidFill>
                  <a:srgbClr val="000099"/>
                </a:solidFill>
                <a:latin typeface="Arial" panose="020B0604020202020204" pitchFamily="34" charset="0"/>
              </a:rPr>
              <a:t>верхняя грань</a:t>
            </a:r>
          </a:p>
        </p:txBody>
      </p:sp>
      <p:sp>
        <p:nvSpPr>
          <p:cNvPr id="20499" name="Freeform 19"/>
          <p:cNvSpPr>
            <a:spLocks/>
          </p:cNvSpPr>
          <p:nvPr/>
        </p:nvSpPr>
        <p:spPr bwMode="auto">
          <a:xfrm>
            <a:off x="2484438" y="5516563"/>
            <a:ext cx="3960812" cy="865187"/>
          </a:xfrm>
          <a:custGeom>
            <a:avLst/>
            <a:gdLst>
              <a:gd name="T0" fmla="*/ 0 w 2495"/>
              <a:gd name="T1" fmla="*/ 2147483647 h 545"/>
              <a:gd name="T2" fmla="*/ 2147483647 w 2495"/>
              <a:gd name="T3" fmla="*/ 0 h 545"/>
              <a:gd name="T4" fmla="*/ 2147483647 w 2495"/>
              <a:gd name="T5" fmla="*/ 0 h 545"/>
              <a:gd name="T6" fmla="*/ 2147483647 w 2495"/>
              <a:gd name="T7" fmla="*/ 2147483647 h 545"/>
              <a:gd name="T8" fmla="*/ 0 w 2495"/>
              <a:gd name="T9" fmla="*/ 2147483647 h 5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95"/>
              <a:gd name="T16" fmla="*/ 0 h 545"/>
              <a:gd name="T17" fmla="*/ 2495 w 2495"/>
              <a:gd name="T18" fmla="*/ 545 h 5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95" h="545">
                <a:moveTo>
                  <a:pt x="0" y="545"/>
                </a:moveTo>
                <a:lnTo>
                  <a:pt x="544" y="0"/>
                </a:lnTo>
                <a:lnTo>
                  <a:pt x="2495" y="0"/>
                </a:lnTo>
                <a:lnTo>
                  <a:pt x="1950" y="545"/>
                </a:lnTo>
                <a:lnTo>
                  <a:pt x="0" y="545"/>
                </a:lnTo>
                <a:close/>
              </a:path>
            </a:pathLst>
          </a:custGeom>
          <a:solidFill>
            <a:schemeClr val="hlink">
              <a:alpha val="56078"/>
            </a:schemeClr>
          </a:solidFill>
          <a:ln w="5715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1" name="Прямоугольник 6"/>
          <p:cNvSpPr>
            <a:spLocks noChangeArrowheads="1"/>
          </p:cNvSpPr>
          <p:nvPr/>
        </p:nvSpPr>
        <p:spPr bwMode="auto">
          <a:xfrm>
            <a:off x="250825" y="0"/>
            <a:ext cx="77057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en-US" sz="3200" b="1" dirty="0"/>
              <a:t>Поверхность прямоугольного параллелепипеда состоит из</a:t>
            </a:r>
            <a:r>
              <a:rPr lang="ru-RU" altLang="en-US" sz="3200" b="1" dirty="0">
                <a:solidFill>
                  <a:schemeClr val="accent2"/>
                </a:solidFill>
              </a:rPr>
              <a:t> </a:t>
            </a:r>
            <a:r>
              <a:rPr lang="ru-RU" altLang="en-US" sz="3200" b="1" dirty="0">
                <a:solidFill>
                  <a:srgbClr val="FF3300"/>
                </a:solidFill>
              </a:rPr>
              <a:t>6 </a:t>
            </a:r>
            <a:r>
              <a:rPr lang="ru-RU" altLang="en-US" sz="3200" b="1" dirty="0"/>
              <a:t>граней</a:t>
            </a:r>
          </a:p>
        </p:txBody>
      </p:sp>
    </p:spTree>
    <p:extLst>
      <p:ext uri="{BB962C8B-B14F-4D97-AF65-F5344CB8AC3E}">
        <p14:creationId xmlns:p14="http://schemas.microsoft.com/office/powerpoint/2010/main" val="3297122587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5" grpId="0" animBg="1"/>
      <p:bldP spid="204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2"/>
          <p:cNvSpPr txBox="1">
            <a:spLocks noChangeArrowheads="1"/>
          </p:cNvSpPr>
          <p:nvPr/>
        </p:nvSpPr>
        <p:spPr bwMode="auto">
          <a:xfrm>
            <a:off x="1239838" y="3948113"/>
            <a:ext cx="3095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ru-RU" altLang="en-US" sz="180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2531" name="Text Box 21"/>
          <p:cNvSpPr txBox="1">
            <a:spLocks noChangeArrowheads="1"/>
          </p:cNvSpPr>
          <p:nvPr/>
        </p:nvSpPr>
        <p:spPr bwMode="auto">
          <a:xfrm>
            <a:off x="8316913" y="4076700"/>
            <a:ext cx="3000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ru-RU" altLang="en-US" sz="1800"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18481" name="Rectangle 49"/>
          <p:cNvSpPr>
            <a:spLocks noChangeArrowheads="1"/>
          </p:cNvSpPr>
          <p:nvPr/>
        </p:nvSpPr>
        <p:spPr bwMode="auto">
          <a:xfrm>
            <a:off x="3419475" y="2636838"/>
            <a:ext cx="3168650" cy="2663825"/>
          </a:xfrm>
          <a:prstGeom prst="rect">
            <a:avLst/>
          </a:prstGeom>
          <a:solidFill>
            <a:srgbClr val="006600">
              <a:alpha val="3215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ru-RU" altLang="en-US" sz="1800">
              <a:latin typeface="Calibri" panose="020F0502020204030204" pitchFamily="34" charset="0"/>
            </a:endParaRPr>
          </a:p>
        </p:txBody>
      </p:sp>
      <p:sp>
        <p:nvSpPr>
          <p:cNvPr id="22533" name="Rectangle 50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513000" prstMaterial="legacyWireframe">
            <a:bevelT w="13500" h="13500" prst="angle"/>
            <a:bevelB w="13500" h="13500" prst="angle"/>
            <a:extrusionClr>
              <a:schemeClr val="tx1"/>
            </a:extrusionClr>
            <a:contourClr>
              <a:schemeClr val="tx1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flatTx/>
          </a:bodyPr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ru-RU" altLang="en-US" sz="1800">
              <a:latin typeface="Calibri" panose="020F0502020204030204" pitchFamily="34" charset="0"/>
            </a:endParaRPr>
          </a:p>
        </p:txBody>
      </p:sp>
      <p:sp>
        <p:nvSpPr>
          <p:cNvPr id="18483" name="Rectangle 51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solidFill>
            <a:srgbClr val="00FF00">
              <a:alpha val="5607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ru-RU" altLang="en-US" sz="1800">
              <a:latin typeface="Calibri" panose="020F0502020204030204" pitchFamily="34" charset="0"/>
            </a:endParaRPr>
          </a:p>
        </p:txBody>
      </p:sp>
      <p:sp>
        <p:nvSpPr>
          <p:cNvPr id="18484" name="AutoShape 52"/>
          <p:cNvSpPr>
            <a:spLocks noChangeArrowheads="1"/>
          </p:cNvSpPr>
          <p:nvPr/>
        </p:nvSpPr>
        <p:spPr bwMode="auto">
          <a:xfrm>
            <a:off x="5580063" y="1773238"/>
            <a:ext cx="2449512" cy="504825"/>
          </a:xfrm>
          <a:prstGeom prst="wedgeRoundRectCallout">
            <a:avLst>
              <a:gd name="adj1" fmla="val -92319"/>
              <a:gd name="adj2" fmla="val 192454"/>
              <a:gd name="adj3" fmla="val 16667"/>
            </a:avLst>
          </a:prstGeom>
          <a:solidFill>
            <a:srgbClr val="FFFF00">
              <a:alpha val="63136"/>
            </a:srgbClr>
          </a:solidFill>
          <a:ln w="38100" cmpd="dbl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en-US" sz="1800" b="1" i="1">
                <a:solidFill>
                  <a:srgbClr val="000099"/>
                </a:solidFill>
                <a:latin typeface="Arial" panose="020B0604020202020204" pitchFamily="34" charset="0"/>
              </a:rPr>
              <a:t>Задняя грань</a:t>
            </a:r>
          </a:p>
        </p:txBody>
      </p:sp>
      <p:sp>
        <p:nvSpPr>
          <p:cNvPr id="18485" name="AutoShape 53"/>
          <p:cNvSpPr>
            <a:spLocks noChangeArrowheads="1"/>
          </p:cNvSpPr>
          <p:nvPr/>
        </p:nvSpPr>
        <p:spPr bwMode="auto">
          <a:xfrm>
            <a:off x="0" y="4149725"/>
            <a:ext cx="2339975" cy="504825"/>
          </a:xfrm>
          <a:prstGeom prst="wedgeRoundRectCallout">
            <a:avLst>
              <a:gd name="adj1" fmla="val 77407"/>
              <a:gd name="adj2" fmla="val 278931"/>
              <a:gd name="adj3" fmla="val 16667"/>
            </a:avLst>
          </a:prstGeom>
          <a:solidFill>
            <a:srgbClr val="FFFF00">
              <a:alpha val="58038"/>
            </a:srgbClr>
          </a:solidFill>
          <a:ln w="38100" cmpd="dbl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en-US" sz="1800" b="1" i="1">
                <a:solidFill>
                  <a:srgbClr val="000099"/>
                </a:solidFill>
                <a:latin typeface="Arial" panose="020B0604020202020204" pitchFamily="34" charset="0"/>
              </a:rPr>
              <a:t>Передняя грань</a:t>
            </a:r>
          </a:p>
        </p:txBody>
      </p:sp>
      <p:sp>
        <p:nvSpPr>
          <p:cNvPr id="14345" name="WordArt 10"/>
          <p:cNvSpPr>
            <a:spLocks noChangeArrowheads="1" noChangeShapeType="1" noTextEdit="1"/>
          </p:cNvSpPr>
          <p:nvPr/>
        </p:nvSpPr>
        <p:spPr bwMode="auto">
          <a:xfrm>
            <a:off x="539552" y="260648"/>
            <a:ext cx="7056438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2000" b="1" kern="10" dirty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latin typeface="Times New Roman"/>
                <a:cs typeface="Times New Roman"/>
              </a:rPr>
              <a:t>Поверхность прямоугольного</a:t>
            </a:r>
          </a:p>
          <a:p>
            <a:pPr>
              <a:defRPr/>
            </a:pPr>
            <a:r>
              <a:rPr lang="ru-RU" sz="2000" b="1" kern="10" dirty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latin typeface="Times New Roman"/>
                <a:cs typeface="Times New Roman"/>
              </a:rPr>
              <a:t>параллелепипеда состоит из </a:t>
            </a:r>
            <a:r>
              <a:rPr lang="ru-RU" sz="2000" b="1" kern="10" dirty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Times New Roman"/>
                <a:cs typeface="Times New Roman"/>
              </a:rPr>
              <a:t>6</a:t>
            </a:r>
            <a:r>
              <a:rPr lang="ru-RU" sz="2000" b="1" kern="10" dirty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latin typeface="Times New Roman"/>
                <a:cs typeface="Times New Roman"/>
              </a:rPr>
              <a:t> граней</a:t>
            </a:r>
          </a:p>
        </p:txBody>
      </p:sp>
    </p:spTree>
    <p:extLst>
      <p:ext uri="{BB962C8B-B14F-4D97-AF65-F5344CB8AC3E}">
        <p14:creationId xmlns:p14="http://schemas.microsoft.com/office/powerpoint/2010/main" val="738524918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8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8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81" grpId="0" animBg="1"/>
      <p:bldP spid="18483" grpId="0" animBg="1"/>
      <p:bldP spid="18484" grpId="0" animBg="1"/>
      <p:bldP spid="1848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en-US" sz="3600" i="1" smtClean="0">
                <a:solidFill>
                  <a:schemeClr val="tx1"/>
                </a:solidFill>
              </a:rPr>
              <a:t>Поверхность прямоугольного параллелепипеда состоит из</a:t>
            </a:r>
            <a:r>
              <a:rPr lang="ru-RU" altLang="en-US" sz="3600" i="1" smtClean="0">
                <a:solidFill>
                  <a:schemeClr val="accent2"/>
                </a:solidFill>
              </a:rPr>
              <a:t> </a:t>
            </a:r>
            <a:r>
              <a:rPr lang="ru-RU" altLang="en-US" sz="3600" i="1" smtClean="0">
                <a:solidFill>
                  <a:srgbClr val="FF3300"/>
                </a:solidFill>
              </a:rPr>
              <a:t>6 </a:t>
            </a:r>
            <a:r>
              <a:rPr lang="ru-RU" altLang="en-US" sz="3600" i="1" smtClean="0">
                <a:solidFill>
                  <a:schemeClr val="tx1"/>
                </a:solidFill>
              </a:rPr>
              <a:t>граней</a:t>
            </a: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3708400" y="2852738"/>
            <a:ext cx="865188" cy="3457575"/>
          </a:xfrm>
          <a:custGeom>
            <a:avLst/>
            <a:gdLst>
              <a:gd name="T0" fmla="*/ 0 w 545"/>
              <a:gd name="T1" fmla="*/ 2147483647 h 2178"/>
              <a:gd name="T2" fmla="*/ 2147483647 w 545"/>
              <a:gd name="T3" fmla="*/ 0 h 2178"/>
              <a:gd name="T4" fmla="*/ 2147483647 w 545"/>
              <a:gd name="T5" fmla="*/ 2147483647 h 2178"/>
              <a:gd name="T6" fmla="*/ 0 w 545"/>
              <a:gd name="T7" fmla="*/ 2147483647 h 2178"/>
              <a:gd name="T8" fmla="*/ 0 w 545"/>
              <a:gd name="T9" fmla="*/ 2147483647 h 2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2178"/>
              <a:gd name="T17" fmla="*/ 545 w 545"/>
              <a:gd name="T18" fmla="*/ 2178 h 21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2178">
                <a:moveTo>
                  <a:pt x="0" y="545"/>
                </a:moveTo>
                <a:lnTo>
                  <a:pt x="545" y="0"/>
                </a:lnTo>
                <a:lnTo>
                  <a:pt x="545" y="1633"/>
                </a:lnTo>
                <a:lnTo>
                  <a:pt x="0" y="2178"/>
                </a:lnTo>
                <a:lnTo>
                  <a:pt x="0" y="545"/>
                </a:lnTo>
                <a:close/>
              </a:path>
            </a:pathLst>
          </a:custGeom>
          <a:solidFill>
            <a:srgbClr val="FBA3E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611188" y="2852738"/>
            <a:ext cx="865187" cy="3457575"/>
          </a:xfrm>
          <a:custGeom>
            <a:avLst/>
            <a:gdLst>
              <a:gd name="T0" fmla="*/ 0 w 545"/>
              <a:gd name="T1" fmla="*/ 2147483647 h 2178"/>
              <a:gd name="T2" fmla="*/ 2147483647 w 545"/>
              <a:gd name="T3" fmla="*/ 0 h 2178"/>
              <a:gd name="T4" fmla="*/ 2147483647 w 545"/>
              <a:gd name="T5" fmla="*/ 2147483647 h 2178"/>
              <a:gd name="T6" fmla="*/ 0 w 545"/>
              <a:gd name="T7" fmla="*/ 2147483647 h 2178"/>
              <a:gd name="T8" fmla="*/ 0 w 545"/>
              <a:gd name="T9" fmla="*/ 2147483647 h 2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2178"/>
              <a:gd name="T17" fmla="*/ 545 w 545"/>
              <a:gd name="T18" fmla="*/ 2178 h 21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2178">
                <a:moveTo>
                  <a:pt x="0" y="545"/>
                </a:moveTo>
                <a:lnTo>
                  <a:pt x="545" y="0"/>
                </a:lnTo>
                <a:lnTo>
                  <a:pt x="545" y="1633"/>
                </a:lnTo>
                <a:lnTo>
                  <a:pt x="0" y="2178"/>
                </a:lnTo>
                <a:lnTo>
                  <a:pt x="0" y="545"/>
                </a:lnTo>
                <a:close/>
              </a:path>
            </a:pathLst>
          </a:custGeom>
          <a:solidFill>
            <a:srgbClr val="FBA3E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5076825" y="3357563"/>
            <a:ext cx="2339975" cy="504825"/>
          </a:xfrm>
          <a:prstGeom prst="wedgeRoundRectCallout">
            <a:avLst>
              <a:gd name="adj1" fmla="val -83306"/>
              <a:gd name="adj2" fmla="val 15628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ru-RU" altLang="en-US" sz="2400">
                <a:latin typeface="Arial" panose="020B0604020202020204" pitchFamily="34" charset="0"/>
              </a:rPr>
              <a:t>боковая грань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547813" y="1844675"/>
            <a:ext cx="2951162" cy="504825"/>
          </a:xfrm>
          <a:prstGeom prst="wedgeRoundRectCallout">
            <a:avLst>
              <a:gd name="adj1" fmla="val -64245"/>
              <a:gd name="adj2" fmla="val 30282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en-US" sz="2400">
                <a:latin typeface="Arial" panose="020B0604020202020204" pitchFamily="34" charset="0"/>
              </a:rPr>
              <a:t>боковая грань</a:t>
            </a:r>
          </a:p>
        </p:txBody>
      </p:sp>
      <p:sp>
        <p:nvSpPr>
          <p:cNvPr id="23559" name="Rectangle 4"/>
          <p:cNvSpPr>
            <a:spLocks noChangeArrowheads="1"/>
          </p:cNvSpPr>
          <p:nvPr/>
        </p:nvSpPr>
        <p:spPr bwMode="auto">
          <a:xfrm>
            <a:off x="611188" y="3716338"/>
            <a:ext cx="3097212" cy="2592387"/>
          </a:xfrm>
          <a:prstGeom prst="rect">
            <a:avLst/>
          </a:prstGeom>
          <a:solidFill>
            <a:srgbClr val="00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449500" prstMaterial="legacyWireframe">
            <a:bevelT w="13500" h="13500" prst="angle"/>
            <a:bevelB w="13500" h="13500" prst="angle"/>
            <a:extrusionClr>
              <a:srgbClr val="0066FF"/>
            </a:extrusionClr>
            <a:contourClr>
              <a:srgbClr val="0066FF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963165879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  <p:bldP spid="184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7" name="WordArt 23"/>
          <p:cNvSpPr>
            <a:spLocks noChangeArrowheads="1" noChangeShapeType="1" noTextEdit="1"/>
          </p:cNvSpPr>
          <p:nvPr/>
        </p:nvSpPr>
        <p:spPr bwMode="auto">
          <a:xfrm>
            <a:off x="2627313" y="692150"/>
            <a:ext cx="4187825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C779D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+mn-lt"/>
                <a:ea typeface="+mn-lt"/>
                <a:cs typeface="+mn-lt"/>
              </a:rPr>
              <a:t>ВЕРШИНЫ</a:t>
            </a:r>
          </a:p>
        </p:txBody>
      </p:sp>
      <p:grpSp>
        <p:nvGrpSpPr>
          <p:cNvPr id="2" name="Группа 33"/>
          <p:cNvGrpSpPr>
            <a:grpSpLocks/>
          </p:cNvGrpSpPr>
          <p:nvPr/>
        </p:nvGrpSpPr>
        <p:grpSpPr bwMode="auto">
          <a:xfrm>
            <a:off x="1714500" y="1500188"/>
            <a:ext cx="5943600" cy="4770437"/>
            <a:chOff x="438150" y="1387475"/>
            <a:chExt cx="5943600" cy="4770438"/>
          </a:xfrm>
        </p:grpSpPr>
        <p:grpSp>
          <p:nvGrpSpPr>
            <p:cNvPr id="10244" name="Group 2"/>
            <p:cNvGrpSpPr>
              <a:grpSpLocks/>
            </p:cNvGrpSpPr>
            <p:nvPr/>
          </p:nvGrpSpPr>
          <p:grpSpPr bwMode="auto">
            <a:xfrm>
              <a:off x="971550" y="1844675"/>
              <a:ext cx="4648200" cy="4038600"/>
              <a:chOff x="1104" y="1200"/>
              <a:chExt cx="2928" cy="2544"/>
            </a:xfrm>
          </p:grpSpPr>
          <p:sp>
            <p:nvSpPr>
              <p:cNvPr id="10263" name="AutoShape 3"/>
              <p:cNvSpPr>
                <a:spLocks noChangeArrowheads="1"/>
              </p:cNvSpPr>
              <p:nvPr/>
            </p:nvSpPr>
            <p:spPr bwMode="auto">
              <a:xfrm>
                <a:off x="1104" y="1200"/>
                <a:ext cx="2928" cy="2544"/>
              </a:xfrm>
              <a:prstGeom prst="cube">
                <a:avLst>
                  <a:gd name="adj" fmla="val 25000"/>
                </a:avLst>
              </a:prstGeom>
              <a:noFill/>
              <a:ln w="381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0264" name="Freeform 4"/>
              <p:cNvSpPr>
                <a:spLocks/>
              </p:cNvSpPr>
              <p:nvPr/>
            </p:nvSpPr>
            <p:spPr bwMode="auto">
              <a:xfrm>
                <a:off x="1736" y="1208"/>
                <a:ext cx="1" cy="368"/>
              </a:xfrm>
              <a:custGeom>
                <a:avLst/>
                <a:gdLst>
                  <a:gd name="T0" fmla="*/ 0 w 1"/>
                  <a:gd name="T1" fmla="*/ 0 h 368"/>
                  <a:gd name="T2" fmla="*/ 0 w 1"/>
                  <a:gd name="T3" fmla="*/ 368 h 368"/>
                  <a:gd name="T4" fmla="*/ 0 60000 65536"/>
                  <a:gd name="T5" fmla="*/ 0 60000 65536"/>
                  <a:gd name="T6" fmla="*/ 0 w 1"/>
                  <a:gd name="T7" fmla="*/ 0 h 368"/>
                  <a:gd name="T8" fmla="*/ 1 w 1"/>
                  <a:gd name="T9" fmla="*/ 368 h 36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368">
                    <a:moveTo>
                      <a:pt x="0" y="0"/>
                    </a:moveTo>
                    <a:lnTo>
                      <a:pt x="0" y="368"/>
                    </a:lnTo>
                  </a:path>
                </a:pathLst>
              </a:custGeom>
              <a:noFill/>
              <a:ln w="38100" cmpd="sng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5" name="Line 5"/>
              <p:cNvSpPr>
                <a:spLocks noChangeShapeType="1"/>
              </p:cNvSpPr>
              <p:nvPr/>
            </p:nvSpPr>
            <p:spPr bwMode="auto">
              <a:xfrm>
                <a:off x="1728" y="1728"/>
                <a:ext cx="0" cy="384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6" name="Line 6"/>
              <p:cNvSpPr>
                <a:spLocks noChangeShapeType="1"/>
              </p:cNvSpPr>
              <p:nvPr/>
            </p:nvSpPr>
            <p:spPr bwMode="auto">
              <a:xfrm>
                <a:off x="1728" y="2304"/>
                <a:ext cx="0" cy="384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7" name="Line 7"/>
              <p:cNvSpPr>
                <a:spLocks noChangeShapeType="1"/>
              </p:cNvSpPr>
              <p:nvPr/>
            </p:nvSpPr>
            <p:spPr bwMode="auto">
              <a:xfrm flipH="1">
                <a:off x="3696" y="3120"/>
                <a:ext cx="336" cy="0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8" name="Line 8"/>
              <p:cNvSpPr>
                <a:spLocks noChangeShapeType="1"/>
              </p:cNvSpPr>
              <p:nvPr/>
            </p:nvSpPr>
            <p:spPr bwMode="auto">
              <a:xfrm flipH="1">
                <a:off x="2928" y="3120"/>
                <a:ext cx="432" cy="0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9" name="Line 9"/>
              <p:cNvSpPr>
                <a:spLocks noChangeShapeType="1"/>
              </p:cNvSpPr>
              <p:nvPr/>
            </p:nvSpPr>
            <p:spPr bwMode="auto">
              <a:xfrm flipH="1">
                <a:off x="2064" y="3120"/>
                <a:ext cx="624" cy="0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0" name="Line 10"/>
              <p:cNvSpPr>
                <a:spLocks noChangeShapeType="1"/>
              </p:cNvSpPr>
              <p:nvPr/>
            </p:nvSpPr>
            <p:spPr bwMode="auto">
              <a:xfrm flipH="1">
                <a:off x="1728" y="3120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1" name="Freeform 11"/>
              <p:cNvSpPr>
                <a:spLocks/>
              </p:cNvSpPr>
              <p:nvPr/>
            </p:nvSpPr>
            <p:spPr bwMode="auto">
              <a:xfrm>
                <a:off x="1728" y="2832"/>
                <a:ext cx="1" cy="292"/>
              </a:xfrm>
              <a:custGeom>
                <a:avLst/>
                <a:gdLst>
                  <a:gd name="T0" fmla="*/ 0 w 1"/>
                  <a:gd name="T1" fmla="*/ 0 h 292"/>
                  <a:gd name="T2" fmla="*/ 0 w 1"/>
                  <a:gd name="T3" fmla="*/ 292 h 292"/>
                  <a:gd name="T4" fmla="*/ 0 60000 65536"/>
                  <a:gd name="T5" fmla="*/ 0 60000 65536"/>
                  <a:gd name="T6" fmla="*/ 0 w 1"/>
                  <a:gd name="T7" fmla="*/ 0 h 292"/>
                  <a:gd name="T8" fmla="*/ 1 w 1"/>
                  <a:gd name="T9" fmla="*/ 292 h 29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92">
                    <a:moveTo>
                      <a:pt x="0" y="0"/>
                    </a:moveTo>
                    <a:lnTo>
                      <a:pt x="0" y="292"/>
                    </a:lnTo>
                  </a:path>
                </a:pathLst>
              </a:custGeom>
              <a:noFill/>
              <a:ln w="38100" cmpd="sng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2" name="Line 12"/>
              <p:cNvSpPr>
                <a:spLocks noChangeShapeType="1"/>
              </p:cNvSpPr>
              <p:nvPr/>
            </p:nvSpPr>
            <p:spPr bwMode="auto">
              <a:xfrm flipH="1">
                <a:off x="1440" y="3120"/>
                <a:ext cx="288" cy="288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3" name="Line 13"/>
              <p:cNvSpPr>
                <a:spLocks noChangeShapeType="1"/>
              </p:cNvSpPr>
              <p:nvPr/>
            </p:nvSpPr>
            <p:spPr bwMode="auto">
              <a:xfrm flipV="1">
                <a:off x="1104" y="3504"/>
                <a:ext cx="240" cy="240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245" name="Group 14"/>
            <p:cNvGrpSpPr>
              <a:grpSpLocks/>
            </p:cNvGrpSpPr>
            <p:nvPr/>
          </p:nvGrpSpPr>
          <p:grpSpPr bwMode="auto">
            <a:xfrm>
              <a:off x="438150" y="1387475"/>
              <a:ext cx="5943600" cy="4770438"/>
              <a:chOff x="768" y="1008"/>
              <a:chExt cx="3744" cy="3005"/>
            </a:xfrm>
          </p:grpSpPr>
          <p:sp>
            <p:nvSpPr>
              <p:cNvPr id="10255" name="Text Box 15"/>
              <p:cNvSpPr txBox="1">
                <a:spLocks noChangeArrowheads="1"/>
              </p:cNvSpPr>
              <p:nvPr/>
            </p:nvSpPr>
            <p:spPr bwMode="auto">
              <a:xfrm>
                <a:off x="1392" y="1008"/>
                <a:ext cx="62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A</a:t>
                </a:r>
              </a:p>
            </p:txBody>
          </p:sp>
          <p:sp>
            <p:nvSpPr>
              <p:cNvPr id="10256" name="Text Box 16"/>
              <p:cNvSpPr txBox="1">
                <a:spLocks noChangeArrowheads="1"/>
              </p:cNvSpPr>
              <p:nvPr/>
            </p:nvSpPr>
            <p:spPr bwMode="auto">
              <a:xfrm>
                <a:off x="4176" y="1008"/>
                <a:ext cx="336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B</a:t>
                </a:r>
              </a:p>
            </p:txBody>
          </p:sp>
          <p:sp>
            <p:nvSpPr>
              <p:cNvPr id="10257" name="Text Box 17"/>
              <p:cNvSpPr txBox="1">
                <a:spLocks noChangeArrowheads="1"/>
              </p:cNvSpPr>
              <p:nvPr/>
            </p:nvSpPr>
            <p:spPr bwMode="auto">
              <a:xfrm>
                <a:off x="3408" y="1728"/>
                <a:ext cx="288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C</a:t>
                </a:r>
              </a:p>
            </p:txBody>
          </p:sp>
          <p:sp>
            <p:nvSpPr>
              <p:cNvPr id="10258" name="Text Box 18"/>
              <p:cNvSpPr txBox="1">
                <a:spLocks noChangeArrowheads="1"/>
              </p:cNvSpPr>
              <p:nvPr/>
            </p:nvSpPr>
            <p:spPr bwMode="auto">
              <a:xfrm>
                <a:off x="768" y="1680"/>
                <a:ext cx="288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D</a:t>
                </a:r>
              </a:p>
            </p:txBody>
          </p:sp>
          <p:sp>
            <p:nvSpPr>
              <p:cNvPr id="10259" name="Text Box 19"/>
              <p:cNvSpPr txBox="1">
                <a:spLocks noChangeArrowheads="1"/>
              </p:cNvSpPr>
              <p:nvPr/>
            </p:nvSpPr>
            <p:spPr bwMode="auto">
              <a:xfrm>
                <a:off x="1392" y="2784"/>
                <a:ext cx="288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К</a:t>
                </a:r>
              </a:p>
            </p:txBody>
          </p:sp>
          <p:sp>
            <p:nvSpPr>
              <p:cNvPr id="10260" name="Text Box 20"/>
              <p:cNvSpPr txBox="1">
                <a:spLocks noChangeArrowheads="1"/>
              </p:cNvSpPr>
              <p:nvPr/>
            </p:nvSpPr>
            <p:spPr bwMode="auto">
              <a:xfrm>
                <a:off x="4080" y="2851"/>
                <a:ext cx="288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F</a:t>
                </a:r>
              </a:p>
            </p:txBody>
          </p:sp>
          <p:sp>
            <p:nvSpPr>
              <p:cNvPr id="10261" name="Text Box 21"/>
              <p:cNvSpPr txBox="1">
                <a:spLocks noChangeArrowheads="1"/>
              </p:cNvSpPr>
              <p:nvPr/>
            </p:nvSpPr>
            <p:spPr bwMode="auto">
              <a:xfrm>
                <a:off x="3456" y="3571"/>
                <a:ext cx="38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М</a:t>
                </a:r>
              </a:p>
            </p:txBody>
          </p:sp>
          <p:sp>
            <p:nvSpPr>
              <p:cNvPr id="10262" name="Text Box 22"/>
              <p:cNvSpPr txBox="1">
                <a:spLocks noChangeArrowheads="1"/>
              </p:cNvSpPr>
              <p:nvPr/>
            </p:nvSpPr>
            <p:spPr bwMode="auto">
              <a:xfrm>
                <a:off x="768" y="3552"/>
                <a:ext cx="288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H</a:t>
                </a:r>
              </a:p>
            </p:txBody>
          </p:sp>
        </p:grpSp>
        <p:grpSp>
          <p:nvGrpSpPr>
            <p:cNvPr id="10246" name="Group 24"/>
            <p:cNvGrpSpPr>
              <a:grpSpLocks/>
            </p:cNvGrpSpPr>
            <p:nvPr/>
          </p:nvGrpSpPr>
          <p:grpSpPr bwMode="auto">
            <a:xfrm>
              <a:off x="895350" y="1768475"/>
              <a:ext cx="4800600" cy="4191000"/>
              <a:chOff x="1056" y="1152"/>
              <a:chExt cx="3024" cy="2640"/>
            </a:xfrm>
          </p:grpSpPr>
          <p:sp>
            <p:nvSpPr>
              <p:cNvPr id="10247" name="AutoShape 25"/>
              <p:cNvSpPr>
                <a:spLocks noChangeArrowheads="1"/>
              </p:cNvSpPr>
              <p:nvPr/>
            </p:nvSpPr>
            <p:spPr bwMode="auto">
              <a:xfrm>
                <a:off x="1056" y="3696"/>
                <a:ext cx="96" cy="96"/>
              </a:xfrm>
              <a:prstGeom prst="flowChartConnector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0248" name="AutoShape 26"/>
              <p:cNvSpPr>
                <a:spLocks noChangeArrowheads="1"/>
              </p:cNvSpPr>
              <p:nvPr/>
            </p:nvSpPr>
            <p:spPr bwMode="auto">
              <a:xfrm>
                <a:off x="1680" y="3072"/>
                <a:ext cx="96" cy="96"/>
              </a:xfrm>
              <a:prstGeom prst="flowChartConnector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0249" name="AutoShape 27"/>
              <p:cNvSpPr>
                <a:spLocks noChangeArrowheads="1"/>
              </p:cNvSpPr>
              <p:nvPr/>
            </p:nvSpPr>
            <p:spPr bwMode="auto">
              <a:xfrm>
                <a:off x="1680" y="1152"/>
                <a:ext cx="96" cy="96"/>
              </a:xfrm>
              <a:prstGeom prst="flowChartConnector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0250" name="AutoShape 28"/>
              <p:cNvSpPr>
                <a:spLocks noChangeArrowheads="1"/>
              </p:cNvSpPr>
              <p:nvPr/>
            </p:nvSpPr>
            <p:spPr bwMode="auto">
              <a:xfrm>
                <a:off x="1056" y="1776"/>
                <a:ext cx="96" cy="96"/>
              </a:xfrm>
              <a:prstGeom prst="flowChartConnector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0251" name="AutoShape 29"/>
              <p:cNvSpPr>
                <a:spLocks noChangeArrowheads="1"/>
              </p:cNvSpPr>
              <p:nvPr/>
            </p:nvSpPr>
            <p:spPr bwMode="auto">
              <a:xfrm>
                <a:off x="3984" y="1152"/>
                <a:ext cx="96" cy="96"/>
              </a:xfrm>
              <a:prstGeom prst="flowChartConnector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0252" name="AutoShape 30"/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96" cy="96"/>
              </a:xfrm>
              <a:prstGeom prst="flowChartConnector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0253" name="AutoShape 31"/>
              <p:cNvSpPr>
                <a:spLocks noChangeArrowheads="1"/>
              </p:cNvSpPr>
              <p:nvPr/>
            </p:nvSpPr>
            <p:spPr bwMode="auto">
              <a:xfrm>
                <a:off x="3984" y="3072"/>
                <a:ext cx="96" cy="96"/>
              </a:xfrm>
              <a:prstGeom prst="flowChartConnector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0254" name="AutoShape 32"/>
              <p:cNvSpPr>
                <a:spLocks noChangeArrowheads="1"/>
              </p:cNvSpPr>
              <p:nvPr/>
            </p:nvSpPr>
            <p:spPr bwMode="auto">
              <a:xfrm>
                <a:off x="3360" y="3696"/>
                <a:ext cx="96" cy="96"/>
              </a:xfrm>
              <a:prstGeom prst="flowChartConnector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2"/>
          <p:cNvGrpSpPr>
            <a:grpSpLocks/>
          </p:cNvGrpSpPr>
          <p:nvPr/>
        </p:nvGrpSpPr>
        <p:grpSpPr bwMode="auto">
          <a:xfrm>
            <a:off x="1857375" y="1357313"/>
            <a:ext cx="5943600" cy="4770437"/>
            <a:chOff x="304800" y="1752600"/>
            <a:chExt cx="5943600" cy="4770438"/>
          </a:xfrm>
        </p:grpSpPr>
        <p:grpSp>
          <p:nvGrpSpPr>
            <p:cNvPr id="11268" name="Group 45"/>
            <p:cNvGrpSpPr>
              <a:grpSpLocks/>
            </p:cNvGrpSpPr>
            <p:nvPr/>
          </p:nvGrpSpPr>
          <p:grpSpPr bwMode="auto">
            <a:xfrm>
              <a:off x="914400" y="2133600"/>
              <a:ext cx="4648200" cy="4038600"/>
              <a:chOff x="1104" y="1200"/>
              <a:chExt cx="2928" cy="2544"/>
            </a:xfrm>
          </p:grpSpPr>
          <p:sp>
            <p:nvSpPr>
              <p:cNvPr id="11293" name="AutoShape 34"/>
              <p:cNvSpPr>
                <a:spLocks noChangeArrowheads="1"/>
              </p:cNvSpPr>
              <p:nvPr/>
            </p:nvSpPr>
            <p:spPr bwMode="auto">
              <a:xfrm>
                <a:off x="1104" y="1200"/>
                <a:ext cx="2928" cy="2544"/>
              </a:xfrm>
              <a:prstGeom prst="cube">
                <a:avLst>
                  <a:gd name="adj" fmla="val 25000"/>
                </a:avLst>
              </a:prstGeom>
              <a:noFill/>
              <a:ln w="381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1294" name="Freeform 35"/>
              <p:cNvSpPr>
                <a:spLocks/>
              </p:cNvSpPr>
              <p:nvPr/>
            </p:nvSpPr>
            <p:spPr bwMode="auto">
              <a:xfrm>
                <a:off x="1736" y="1208"/>
                <a:ext cx="1" cy="368"/>
              </a:xfrm>
              <a:custGeom>
                <a:avLst/>
                <a:gdLst>
                  <a:gd name="T0" fmla="*/ 0 w 1"/>
                  <a:gd name="T1" fmla="*/ 0 h 368"/>
                  <a:gd name="T2" fmla="*/ 0 w 1"/>
                  <a:gd name="T3" fmla="*/ 368 h 368"/>
                  <a:gd name="T4" fmla="*/ 0 60000 65536"/>
                  <a:gd name="T5" fmla="*/ 0 60000 65536"/>
                  <a:gd name="T6" fmla="*/ 0 w 1"/>
                  <a:gd name="T7" fmla="*/ 0 h 368"/>
                  <a:gd name="T8" fmla="*/ 1 w 1"/>
                  <a:gd name="T9" fmla="*/ 368 h 36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368">
                    <a:moveTo>
                      <a:pt x="0" y="0"/>
                    </a:moveTo>
                    <a:lnTo>
                      <a:pt x="0" y="368"/>
                    </a:lnTo>
                  </a:path>
                </a:pathLst>
              </a:custGeom>
              <a:noFill/>
              <a:ln w="38100" cmpd="sng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95" name="Line 36"/>
              <p:cNvSpPr>
                <a:spLocks noChangeShapeType="1"/>
              </p:cNvSpPr>
              <p:nvPr/>
            </p:nvSpPr>
            <p:spPr bwMode="auto">
              <a:xfrm>
                <a:off x="1728" y="1728"/>
                <a:ext cx="0" cy="384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96" name="Line 37"/>
              <p:cNvSpPr>
                <a:spLocks noChangeShapeType="1"/>
              </p:cNvSpPr>
              <p:nvPr/>
            </p:nvSpPr>
            <p:spPr bwMode="auto">
              <a:xfrm>
                <a:off x="1728" y="2304"/>
                <a:ext cx="0" cy="384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97" name="Line 38"/>
              <p:cNvSpPr>
                <a:spLocks noChangeShapeType="1"/>
              </p:cNvSpPr>
              <p:nvPr/>
            </p:nvSpPr>
            <p:spPr bwMode="auto">
              <a:xfrm flipH="1">
                <a:off x="3696" y="3120"/>
                <a:ext cx="336" cy="0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98" name="Line 39"/>
              <p:cNvSpPr>
                <a:spLocks noChangeShapeType="1"/>
              </p:cNvSpPr>
              <p:nvPr/>
            </p:nvSpPr>
            <p:spPr bwMode="auto">
              <a:xfrm flipH="1">
                <a:off x="2928" y="3120"/>
                <a:ext cx="432" cy="0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99" name="Line 40"/>
              <p:cNvSpPr>
                <a:spLocks noChangeShapeType="1"/>
              </p:cNvSpPr>
              <p:nvPr/>
            </p:nvSpPr>
            <p:spPr bwMode="auto">
              <a:xfrm flipH="1">
                <a:off x="2064" y="3120"/>
                <a:ext cx="624" cy="0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00" name="Line 41"/>
              <p:cNvSpPr>
                <a:spLocks noChangeShapeType="1"/>
              </p:cNvSpPr>
              <p:nvPr/>
            </p:nvSpPr>
            <p:spPr bwMode="auto">
              <a:xfrm flipH="1">
                <a:off x="1728" y="3120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01" name="Freeform 42"/>
              <p:cNvSpPr>
                <a:spLocks/>
              </p:cNvSpPr>
              <p:nvPr/>
            </p:nvSpPr>
            <p:spPr bwMode="auto">
              <a:xfrm>
                <a:off x="1728" y="2832"/>
                <a:ext cx="1" cy="292"/>
              </a:xfrm>
              <a:custGeom>
                <a:avLst/>
                <a:gdLst>
                  <a:gd name="T0" fmla="*/ 0 w 1"/>
                  <a:gd name="T1" fmla="*/ 0 h 292"/>
                  <a:gd name="T2" fmla="*/ 0 w 1"/>
                  <a:gd name="T3" fmla="*/ 292 h 292"/>
                  <a:gd name="T4" fmla="*/ 0 60000 65536"/>
                  <a:gd name="T5" fmla="*/ 0 60000 65536"/>
                  <a:gd name="T6" fmla="*/ 0 w 1"/>
                  <a:gd name="T7" fmla="*/ 0 h 292"/>
                  <a:gd name="T8" fmla="*/ 1 w 1"/>
                  <a:gd name="T9" fmla="*/ 292 h 29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92">
                    <a:moveTo>
                      <a:pt x="0" y="0"/>
                    </a:moveTo>
                    <a:lnTo>
                      <a:pt x="0" y="292"/>
                    </a:lnTo>
                  </a:path>
                </a:pathLst>
              </a:custGeom>
              <a:noFill/>
              <a:ln w="38100" cmpd="sng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02" name="Line 43"/>
              <p:cNvSpPr>
                <a:spLocks noChangeShapeType="1"/>
              </p:cNvSpPr>
              <p:nvPr/>
            </p:nvSpPr>
            <p:spPr bwMode="auto">
              <a:xfrm flipH="1">
                <a:off x="1440" y="3120"/>
                <a:ext cx="288" cy="288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03" name="Line 44"/>
              <p:cNvSpPr>
                <a:spLocks noChangeShapeType="1"/>
              </p:cNvSpPr>
              <p:nvPr/>
            </p:nvSpPr>
            <p:spPr bwMode="auto">
              <a:xfrm flipV="1">
                <a:off x="1104" y="3504"/>
                <a:ext cx="240" cy="240"/>
              </a:xfrm>
              <a:prstGeom prst="line">
                <a:avLst/>
              </a:prstGeom>
              <a:noFill/>
              <a:ln w="3810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269" name="Group 62"/>
            <p:cNvGrpSpPr>
              <a:grpSpLocks/>
            </p:cNvGrpSpPr>
            <p:nvPr/>
          </p:nvGrpSpPr>
          <p:grpSpPr bwMode="auto">
            <a:xfrm>
              <a:off x="914400" y="2133600"/>
              <a:ext cx="4648200" cy="4038600"/>
              <a:chOff x="1104" y="1200"/>
              <a:chExt cx="2928" cy="2544"/>
            </a:xfrm>
          </p:grpSpPr>
          <p:sp>
            <p:nvSpPr>
              <p:cNvPr id="11289" name="Line 56"/>
              <p:cNvSpPr>
                <a:spLocks noChangeShapeType="1"/>
              </p:cNvSpPr>
              <p:nvPr/>
            </p:nvSpPr>
            <p:spPr bwMode="auto">
              <a:xfrm flipV="1">
                <a:off x="1104" y="1200"/>
                <a:ext cx="624" cy="624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0" name="Line 57"/>
              <p:cNvSpPr>
                <a:spLocks noChangeShapeType="1"/>
              </p:cNvSpPr>
              <p:nvPr/>
            </p:nvSpPr>
            <p:spPr bwMode="auto">
              <a:xfrm flipV="1">
                <a:off x="3408" y="1200"/>
                <a:ext cx="624" cy="624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1" name="Line 58"/>
              <p:cNvSpPr>
                <a:spLocks noChangeShapeType="1"/>
              </p:cNvSpPr>
              <p:nvPr/>
            </p:nvSpPr>
            <p:spPr bwMode="auto">
              <a:xfrm flipV="1">
                <a:off x="3408" y="3120"/>
                <a:ext cx="624" cy="624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2" name="Line 59"/>
              <p:cNvSpPr>
                <a:spLocks noChangeShapeType="1"/>
              </p:cNvSpPr>
              <p:nvPr/>
            </p:nvSpPr>
            <p:spPr bwMode="auto">
              <a:xfrm flipV="1">
                <a:off x="1104" y="3120"/>
                <a:ext cx="624" cy="624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270" name="Group 60"/>
            <p:cNvGrpSpPr>
              <a:grpSpLocks/>
            </p:cNvGrpSpPr>
            <p:nvPr/>
          </p:nvGrpSpPr>
          <p:grpSpPr bwMode="auto">
            <a:xfrm>
              <a:off x="914400" y="2132013"/>
              <a:ext cx="4648200" cy="4041775"/>
              <a:chOff x="1104" y="1199"/>
              <a:chExt cx="2928" cy="2546"/>
            </a:xfrm>
          </p:grpSpPr>
          <p:sp>
            <p:nvSpPr>
              <p:cNvPr id="11285" name="Line 47"/>
              <p:cNvSpPr>
                <a:spLocks noChangeShapeType="1"/>
              </p:cNvSpPr>
              <p:nvPr/>
            </p:nvSpPr>
            <p:spPr bwMode="auto">
              <a:xfrm>
                <a:off x="1728" y="1199"/>
                <a:ext cx="2304" cy="1"/>
              </a:xfrm>
              <a:prstGeom prst="line">
                <a:avLst/>
              </a:prstGeom>
              <a:noFill/>
              <a:ln w="762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6" name="Line 48"/>
              <p:cNvSpPr>
                <a:spLocks noChangeShapeType="1"/>
              </p:cNvSpPr>
              <p:nvPr/>
            </p:nvSpPr>
            <p:spPr bwMode="auto">
              <a:xfrm>
                <a:off x="1728" y="3120"/>
                <a:ext cx="2304" cy="1"/>
              </a:xfrm>
              <a:prstGeom prst="line">
                <a:avLst/>
              </a:prstGeom>
              <a:noFill/>
              <a:ln w="762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7" name="Line 50"/>
              <p:cNvSpPr>
                <a:spLocks noChangeShapeType="1"/>
              </p:cNvSpPr>
              <p:nvPr/>
            </p:nvSpPr>
            <p:spPr bwMode="auto">
              <a:xfrm>
                <a:off x="1104" y="3744"/>
                <a:ext cx="2304" cy="1"/>
              </a:xfrm>
              <a:prstGeom prst="line">
                <a:avLst/>
              </a:prstGeom>
              <a:noFill/>
              <a:ln w="762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8" name="Line 49"/>
              <p:cNvSpPr>
                <a:spLocks noChangeShapeType="1"/>
              </p:cNvSpPr>
              <p:nvPr/>
            </p:nvSpPr>
            <p:spPr bwMode="auto">
              <a:xfrm>
                <a:off x="1104" y="1824"/>
                <a:ext cx="2304" cy="1"/>
              </a:xfrm>
              <a:prstGeom prst="line">
                <a:avLst/>
              </a:prstGeom>
              <a:noFill/>
              <a:ln w="762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271" name="Group 61"/>
            <p:cNvGrpSpPr>
              <a:grpSpLocks/>
            </p:cNvGrpSpPr>
            <p:nvPr/>
          </p:nvGrpSpPr>
          <p:grpSpPr bwMode="auto">
            <a:xfrm>
              <a:off x="912813" y="2133600"/>
              <a:ext cx="4649787" cy="4038600"/>
              <a:chOff x="1104" y="1200"/>
              <a:chExt cx="2929" cy="2544"/>
            </a:xfrm>
          </p:grpSpPr>
          <p:sp>
            <p:nvSpPr>
              <p:cNvPr id="11281" name="Line 54"/>
              <p:cNvSpPr>
                <a:spLocks noChangeShapeType="1"/>
              </p:cNvSpPr>
              <p:nvPr/>
            </p:nvSpPr>
            <p:spPr bwMode="auto">
              <a:xfrm>
                <a:off x="4032" y="1200"/>
                <a:ext cx="1" cy="1920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2" name="Line 55"/>
              <p:cNvSpPr>
                <a:spLocks noChangeShapeType="1"/>
              </p:cNvSpPr>
              <p:nvPr/>
            </p:nvSpPr>
            <p:spPr bwMode="auto">
              <a:xfrm>
                <a:off x="1728" y="1200"/>
                <a:ext cx="1" cy="1920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3" name="Line 52"/>
              <p:cNvSpPr>
                <a:spLocks noChangeShapeType="1"/>
              </p:cNvSpPr>
              <p:nvPr/>
            </p:nvSpPr>
            <p:spPr bwMode="auto">
              <a:xfrm>
                <a:off x="1104" y="1824"/>
                <a:ext cx="1" cy="1920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4" name="Line 53"/>
              <p:cNvSpPr>
                <a:spLocks noChangeShapeType="1"/>
              </p:cNvSpPr>
              <p:nvPr/>
            </p:nvSpPr>
            <p:spPr bwMode="auto">
              <a:xfrm>
                <a:off x="3408" y="1824"/>
                <a:ext cx="1" cy="1920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272" name="Group 70"/>
            <p:cNvGrpSpPr>
              <a:grpSpLocks/>
            </p:cNvGrpSpPr>
            <p:nvPr/>
          </p:nvGrpSpPr>
          <p:grpSpPr bwMode="auto">
            <a:xfrm>
              <a:off x="304800" y="1752600"/>
              <a:ext cx="5943600" cy="4770438"/>
              <a:chOff x="768" y="1008"/>
              <a:chExt cx="3744" cy="3005"/>
            </a:xfrm>
          </p:grpSpPr>
          <p:sp>
            <p:nvSpPr>
              <p:cNvPr id="11273" name="Text Box 71"/>
              <p:cNvSpPr txBox="1">
                <a:spLocks noChangeArrowheads="1"/>
              </p:cNvSpPr>
              <p:nvPr/>
            </p:nvSpPr>
            <p:spPr bwMode="auto">
              <a:xfrm>
                <a:off x="1392" y="1008"/>
                <a:ext cx="62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A</a:t>
                </a:r>
              </a:p>
            </p:txBody>
          </p:sp>
          <p:sp>
            <p:nvSpPr>
              <p:cNvPr id="11274" name="Text Box 72"/>
              <p:cNvSpPr txBox="1">
                <a:spLocks noChangeArrowheads="1"/>
              </p:cNvSpPr>
              <p:nvPr/>
            </p:nvSpPr>
            <p:spPr bwMode="auto">
              <a:xfrm>
                <a:off x="4176" y="1008"/>
                <a:ext cx="336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B</a:t>
                </a:r>
              </a:p>
            </p:txBody>
          </p:sp>
          <p:sp>
            <p:nvSpPr>
              <p:cNvPr id="11275" name="Text Box 73"/>
              <p:cNvSpPr txBox="1">
                <a:spLocks noChangeArrowheads="1"/>
              </p:cNvSpPr>
              <p:nvPr/>
            </p:nvSpPr>
            <p:spPr bwMode="auto">
              <a:xfrm>
                <a:off x="3408" y="1728"/>
                <a:ext cx="288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C</a:t>
                </a:r>
              </a:p>
            </p:txBody>
          </p:sp>
          <p:sp>
            <p:nvSpPr>
              <p:cNvPr id="11276" name="Text Box 74"/>
              <p:cNvSpPr txBox="1">
                <a:spLocks noChangeArrowheads="1"/>
              </p:cNvSpPr>
              <p:nvPr/>
            </p:nvSpPr>
            <p:spPr bwMode="auto">
              <a:xfrm>
                <a:off x="768" y="1680"/>
                <a:ext cx="288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D</a:t>
                </a:r>
              </a:p>
            </p:txBody>
          </p:sp>
          <p:sp>
            <p:nvSpPr>
              <p:cNvPr id="11277" name="Text Box 75"/>
              <p:cNvSpPr txBox="1">
                <a:spLocks noChangeArrowheads="1"/>
              </p:cNvSpPr>
              <p:nvPr/>
            </p:nvSpPr>
            <p:spPr bwMode="auto">
              <a:xfrm>
                <a:off x="1392" y="2784"/>
                <a:ext cx="288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К</a:t>
                </a:r>
              </a:p>
            </p:txBody>
          </p:sp>
          <p:sp>
            <p:nvSpPr>
              <p:cNvPr id="11278" name="Text Box 76"/>
              <p:cNvSpPr txBox="1">
                <a:spLocks noChangeArrowheads="1"/>
              </p:cNvSpPr>
              <p:nvPr/>
            </p:nvSpPr>
            <p:spPr bwMode="auto">
              <a:xfrm>
                <a:off x="4080" y="2851"/>
                <a:ext cx="288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F</a:t>
                </a:r>
              </a:p>
            </p:txBody>
          </p:sp>
          <p:sp>
            <p:nvSpPr>
              <p:cNvPr id="11279" name="Text Box 77"/>
              <p:cNvSpPr txBox="1">
                <a:spLocks noChangeArrowheads="1"/>
              </p:cNvSpPr>
              <p:nvPr/>
            </p:nvSpPr>
            <p:spPr bwMode="auto">
              <a:xfrm>
                <a:off x="3456" y="3571"/>
                <a:ext cx="38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М</a:t>
                </a:r>
              </a:p>
            </p:txBody>
          </p:sp>
          <p:sp>
            <p:nvSpPr>
              <p:cNvPr id="11280" name="Text Box 78"/>
              <p:cNvSpPr txBox="1">
                <a:spLocks noChangeArrowheads="1"/>
              </p:cNvSpPr>
              <p:nvPr/>
            </p:nvSpPr>
            <p:spPr bwMode="auto">
              <a:xfrm>
                <a:off x="768" y="3552"/>
                <a:ext cx="288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Calibri" pitchFamily="34" charset="0"/>
                  </a:rPr>
                  <a:t>H</a:t>
                </a:r>
              </a:p>
            </p:txBody>
          </p:sp>
        </p:grpSp>
      </p:grpSp>
      <p:sp>
        <p:nvSpPr>
          <p:cNvPr id="40" name="WordArt 23"/>
          <p:cNvSpPr>
            <a:spLocks noChangeArrowheads="1" noChangeShapeType="1" noTextEdit="1"/>
          </p:cNvSpPr>
          <p:nvPr/>
        </p:nvSpPr>
        <p:spPr bwMode="auto">
          <a:xfrm>
            <a:off x="3571875" y="481013"/>
            <a:ext cx="224790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C779D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+mn-lt"/>
                <a:ea typeface="+mn-lt"/>
                <a:cs typeface="+mn-lt"/>
              </a:rPr>
              <a:t>РЕБРА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sz="quarter" idx="13"/>
          </p:nvPr>
        </p:nvSpPr>
        <p:spPr>
          <a:xfrm>
            <a:off x="683568" y="2132856"/>
            <a:ext cx="4608512" cy="3750719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</a:rPr>
              <a:t>Начертите переднюю (видимую) грань параллелепипеда.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</a:rPr>
              <a:t>Проведите видимые и невидимые ребра боковых граней.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</a:rPr>
              <a:t>Начертите заднюю (невидимую) грань.</a:t>
            </a:r>
          </a:p>
          <a:p>
            <a:pPr marL="44450" indent="0" eaLnBrk="1" hangingPunct="1">
              <a:buFont typeface="Georgia" pitchFamily="18" charset="0"/>
              <a:buNone/>
            </a:pPr>
            <a:endParaRPr lang="ru-RU" b="1" u="sng" dirty="0" smtClean="0"/>
          </a:p>
        </p:txBody>
      </p:sp>
      <p:pic>
        <p:nvPicPr>
          <p:cNvPr id="4" name="Рисунок 3" descr="CAM00083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rcRect r="76" b="38"/>
          <a:stretch>
            <a:fillRect/>
          </a:stretch>
        </p:blipFill>
        <p:spPr bwMode="auto">
          <a:xfrm>
            <a:off x="5220072" y="2132856"/>
            <a:ext cx="3673718" cy="402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315744" y="244366"/>
            <a:ext cx="6784648" cy="1456442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440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Учимся изображать параллелепипед.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016C5905-55F3-4113-92F9-3C177D03DCD2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954BF4-6556-442C-BFED-59C91ECA896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1492</TotalTime>
  <Words>277</Words>
  <Application>Microsoft Office PowerPoint</Application>
  <PresentationFormat>Экран (4:3)</PresentationFormat>
  <Paragraphs>69</Paragraphs>
  <Slides>14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Georgia</vt:lpstr>
      <vt:lpstr>Tahoma</vt:lpstr>
      <vt:lpstr>Times New Roman</vt:lpstr>
      <vt:lpstr>Wingdings</vt:lpstr>
      <vt:lpstr>Ретро</vt:lpstr>
      <vt:lpstr>Формула</vt:lpstr>
      <vt:lpstr>Презентация PowerPoint</vt:lpstr>
      <vt:lpstr>Сегодня на уроке вы узнаете:</vt:lpstr>
      <vt:lpstr>Прямоугольный параллелепипед в нашей жизни</vt:lpstr>
      <vt:lpstr>Презентация PowerPoint</vt:lpstr>
      <vt:lpstr>Презентация PowerPoint</vt:lpstr>
      <vt:lpstr>Поверхность прямоугольного параллелепипеда состоит из 6 граней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В ы в о д ы : прямоугольный параллелепипед  имеет: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ОБЪЁМЫ. ОБЪЁМ ПАРАЛЛЕЛЕПИПЕДА.</dc:title>
  <dc:creator>admin</dc:creator>
  <cp:lastModifiedBy>Мария Щеглова</cp:lastModifiedBy>
  <cp:revision>146</cp:revision>
  <dcterms:created xsi:type="dcterms:W3CDTF">2011-11-28T18:19:24Z</dcterms:created>
  <dcterms:modified xsi:type="dcterms:W3CDTF">2022-12-12T11:29:26Z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431730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  <property fmtid="{D5CDD505-2E9C-101B-9397-08002B2CF9AE}" pid="5" name="_TemplateID">
    <vt:lpwstr>TC019087039991</vt:lpwstr>
  </property>
</Properties>
</file>