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3" r:id="rId4"/>
    <p:sldId id="265" r:id="rId5"/>
    <p:sldId id="283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97" r:id="rId19"/>
    <p:sldId id="298" r:id="rId20"/>
    <p:sldId id="299" r:id="rId21"/>
    <p:sldId id="300" r:id="rId22"/>
    <p:sldId id="301" r:id="rId23"/>
    <p:sldId id="302" r:id="rId24"/>
    <p:sldId id="282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349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B4C71EC6-210F-42DE-9C53-41977AD35B3D}" type="datetimeFigureOut">
              <a:rPr lang="ru-RU" smtClean="0"/>
              <a:t>13.03.2016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1268760"/>
            <a:ext cx="6400800" cy="2664296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СКАЗКА </a:t>
            </a:r>
            <a:br>
              <a:rPr lang="ru-RU" sz="4800" dirty="0" smtClean="0">
                <a:solidFill>
                  <a:srgbClr val="FF0000"/>
                </a:solidFill>
              </a:rPr>
            </a:br>
            <a:r>
              <a:rPr lang="ru-RU" sz="4800" dirty="0" smtClean="0">
                <a:solidFill>
                  <a:srgbClr val="FF0000"/>
                </a:solidFill>
              </a:rPr>
              <a:t>О ВЕСЁЛОМ ЯЗЫЧКЕ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933056"/>
            <a:ext cx="6400800" cy="1440160"/>
          </a:xfrm>
        </p:spPr>
        <p:txBody>
          <a:bodyPr>
            <a:noAutofit/>
          </a:bodyPr>
          <a:lstStyle/>
          <a:p>
            <a:r>
              <a:rPr lang="ru-RU" sz="3600" dirty="0">
                <a:solidFill>
                  <a:srgbClr val="0070C0"/>
                </a:solidFill>
              </a:rPr>
              <a:t>Артикуляционная гимнастика в картинках</a:t>
            </a:r>
          </a:p>
        </p:txBody>
      </p:sp>
    </p:spTree>
    <p:extLst>
      <p:ext uri="{BB962C8B-B14F-4D97-AF65-F5344CB8AC3E}">
        <p14:creationId xmlns:p14="http://schemas.microsoft.com/office/powerpoint/2010/main" val="4277651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 txBox="1">
            <a:spLocks/>
          </p:cNvSpPr>
          <p:nvPr/>
        </p:nvSpPr>
        <p:spPr>
          <a:xfrm>
            <a:off x="4932040" y="908720"/>
            <a:ext cx="360040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-27432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Tx/>
              <a:buFont typeface="Wingdings" pitchFamily="2" charset="2"/>
              <a:buChar char="v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buFont typeface="Wingdings" pitchFamily="2" charset="2"/>
              <a:buNone/>
            </a:pPr>
            <a:r>
              <a:rPr lang="ru-RU" sz="3200" dirty="0" smtClean="0">
                <a:solidFill>
                  <a:srgbClr val="FF0000"/>
                </a:solidFill>
                <a:latin typeface="+mj-lt"/>
              </a:rPr>
              <a:t>Потом Язычок  увидел </a:t>
            </a:r>
            <a:r>
              <a:rPr lang="ru-RU" sz="3200" dirty="0" err="1" smtClean="0">
                <a:solidFill>
                  <a:srgbClr val="FF0000"/>
                </a:solidFill>
                <a:latin typeface="+mj-lt"/>
              </a:rPr>
              <a:t>бегемотика</a:t>
            </a:r>
            <a:endParaRPr lang="ru-RU" sz="3200" dirty="0" smtClean="0">
              <a:solidFill>
                <a:srgbClr val="FF0000"/>
              </a:solidFill>
              <a:latin typeface="+mj-lt"/>
            </a:endParaRPr>
          </a:p>
          <a:p>
            <a:pPr indent="0">
              <a:buFont typeface="Wingdings" pitchFamily="2" charset="2"/>
              <a:buNone/>
            </a:pPr>
            <a:endParaRPr lang="ru-RU" sz="3200" dirty="0" smtClean="0">
              <a:solidFill>
                <a:srgbClr val="FF0000"/>
              </a:solidFill>
              <a:latin typeface="+mj-lt"/>
            </a:endParaRPr>
          </a:p>
          <a:p>
            <a:pPr indent="0">
              <a:buFont typeface="Wingdings" pitchFamily="2" charset="2"/>
              <a:buNone/>
            </a:pPr>
            <a:r>
              <a:rPr lang="ru-RU" sz="2400" dirty="0" smtClean="0">
                <a:solidFill>
                  <a:srgbClr val="FF0000"/>
                </a:solidFill>
                <a:latin typeface="+mj-lt"/>
              </a:rPr>
              <a:t>(положить кончик языка за нижнюю губу)</a:t>
            </a:r>
          </a:p>
          <a:p>
            <a:pPr indent="0">
              <a:buFont typeface="Wingdings" pitchFamily="2" charset="2"/>
              <a:buNone/>
            </a:pPr>
            <a:endParaRPr lang="ru-RU" sz="3200" dirty="0" smtClean="0">
              <a:solidFill>
                <a:srgbClr val="FF0000"/>
              </a:solidFill>
              <a:latin typeface="+mj-lt"/>
            </a:endParaRPr>
          </a:p>
          <a:p>
            <a:pPr indent="0">
              <a:buFont typeface="Wingdings" pitchFamily="2" charset="2"/>
              <a:buNone/>
            </a:pPr>
            <a:endParaRPr lang="ru-RU" sz="2200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4" name="Picture 2" descr="C:\Users\Александр\AppData\Local\Microsoft\Windows\Temporary Internet Files\Content.IE5\0WQO01F3\MC90035611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668" y="2204864"/>
            <a:ext cx="3898371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559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 txBox="1">
            <a:spLocks/>
          </p:cNvSpPr>
          <p:nvPr/>
        </p:nvSpPr>
        <p:spPr>
          <a:xfrm>
            <a:off x="4700032" y="908720"/>
            <a:ext cx="3760400" cy="511256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-27432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Tx/>
              <a:buFont typeface="Wingdings" pitchFamily="2" charset="2"/>
              <a:buChar char="v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buFont typeface="Wingdings" pitchFamily="2" charset="2"/>
              <a:buNone/>
            </a:pPr>
            <a:r>
              <a:rPr lang="ru-RU" sz="3200" dirty="0" smtClean="0">
                <a:solidFill>
                  <a:srgbClr val="FF0000"/>
                </a:solidFill>
                <a:latin typeface="+mj-lt"/>
              </a:rPr>
              <a:t>Проголодался Язычок  и купил себе бублик</a:t>
            </a:r>
          </a:p>
          <a:p>
            <a:pPr indent="0">
              <a:buFont typeface="Wingdings" pitchFamily="2" charset="2"/>
              <a:buNone/>
            </a:pPr>
            <a:r>
              <a:rPr lang="ru-RU" sz="2400" dirty="0" smtClean="0">
                <a:solidFill>
                  <a:srgbClr val="FF0000"/>
                </a:solidFill>
                <a:latin typeface="+mj-lt"/>
              </a:rPr>
              <a:t>(облизывать сначала верхнюю, потом нижнюю губу по кругу)</a:t>
            </a:r>
          </a:p>
          <a:p>
            <a:pPr indent="0">
              <a:buFont typeface="Wingdings" pitchFamily="2" charset="2"/>
              <a:buNone/>
            </a:pPr>
            <a:endParaRPr lang="ru-RU" sz="3200" dirty="0" smtClean="0">
              <a:solidFill>
                <a:srgbClr val="FF0000"/>
              </a:solidFill>
              <a:latin typeface="+mj-lt"/>
            </a:endParaRPr>
          </a:p>
          <a:p>
            <a:pPr indent="0">
              <a:buFont typeface="Wingdings" pitchFamily="2" charset="2"/>
              <a:buNone/>
            </a:pPr>
            <a:endParaRPr lang="ru-RU" sz="2200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18435" name="Picture 3" descr="просмотр сведени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380" y="1196752"/>
            <a:ext cx="3653652" cy="4176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4289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 txBox="1">
            <a:spLocks/>
          </p:cNvSpPr>
          <p:nvPr/>
        </p:nvSpPr>
        <p:spPr>
          <a:xfrm>
            <a:off x="4700032" y="908720"/>
            <a:ext cx="376040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-27432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Tx/>
              <a:buFont typeface="Wingdings" pitchFamily="2" charset="2"/>
              <a:buChar char="v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buFont typeface="Wingdings" pitchFamily="2" charset="2"/>
              <a:buNone/>
            </a:pPr>
            <a:endParaRPr lang="ru-RU" sz="3200" dirty="0" smtClean="0">
              <a:solidFill>
                <a:srgbClr val="FF0000"/>
              </a:solidFill>
              <a:latin typeface="+mj-lt"/>
            </a:endParaRPr>
          </a:p>
          <a:p>
            <a:pPr indent="0">
              <a:buFont typeface="Wingdings" pitchFamily="2" charset="2"/>
              <a:buNone/>
            </a:pPr>
            <a:r>
              <a:rPr lang="ru-RU" sz="3200" dirty="0" smtClean="0">
                <a:solidFill>
                  <a:srgbClr val="FF0000"/>
                </a:solidFill>
                <a:latin typeface="+mj-lt"/>
              </a:rPr>
              <a:t>После Язычок вспомнил, что дома его ждёт киска</a:t>
            </a:r>
          </a:p>
          <a:p>
            <a:pPr indent="0">
              <a:buFont typeface="Wingdings" pitchFamily="2" charset="2"/>
              <a:buNone/>
            </a:pPr>
            <a:endParaRPr lang="ru-RU" sz="3200" dirty="0" smtClean="0">
              <a:solidFill>
                <a:srgbClr val="FF0000"/>
              </a:solidFill>
              <a:latin typeface="+mj-lt"/>
            </a:endParaRPr>
          </a:p>
          <a:p>
            <a:pPr indent="0">
              <a:buFont typeface="Wingdings" pitchFamily="2" charset="2"/>
              <a:buNone/>
            </a:pPr>
            <a:endParaRPr lang="ru-RU" sz="2200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4" name="Picture 3" descr="C:\Users\Александр\AppData\Local\Microsoft\Windows\Temporary Internet Files\Content.IE5\0WQO01F3\MC90028716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08720"/>
            <a:ext cx="4088472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0798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 txBox="1">
            <a:spLocks/>
          </p:cNvSpPr>
          <p:nvPr/>
        </p:nvSpPr>
        <p:spPr>
          <a:xfrm>
            <a:off x="4700032" y="1052736"/>
            <a:ext cx="3760400" cy="496855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-27432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Tx/>
              <a:buFont typeface="Wingdings" pitchFamily="2" charset="2"/>
              <a:buChar char="v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buFont typeface="Wingdings" pitchFamily="2" charset="2"/>
              <a:buNone/>
            </a:pPr>
            <a:r>
              <a:rPr lang="ru-RU" sz="3200" dirty="0" smtClean="0">
                <a:solidFill>
                  <a:srgbClr val="FF0000"/>
                </a:solidFill>
                <a:latin typeface="+mj-lt"/>
              </a:rPr>
              <a:t>Язычок налил киске в мисочку молочка</a:t>
            </a:r>
          </a:p>
          <a:p>
            <a:pPr indent="0">
              <a:buFont typeface="Wingdings" pitchFamily="2" charset="2"/>
              <a:buNone/>
            </a:pPr>
            <a:r>
              <a:rPr lang="ru-RU" sz="2000" dirty="0" smtClean="0">
                <a:solidFill>
                  <a:srgbClr val="FF0000"/>
                </a:solidFill>
                <a:latin typeface="+mj-lt"/>
              </a:rPr>
              <a:t>(сделать из левой ладошки «мисочку», правой наливаем в неё молочко: улыбнуться, спрятать язычок за зубки- «заборчик», пускаем ветерок- С-С-С….)</a:t>
            </a:r>
          </a:p>
          <a:p>
            <a:pPr indent="0">
              <a:buFont typeface="Wingdings" pitchFamily="2" charset="2"/>
              <a:buNone/>
            </a:pPr>
            <a:endParaRPr lang="ru-RU" sz="3200" dirty="0" smtClean="0">
              <a:solidFill>
                <a:srgbClr val="FF0000"/>
              </a:solidFill>
              <a:latin typeface="+mj-lt"/>
            </a:endParaRPr>
          </a:p>
          <a:p>
            <a:pPr indent="0">
              <a:buFont typeface="Wingdings" pitchFamily="2" charset="2"/>
              <a:buNone/>
            </a:pPr>
            <a:endParaRPr lang="ru-RU" sz="2200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592796"/>
            <a:ext cx="2543292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278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 txBox="1">
            <a:spLocks/>
          </p:cNvSpPr>
          <p:nvPr/>
        </p:nvSpPr>
        <p:spPr>
          <a:xfrm>
            <a:off x="4067944" y="1052736"/>
            <a:ext cx="4392488" cy="4968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-27432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Tx/>
              <a:buFont typeface="Wingdings" pitchFamily="2" charset="2"/>
              <a:buChar char="v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buFont typeface="Wingdings" pitchFamily="2" charset="2"/>
              <a:buNone/>
            </a:pPr>
            <a:r>
              <a:rPr lang="ru-RU" sz="3200" dirty="0" smtClean="0">
                <a:solidFill>
                  <a:srgbClr val="FF0000"/>
                </a:solidFill>
                <a:latin typeface="+mj-lt"/>
              </a:rPr>
              <a:t>Потом Язычок убрался у себя в комнатке:</a:t>
            </a:r>
          </a:p>
          <a:p>
            <a:pPr indent="0">
              <a:buFont typeface="Wingdings" pitchFamily="2" charset="2"/>
              <a:buNone/>
            </a:pPr>
            <a:r>
              <a:rPr lang="ru-RU" sz="3200" dirty="0" smtClean="0">
                <a:solidFill>
                  <a:srgbClr val="FF0000"/>
                </a:solidFill>
                <a:latin typeface="+mj-lt"/>
              </a:rPr>
              <a:t>- помыл пол</a:t>
            </a:r>
          </a:p>
          <a:p>
            <a:pPr indent="0">
              <a:buNone/>
            </a:pPr>
            <a:r>
              <a:rPr lang="ru-RU" sz="2000" dirty="0" smtClean="0">
                <a:solidFill>
                  <a:srgbClr val="FF0000"/>
                </a:solidFill>
                <a:latin typeface="+mj-lt"/>
              </a:rPr>
              <a:t>(влево-вправо двигаем кончиком языка по нижним зубкам)</a:t>
            </a:r>
          </a:p>
          <a:p>
            <a:pPr indent="0">
              <a:buFont typeface="Wingdings" pitchFamily="2" charset="2"/>
              <a:buNone/>
            </a:pPr>
            <a:endParaRPr lang="ru-RU" sz="2000" dirty="0" smtClean="0">
              <a:solidFill>
                <a:srgbClr val="FF0000"/>
              </a:solidFill>
              <a:latin typeface="+mj-lt"/>
            </a:endParaRPr>
          </a:p>
          <a:p>
            <a:pPr indent="0">
              <a:buFont typeface="Wingdings" pitchFamily="2" charset="2"/>
              <a:buNone/>
            </a:pPr>
            <a:endParaRPr lang="ru-RU" sz="3200" dirty="0" smtClean="0">
              <a:solidFill>
                <a:srgbClr val="FF0000"/>
              </a:solidFill>
              <a:latin typeface="+mj-lt"/>
            </a:endParaRPr>
          </a:p>
          <a:p>
            <a:pPr indent="0">
              <a:buFont typeface="Wingdings" pitchFamily="2" charset="2"/>
              <a:buNone/>
            </a:pPr>
            <a:endParaRPr lang="ru-RU" sz="2200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96752"/>
            <a:ext cx="2808312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8100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 txBox="1">
            <a:spLocks/>
          </p:cNvSpPr>
          <p:nvPr/>
        </p:nvSpPr>
        <p:spPr>
          <a:xfrm>
            <a:off x="3707904" y="1052736"/>
            <a:ext cx="4752528" cy="49685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-27432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Tx/>
              <a:buFont typeface="Wingdings" pitchFamily="2" charset="2"/>
              <a:buChar char="v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Tx/>
              <a:buChar char="-"/>
            </a:pPr>
            <a:r>
              <a:rPr lang="ru-RU" sz="3200" dirty="0" smtClean="0">
                <a:solidFill>
                  <a:srgbClr val="FF0000"/>
                </a:solidFill>
                <a:latin typeface="+mj-lt"/>
              </a:rPr>
              <a:t>помыл потолок</a:t>
            </a:r>
          </a:p>
          <a:p>
            <a:pPr indent="0">
              <a:buNone/>
            </a:pPr>
            <a:r>
              <a:rPr lang="ru-RU" sz="2200" b="1" dirty="0">
                <a:solidFill>
                  <a:srgbClr val="FF0000"/>
                </a:solidFill>
              </a:rPr>
              <a:t>(влево-вправо двигаем кончиком языка по верхним зубкам) </a:t>
            </a:r>
            <a:endParaRPr lang="ru-RU" sz="3200" dirty="0" smtClean="0">
              <a:solidFill>
                <a:srgbClr val="FF0000"/>
              </a:solidFill>
              <a:latin typeface="+mj-lt"/>
            </a:endParaRPr>
          </a:p>
          <a:p>
            <a:pPr marL="457200" indent="-457200">
              <a:buFontTx/>
              <a:buChar char="-"/>
            </a:pPr>
            <a:r>
              <a:rPr lang="ru-RU" sz="3200" dirty="0" smtClean="0">
                <a:solidFill>
                  <a:srgbClr val="FF0000"/>
                </a:solidFill>
                <a:latin typeface="+mj-lt"/>
              </a:rPr>
              <a:t>помыл стеночки</a:t>
            </a:r>
            <a:endParaRPr lang="ru-RU" sz="3200" dirty="0">
              <a:solidFill>
                <a:srgbClr val="FF0000"/>
              </a:solidFill>
            </a:endParaRPr>
          </a:p>
          <a:p>
            <a:pPr indent="0">
              <a:buNone/>
            </a:pPr>
            <a:r>
              <a:rPr lang="ru-RU" sz="2200" b="1" dirty="0">
                <a:solidFill>
                  <a:srgbClr val="FF0000"/>
                </a:solidFill>
              </a:rPr>
              <a:t>(</a:t>
            </a:r>
            <a:r>
              <a:rPr lang="ru-RU" sz="2200" b="1" dirty="0" smtClean="0">
                <a:solidFill>
                  <a:srgbClr val="FF0000"/>
                </a:solidFill>
              </a:rPr>
              <a:t>вверх-вниз </a:t>
            </a:r>
            <a:r>
              <a:rPr lang="ru-RU" sz="2200" b="1" dirty="0">
                <a:solidFill>
                  <a:srgbClr val="FF0000"/>
                </a:solidFill>
              </a:rPr>
              <a:t>двигаем кончиком языка по </a:t>
            </a:r>
            <a:r>
              <a:rPr lang="ru-RU" sz="2200" b="1" dirty="0" smtClean="0">
                <a:solidFill>
                  <a:srgbClr val="FF0000"/>
                </a:solidFill>
              </a:rPr>
              <a:t>внутренней поверхности щёк) </a:t>
            </a:r>
            <a:endParaRPr lang="ru-RU" sz="2200" dirty="0">
              <a:solidFill>
                <a:srgbClr val="FF0000"/>
              </a:solidFill>
            </a:endParaRPr>
          </a:p>
          <a:p>
            <a:pPr indent="0">
              <a:buNone/>
            </a:pPr>
            <a:endParaRPr lang="ru-RU" sz="3200" dirty="0" smtClean="0">
              <a:solidFill>
                <a:srgbClr val="FF0000"/>
              </a:solidFill>
              <a:latin typeface="+mj-lt"/>
            </a:endParaRPr>
          </a:p>
          <a:p>
            <a:pPr indent="0">
              <a:buNone/>
            </a:pPr>
            <a:endParaRPr lang="ru-RU" sz="2000" dirty="0" smtClean="0">
              <a:solidFill>
                <a:srgbClr val="FF0000"/>
              </a:solidFill>
              <a:latin typeface="+mj-lt"/>
            </a:endParaRPr>
          </a:p>
          <a:p>
            <a:pPr indent="0">
              <a:buNone/>
            </a:pPr>
            <a:endParaRPr lang="ru-RU" sz="2000" dirty="0">
              <a:solidFill>
                <a:srgbClr val="FF0000"/>
              </a:solidFill>
            </a:endParaRPr>
          </a:p>
          <a:p>
            <a:pPr indent="0">
              <a:buNone/>
            </a:pPr>
            <a:endParaRPr lang="ru-RU" sz="2000" dirty="0" smtClean="0">
              <a:solidFill>
                <a:srgbClr val="FF0000"/>
              </a:solidFill>
              <a:latin typeface="+mj-lt"/>
            </a:endParaRPr>
          </a:p>
          <a:p>
            <a:pPr indent="0">
              <a:buFont typeface="Wingdings" pitchFamily="2" charset="2"/>
              <a:buNone/>
            </a:pPr>
            <a:endParaRPr lang="ru-RU" sz="2000" dirty="0" smtClean="0">
              <a:solidFill>
                <a:srgbClr val="FF0000"/>
              </a:solidFill>
              <a:latin typeface="+mj-lt"/>
            </a:endParaRPr>
          </a:p>
          <a:p>
            <a:pPr indent="0">
              <a:buFont typeface="Wingdings" pitchFamily="2" charset="2"/>
              <a:buNone/>
            </a:pPr>
            <a:endParaRPr lang="ru-RU" sz="3200" dirty="0" smtClean="0">
              <a:solidFill>
                <a:srgbClr val="FF0000"/>
              </a:solidFill>
              <a:latin typeface="+mj-lt"/>
            </a:endParaRPr>
          </a:p>
          <a:p>
            <a:pPr indent="0">
              <a:buFont typeface="Wingdings" pitchFamily="2" charset="2"/>
              <a:buNone/>
            </a:pPr>
            <a:endParaRPr lang="ru-RU" sz="2200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96752"/>
            <a:ext cx="2808312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1682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3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 txBox="1">
            <a:spLocks/>
          </p:cNvSpPr>
          <p:nvPr/>
        </p:nvSpPr>
        <p:spPr>
          <a:xfrm>
            <a:off x="4067944" y="1052736"/>
            <a:ext cx="4392488" cy="496855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-27432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Tx/>
              <a:buFont typeface="Wingdings" pitchFamily="2" charset="2"/>
              <a:buChar char="v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buFont typeface="Wingdings" pitchFamily="2" charset="2"/>
              <a:buNone/>
            </a:pPr>
            <a:r>
              <a:rPr lang="ru-RU" sz="3200" dirty="0" smtClean="0">
                <a:solidFill>
                  <a:srgbClr val="FF0000"/>
                </a:solidFill>
                <a:latin typeface="+mj-lt"/>
              </a:rPr>
              <a:t>Потом Язычок решил выбросить мусор</a:t>
            </a:r>
          </a:p>
          <a:p>
            <a:pPr indent="0">
              <a:buFont typeface="Wingdings" pitchFamily="2" charset="2"/>
              <a:buNone/>
            </a:pPr>
            <a:endParaRPr lang="ru-RU" sz="3200" dirty="0" smtClean="0">
              <a:solidFill>
                <a:srgbClr val="FF0000"/>
              </a:solidFill>
              <a:latin typeface="+mj-lt"/>
            </a:endParaRPr>
          </a:p>
          <a:p>
            <a:pPr indent="0">
              <a:buNone/>
            </a:pPr>
            <a:r>
              <a:rPr lang="ru-RU" sz="2000" dirty="0" smtClean="0">
                <a:solidFill>
                  <a:srgbClr val="FF0000"/>
                </a:solidFill>
                <a:latin typeface="+mj-lt"/>
              </a:rPr>
              <a:t>(резкие движения снизу-вверх кончиком языка по задней поверхности нижних зубов)</a:t>
            </a:r>
          </a:p>
          <a:p>
            <a:pPr indent="0">
              <a:buFont typeface="Wingdings" pitchFamily="2" charset="2"/>
              <a:buNone/>
            </a:pPr>
            <a:endParaRPr lang="ru-RU" sz="2000" dirty="0" smtClean="0">
              <a:solidFill>
                <a:srgbClr val="FF0000"/>
              </a:solidFill>
              <a:latin typeface="+mj-lt"/>
            </a:endParaRPr>
          </a:p>
          <a:p>
            <a:pPr indent="0">
              <a:buFont typeface="Wingdings" pitchFamily="2" charset="2"/>
              <a:buNone/>
            </a:pPr>
            <a:endParaRPr lang="ru-RU" sz="3200" dirty="0" smtClean="0">
              <a:solidFill>
                <a:srgbClr val="FF0000"/>
              </a:solidFill>
              <a:latin typeface="+mj-lt"/>
            </a:endParaRPr>
          </a:p>
          <a:p>
            <a:pPr indent="0">
              <a:buFont typeface="Wingdings" pitchFamily="2" charset="2"/>
              <a:buNone/>
            </a:pPr>
            <a:endParaRPr lang="ru-RU" sz="2200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200" y="1196752"/>
            <a:ext cx="2952328" cy="43564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9744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 txBox="1">
            <a:spLocks/>
          </p:cNvSpPr>
          <p:nvPr/>
        </p:nvSpPr>
        <p:spPr>
          <a:xfrm>
            <a:off x="4067944" y="1052736"/>
            <a:ext cx="4392488" cy="496855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-27432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Tx/>
              <a:buFont typeface="Wingdings" pitchFamily="2" charset="2"/>
              <a:buChar char="v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buFont typeface="Wingdings" pitchFamily="2" charset="2"/>
              <a:buNone/>
            </a:pPr>
            <a:r>
              <a:rPr lang="ru-RU" sz="3200" dirty="0" smtClean="0">
                <a:solidFill>
                  <a:srgbClr val="FF0000"/>
                </a:solidFill>
                <a:latin typeface="+mj-lt"/>
              </a:rPr>
              <a:t>Потом Язычок сел на лошадку и поехал в лес</a:t>
            </a:r>
          </a:p>
          <a:p>
            <a:pPr indent="0">
              <a:buNone/>
            </a:pPr>
            <a:r>
              <a:rPr lang="ru-RU" sz="2000" dirty="0" smtClean="0">
                <a:solidFill>
                  <a:srgbClr val="FF0000"/>
                </a:solidFill>
                <a:latin typeface="+mj-lt"/>
              </a:rPr>
              <a:t>(цокаем языком, потом как-бы берёмся за вожжи, тянем на себя, дуем на вытянутые губы ТПРУ-У-У – «ОСТАНАВЛИВАЕМ ЛОШАДКУ»)</a:t>
            </a:r>
          </a:p>
          <a:p>
            <a:pPr indent="0">
              <a:buFont typeface="Wingdings" pitchFamily="2" charset="2"/>
              <a:buNone/>
            </a:pPr>
            <a:endParaRPr lang="ru-RU" sz="2000" dirty="0" smtClean="0">
              <a:solidFill>
                <a:srgbClr val="FF0000"/>
              </a:solidFill>
              <a:latin typeface="+mj-lt"/>
            </a:endParaRPr>
          </a:p>
          <a:p>
            <a:pPr indent="0">
              <a:buFont typeface="Wingdings" pitchFamily="2" charset="2"/>
              <a:buNone/>
            </a:pPr>
            <a:endParaRPr lang="ru-RU" sz="3200" dirty="0" smtClean="0">
              <a:solidFill>
                <a:srgbClr val="FF0000"/>
              </a:solidFill>
              <a:latin typeface="+mj-lt"/>
            </a:endParaRPr>
          </a:p>
          <a:p>
            <a:pPr indent="0">
              <a:buFont typeface="Wingdings" pitchFamily="2" charset="2"/>
              <a:buNone/>
            </a:pPr>
            <a:endParaRPr lang="ru-RU" sz="2200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4" name="Picture 4" descr="C:\Users\Александр\AppData\Local\Microsoft\Windows\Temporary Internet Files\Content.IE5\N7ZN81XU\MC90023055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523" y="836712"/>
            <a:ext cx="4176464" cy="5177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2412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 txBox="1">
            <a:spLocks/>
          </p:cNvSpPr>
          <p:nvPr/>
        </p:nvSpPr>
        <p:spPr>
          <a:xfrm>
            <a:off x="4067944" y="1052736"/>
            <a:ext cx="4608512" cy="496855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-27432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Tx/>
              <a:buFont typeface="Wingdings" pitchFamily="2" charset="2"/>
              <a:buChar char="v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buFont typeface="Wingdings" pitchFamily="2" charset="2"/>
              <a:buNone/>
            </a:pPr>
            <a:r>
              <a:rPr lang="ru-RU" sz="3200" dirty="0" smtClean="0">
                <a:solidFill>
                  <a:srgbClr val="FF0000"/>
                </a:solidFill>
                <a:latin typeface="+mj-lt"/>
              </a:rPr>
              <a:t>В лесу Язычок стал собирать грибы</a:t>
            </a:r>
          </a:p>
          <a:p>
            <a:pPr indent="0">
              <a:buNone/>
            </a:pPr>
            <a:r>
              <a:rPr lang="ru-RU" sz="2000" dirty="0" smtClean="0">
                <a:solidFill>
                  <a:srgbClr val="FF0000"/>
                </a:solidFill>
                <a:latin typeface="+mj-lt"/>
              </a:rPr>
              <a:t>(из левой руки складываем корзиночку, правой «складываем грибы» в корзинку, каждый гриб сопровождаем громким щелчком языка, присасывая его всей поверхностью к нёбу)</a:t>
            </a:r>
          </a:p>
          <a:p>
            <a:pPr indent="0">
              <a:buFont typeface="Wingdings" pitchFamily="2" charset="2"/>
              <a:buNone/>
            </a:pPr>
            <a:endParaRPr lang="ru-RU" sz="2000" dirty="0" smtClean="0">
              <a:solidFill>
                <a:srgbClr val="FF0000"/>
              </a:solidFill>
              <a:latin typeface="+mj-lt"/>
            </a:endParaRPr>
          </a:p>
          <a:p>
            <a:pPr indent="0">
              <a:buFont typeface="Wingdings" pitchFamily="2" charset="2"/>
              <a:buNone/>
            </a:pPr>
            <a:endParaRPr lang="ru-RU" sz="3200" dirty="0" smtClean="0">
              <a:solidFill>
                <a:srgbClr val="FF0000"/>
              </a:solidFill>
              <a:latin typeface="+mj-lt"/>
            </a:endParaRPr>
          </a:p>
          <a:p>
            <a:pPr indent="0">
              <a:buFont typeface="Wingdings" pitchFamily="2" charset="2"/>
              <a:buNone/>
            </a:pPr>
            <a:endParaRPr lang="ru-RU" sz="2200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68760"/>
            <a:ext cx="3960440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8587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 txBox="1">
            <a:spLocks/>
          </p:cNvSpPr>
          <p:nvPr/>
        </p:nvSpPr>
        <p:spPr>
          <a:xfrm>
            <a:off x="4355976" y="1052736"/>
            <a:ext cx="4104456" cy="496855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-27432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Tx/>
              <a:buFont typeface="Wingdings" pitchFamily="2" charset="2"/>
              <a:buChar char="v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buNone/>
            </a:pPr>
            <a:r>
              <a:rPr lang="ru-RU" sz="3200" dirty="0" smtClean="0">
                <a:solidFill>
                  <a:srgbClr val="FF0000"/>
                </a:solidFill>
                <a:latin typeface="+mj-lt"/>
              </a:rPr>
              <a:t>Потом к Язычку</a:t>
            </a:r>
          </a:p>
          <a:p>
            <a:pPr indent="0">
              <a:buNone/>
            </a:pPr>
            <a:r>
              <a:rPr lang="ru-RU" sz="3200" dirty="0">
                <a:solidFill>
                  <a:srgbClr val="FF0000"/>
                </a:solidFill>
                <a:latin typeface="+mj-lt"/>
              </a:rPr>
              <a:t>с</a:t>
            </a:r>
            <a:r>
              <a:rPr lang="ru-RU" sz="3200" dirty="0" smtClean="0">
                <a:solidFill>
                  <a:srgbClr val="FF0000"/>
                </a:solidFill>
                <a:latin typeface="+mj-lt"/>
              </a:rPr>
              <a:t>прыгнула белочка и стала дарить орешки</a:t>
            </a:r>
          </a:p>
          <a:p>
            <a:pPr indent="0">
              <a:buNone/>
            </a:pPr>
            <a:r>
              <a:rPr lang="ru-RU" sz="2000" dirty="0" smtClean="0">
                <a:solidFill>
                  <a:srgbClr val="FF0000"/>
                </a:solidFill>
                <a:latin typeface="+mj-lt"/>
              </a:rPr>
              <a:t>(упираемся в щёку кончиком языка, пальчиком проверяем, крепкие ли орешки)</a:t>
            </a:r>
          </a:p>
          <a:p>
            <a:pPr indent="0">
              <a:buFont typeface="Wingdings" pitchFamily="2" charset="2"/>
              <a:buNone/>
            </a:pPr>
            <a:endParaRPr lang="ru-RU" sz="2000" dirty="0" smtClean="0">
              <a:solidFill>
                <a:srgbClr val="FF0000"/>
              </a:solidFill>
              <a:latin typeface="+mj-lt"/>
            </a:endParaRPr>
          </a:p>
          <a:p>
            <a:pPr indent="0">
              <a:buFont typeface="Wingdings" pitchFamily="2" charset="2"/>
              <a:buNone/>
            </a:pPr>
            <a:endParaRPr lang="ru-RU" sz="3200" dirty="0" smtClean="0">
              <a:solidFill>
                <a:srgbClr val="FF0000"/>
              </a:solidFill>
              <a:latin typeface="+mj-lt"/>
            </a:endParaRPr>
          </a:p>
          <a:p>
            <a:pPr indent="0">
              <a:buFont typeface="Wingdings" pitchFamily="2" charset="2"/>
              <a:buNone/>
            </a:pPr>
            <a:endParaRPr lang="ru-RU" sz="2200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6" name="Picture 2" descr="C:\Users\Александр\AppData\Local\Microsoft\Windows\Temporary Internet Files\Content.IE5\ASKGB3DB\MC90023288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96752"/>
            <a:ext cx="3672408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1949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27984" y="1484784"/>
            <a:ext cx="3816424" cy="4001617"/>
          </a:xfrm>
        </p:spPr>
        <p:txBody>
          <a:bodyPr>
            <a:normAutofit/>
          </a:bodyPr>
          <a:lstStyle/>
          <a:p>
            <a:pPr indent="0" algn="ctr">
              <a:buNone/>
            </a:pPr>
            <a:endParaRPr lang="ru-RU" sz="3600" dirty="0" smtClean="0">
              <a:solidFill>
                <a:srgbClr val="FF0000"/>
              </a:solidFill>
              <a:latin typeface="+mj-lt"/>
            </a:endParaRPr>
          </a:p>
          <a:p>
            <a:pPr indent="0" algn="ctr">
              <a:buNone/>
            </a:pPr>
            <a:r>
              <a:rPr lang="ru-RU" sz="3200" dirty="0" smtClean="0">
                <a:solidFill>
                  <a:srgbClr val="FF0000"/>
                </a:solidFill>
                <a:latin typeface="+mj-lt"/>
              </a:rPr>
              <a:t>Жил – был Язычок. Жил он в домике.</a:t>
            </a:r>
            <a:endParaRPr lang="ru-RU" sz="3200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5" name="Picture 2" descr="C:\Users\Александр\AppData\Local\Microsoft\Windows\Temporary Internet Files\Content.IE5\V5GEZC94\MC90033564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06448"/>
            <a:ext cx="6120679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2594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 txBox="1">
            <a:spLocks/>
          </p:cNvSpPr>
          <p:nvPr/>
        </p:nvSpPr>
        <p:spPr>
          <a:xfrm>
            <a:off x="4355976" y="1052736"/>
            <a:ext cx="4104456" cy="496855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-27432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Tx/>
              <a:buFont typeface="Wingdings" pitchFamily="2" charset="2"/>
              <a:buChar char="v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buNone/>
            </a:pPr>
            <a:r>
              <a:rPr lang="ru-RU" sz="3200" dirty="0" smtClean="0">
                <a:solidFill>
                  <a:srgbClr val="FF0000"/>
                </a:solidFill>
                <a:latin typeface="+mj-lt"/>
              </a:rPr>
              <a:t>Потом к Язычку</a:t>
            </a:r>
          </a:p>
          <a:p>
            <a:pPr indent="0">
              <a:buNone/>
            </a:pPr>
            <a:r>
              <a:rPr lang="ru-RU" sz="3200" dirty="0">
                <a:solidFill>
                  <a:srgbClr val="FF0000"/>
                </a:solidFill>
                <a:latin typeface="+mj-lt"/>
              </a:rPr>
              <a:t>п</a:t>
            </a:r>
            <a:r>
              <a:rPr lang="ru-RU" sz="3200" dirty="0" smtClean="0">
                <a:solidFill>
                  <a:srgbClr val="FF0000"/>
                </a:solidFill>
                <a:latin typeface="+mj-lt"/>
              </a:rPr>
              <a:t>рилетела сорока-белобока и стала рассказывать всё, что в лесу происходит</a:t>
            </a:r>
          </a:p>
          <a:p>
            <a:pPr indent="0">
              <a:buNone/>
            </a:pPr>
            <a:r>
              <a:rPr lang="ru-RU" sz="2000" dirty="0" smtClean="0">
                <a:solidFill>
                  <a:srgbClr val="FF0000"/>
                </a:solidFill>
                <a:latin typeface="+mj-lt"/>
              </a:rPr>
              <a:t>(кончиком языка двигаем вперёд-назад по верхней губе БЛ-БЛ-БЛ…)</a:t>
            </a:r>
          </a:p>
          <a:p>
            <a:pPr indent="0">
              <a:buFont typeface="Wingdings" pitchFamily="2" charset="2"/>
              <a:buNone/>
            </a:pPr>
            <a:endParaRPr lang="ru-RU" sz="2000" dirty="0" smtClean="0">
              <a:solidFill>
                <a:srgbClr val="FF0000"/>
              </a:solidFill>
              <a:latin typeface="+mj-lt"/>
            </a:endParaRPr>
          </a:p>
          <a:p>
            <a:pPr indent="0">
              <a:buFont typeface="Wingdings" pitchFamily="2" charset="2"/>
              <a:buNone/>
            </a:pPr>
            <a:endParaRPr lang="ru-RU" sz="3200" dirty="0" smtClean="0">
              <a:solidFill>
                <a:srgbClr val="FF0000"/>
              </a:solidFill>
              <a:latin typeface="+mj-lt"/>
            </a:endParaRPr>
          </a:p>
          <a:p>
            <a:pPr indent="0">
              <a:buFont typeface="Wingdings" pitchFamily="2" charset="2"/>
              <a:buNone/>
            </a:pPr>
            <a:endParaRPr lang="ru-RU" sz="2200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4" name="Picture 2" descr="C:\Users\Александр\AppData\Local\Microsoft\Windows\Temporary Internet Files\Content.IE5\ASKGB3DB\MC90044141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14" y="1700808"/>
            <a:ext cx="4032448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6324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 txBox="1">
            <a:spLocks/>
          </p:cNvSpPr>
          <p:nvPr/>
        </p:nvSpPr>
        <p:spPr>
          <a:xfrm>
            <a:off x="4067944" y="1052736"/>
            <a:ext cx="4392488" cy="496855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-27432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Tx/>
              <a:buFont typeface="Wingdings" pitchFamily="2" charset="2"/>
              <a:buChar char="v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buFont typeface="Wingdings" pitchFamily="2" charset="2"/>
              <a:buNone/>
            </a:pPr>
            <a:r>
              <a:rPr lang="ru-RU" sz="3200" dirty="0" smtClean="0">
                <a:solidFill>
                  <a:srgbClr val="FF0000"/>
                </a:solidFill>
                <a:latin typeface="+mj-lt"/>
              </a:rPr>
              <a:t>Устал Язычок, сел на лошадку и поехал домой, к мамочке</a:t>
            </a:r>
          </a:p>
          <a:p>
            <a:pPr indent="0">
              <a:buNone/>
            </a:pPr>
            <a:r>
              <a:rPr lang="ru-RU" sz="2000" dirty="0" smtClean="0">
                <a:solidFill>
                  <a:srgbClr val="FF0000"/>
                </a:solidFill>
                <a:latin typeface="+mj-lt"/>
              </a:rPr>
              <a:t>(цокаем языком, потом как-бы берёмся за вожжи, тянем на себя, дуем на вытянутые губы ТПРУ-У-У – «ОСТАНАВЛИВАЕМ ЛОШАДКУ»)</a:t>
            </a:r>
          </a:p>
          <a:p>
            <a:pPr indent="0">
              <a:buFont typeface="Wingdings" pitchFamily="2" charset="2"/>
              <a:buNone/>
            </a:pPr>
            <a:endParaRPr lang="ru-RU" sz="2000" dirty="0" smtClean="0">
              <a:solidFill>
                <a:srgbClr val="FF0000"/>
              </a:solidFill>
              <a:latin typeface="+mj-lt"/>
            </a:endParaRPr>
          </a:p>
          <a:p>
            <a:pPr indent="0">
              <a:buFont typeface="Wingdings" pitchFamily="2" charset="2"/>
              <a:buNone/>
            </a:pPr>
            <a:endParaRPr lang="ru-RU" sz="3200" dirty="0" smtClean="0">
              <a:solidFill>
                <a:srgbClr val="FF0000"/>
              </a:solidFill>
              <a:latin typeface="+mj-lt"/>
            </a:endParaRPr>
          </a:p>
          <a:p>
            <a:pPr indent="0">
              <a:buFont typeface="Wingdings" pitchFamily="2" charset="2"/>
              <a:buNone/>
            </a:pPr>
            <a:endParaRPr lang="ru-RU" sz="2200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4" name="Picture 4" descr="C:\Users\Александр\AppData\Local\Microsoft\Windows\Temporary Internet Files\Content.IE5\N7ZN81XU\MC90023055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523" y="836712"/>
            <a:ext cx="4176464" cy="5177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4249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 txBox="1">
            <a:spLocks/>
          </p:cNvSpPr>
          <p:nvPr/>
        </p:nvSpPr>
        <p:spPr>
          <a:xfrm>
            <a:off x="4067944" y="1052736"/>
            <a:ext cx="4392488" cy="496855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-27432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Tx/>
              <a:buFont typeface="Wingdings" pitchFamily="2" charset="2"/>
              <a:buChar char="v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buFont typeface="Wingdings" pitchFamily="2" charset="2"/>
              <a:buNone/>
            </a:pPr>
            <a:r>
              <a:rPr lang="ru-RU" sz="3200" dirty="0" smtClean="0">
                <a:solidFill>
                  <a:srgbClr val="FF0000"/>
                </a:solidFill>
                <a:latin typeface="+mj-lt"/>
              </a:rPr>
              <a:t>Приехал Язычок, домой к мамочке, принёс ей корзиночку с грибами, обрадовалась мама</a:t>
            </a:r>
          </a:p>
          <a:p>
            <a:pPr indent="0">
              <a:buFont typeface="Wingdings" pitchFamily="2" charset="2"/>
              <a:buNone/>
            </a:pPr>
            <a:endParaRPr lang="ru-RU" sz="2000" dirty="0" smtClean="0">
              <a:solidFill>
                <a:srgbClr val="FF0000"/>
              </a:solidFill>
              <a:latin typeface="+mj-lt"/>
            </a:endParaRPr>
          </a:p>
          <a:p>
            <a:pPr indent="0">
              <a:buFont typeface="Wingdings" pitchFamily="2" charset="2"/>
              <a:buNone/>
            </a:pPr>
            <a:endParaRPr lang="ru-RU" sz="3200" dirty="0" smtClean="0">
              <a:solidFill>
                <a:srgbClr val="FF0000"/>
              </a:solidFill>
              <a:latin typeface="+mj-lt"/>
            </a:endParaRPr>
          </a:p>
          <a:p>
            <a:pPr indent="0">
              <a:buFont typeface="Wingdings" pitchFamily="2" charset="2"/>
              <a:buNone/>
            </a:pPr>
            <a:endParaRPr lang="ru-RU" sz="2200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6" name="Picture 2" descr="C:\Users\Александр\AppData\Local\Microsoft\Windows\Temporary Internet Files\Content.IE5\N7ZN81XU\MC90035875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265" y="1269896"/>
            <a:ext cx="3240360" cy="4391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4393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 txBox="1">
            <a:spLocks/>
          </p:cNvSpPr>
          <p:nvPr/>
        </p:nvSpPr>
        <p:spPr>
          <a:xfrm>
            <a:off x="4067944" y="1052736"/>
            <a:ext cx="4392488" cy="496855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-27432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Tx/>
              <a:buFont typeface="Wingdings" pitchFamily="2" charset="2"/>
              <a:buChar char="v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buFont typeface="Wingdings" pitchFamily="2" charset="2"/>
              <a:buNone/>
            </a:pPr>
            <a:r>
              <a:rPr lang="ru-RU" sz="3200" dirty="0" smtClean="0">
                <a:solidFill>
                  <a:srgbClr val="FF0000"/>
                </a:solidFill>
                <a:latin typeface="+mj-lt"/>
              </a:rPr>
              <a:t>А на самом большом грибочке сидел большой шмель и радостно жужжал</a:t>
            </a:r>
          </a:p>
          <a:p>
            <a:pPr indent="0">
              <a:buFont typeface="Wingdings" pitchFamily="2" charset="2"/>
              <a:buNone/>
            </a:pPr>
            <a:r>
              <a:rPr lang="ru-RU" sz="2000" dirty="0" smtClean="0">
                <a:solidFill>
                  <a:srgbClr val="FF0000"/>
                </a:solidFill>
                <a:latin typeface="+mj-lt"/>
              </a:rPr>
              <a:t>(поднять кончик языка к бугоркам за верхними зубами, между зубами расстояние 1-2 см, не отрывая кончик языка и не закрывая рот,  произносим З-З-З-…, слышим –Ж-Ж-Ж…)</a:t>
            </a:r>
          </a:p>
          <a:p>
            <a:pPr indent="0">
              <a:buFont typeface="Wingdings" pitchFamily="2" charset="2"/>
              <a:buNone/>
            </a:pPr>
            <a:endParaRPr lang="ru-RU" sz="2000" dirty="0" smtClean="0">
              <a:solidFill>
                <a:srgbClr val="FF0000"/>
              </a:solidFill>
              <a:latin typeface="+mj-lt"/>
            </a:endParaRPr>
          </a:p>
          <a:p>
            <a:pPr indent="0">
              <a:buFont typeface="Wingdings" pitchFamily="2" charset="2"/>
              <a:buNone/>
            </a:pPr>
            <a:endParaRPr lang="ru-RU" sz="3200" dirty="0" smtClean="0">
              <a:solidFill>
                <a:srgbClr val="FF0000"/>
              </a:solidFill>
              <a:latin typeface="+mj-lt"/>
            </a:endParaRPr>
          </a:p>
          <a:p>
            <a:pPr indent="0">
              <a:buFont typeface="Wingdings" pitchFamily="2" charset="2"/>
              <a:buNone/>
            </a:pPr>
            <a:endParaRPr lang="ru-RU" sz="2200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4" name="Picture 2" descr="C:\Users\Александр\AppData\Local\Microsoft\Windows\Temporary Internet Files\Content.IE5\N7ZN81XU\MC90033441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052736"/>
            <a:ext cx="3456384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1389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 txBox="1">
            <a:spLocks/>
          </p:cNvSpPr>
          <p:nvPr/>
        </p:nvSpPr>
        <p:spPr>
          <a:xfrm>
            <a:off x="1187624" y="1484784"/>
            <a:ext cx="6696744" cy="4536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-27432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Tx/>
              <a:buFont typeface="Wingdings" pitchFamily="2" charset="2"/>
              <a:buChar char="v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>
              <a:buFont typeface="Wingdings" pitchFamily="2" charset="2"/>
              <a:buNone/>
            </a:pPr>
            <a:r>
              <a:rPr lang="ru-RU" sz="4800" dirty="0" smtClean="0">
                <a:solidFill>
                  <a:srgbClr val="FF0000"/>
                </a:solidFill>
                <a:latin typeface="+mj-lt"/>
              </a:rPr>
              <a:t>ВОТ ТАКАЯ ВЕСЁЛАЯ СКАЗКА!!!</a:t>
            </a:r>
          </a:p>
          <a:p>
            <a:pPr indent="0">
              <a:buFont typeface="Wingdings" pitchFamily="2" charset="2"/>
              <a:buNone/>
            </a:pPr>
            <a:endParaRPr lang="ru-RU" sz="3200" dirty="0" smtClean="0">
              <a:solidFill>
                <a:srgbClr val="FF0000"/>
              </a:solidFill>
              <a:latin typeface="+mj-lt"/>
            </a:endParaRPr>
          </a:p>
          <a:p>
            <a:pPr indent="0">
              <a:buFont typeface="Wingdings" pitchFamily="2" charset="2"/>
              <a:buNone/>
            </a:pPr>
            <a:endParaRPr lang="ru-RU" sz="2200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28322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92080" y="764704"/>
            <a:ext cx="3384376" cy="5256584"/>
          </a:xfrm>
        </p:spPr>
        <p:txBody>
          <a:bodyPr>
            <a:normAutofit/>
          </a:bodyPr>
          <a:lstStyle/>
          <a:p>
            <a:pPr indent="0">
              <a:buNone/>
            </a:pPr>
            <a:endParaRPr lang="ru-RU" sz="3200" dirty="0" smtClean="0">
              <a:solidFill>
                <a:srgbClr val="FF0000"/>
              </a:solidFill>
              <a:latin typeface="+mj-lt"/>
            </a:endParaRPr>
          </a:p>
          <a:p>
            <a:pPr indent="0">
              <a:buNone/>
            </a:pPr>
            <a:r>
              <a:rPr lang="ru-RU" sz="3200" dirty="0" smtClean="0">
                <a:solidFill>
                  <a:srgbClr val="FF0000"/>
                </a:solidFill>
                <a:latin typeface="+mj-lt"/>
              </a:rPr>
              <a:t>У домика          были </a:t>
            </a:r>
            <a:r>
              <a:rPr lang="ru-RU" sz="3200" dirty="0" err="1" smtClean="0">
                <a:solidFill>
                  <a:srgbClr val="FF0000"/>
                </a:solidFill>
                <a:latin typeface="+mj-lt"/>
              </a:rPr>
              <a:t>воротики</a:t>
            </a:r>
            <a:r>
              <a:rPr lang="ru-RU" sz="3200" dirty="0" smtClean="0">
                <a:solidFill>
                  <a:srgbClr val="FF0000"/>
                </a:solidFill>
                <a:latin typeface="+mj-lt"/>
              </a:rPr>
              <a:t> </a:t>
            </a:r>
            <a:endParaRPr lang="ru-RU" sz="3200" dirty="0">
              <a:solidFill>
                <a:srgbClr val="FF0000"/>
              </a:solidFill>
              <a:latin typeface="+mj-lt"/>
            </a:endParaRPr>
          </a:p>
          <a:p>
            <a:pPr indent="0">
              <a:buNone/>
            </a:pPr>
            <a:r>
              <a:rPr lang="ru-RU" sz="2200" dirty="0" smtClean="0">
                <a:solidFill>
                  <a:srgbClr val="FF0000"/>
                </a:solidFill>
                <a:latin typeface="+mj-lt"/>
              </a:rPr>
              <a:t>(вытянуть губы вперёд, как-будто целуем маму)</a:t>
            </a:r>
            <a:endParaRPr lang="ru-RU" sz="2200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4" name="Picture 3" descr="C:\Users\Александр\AppData\Local\Microsoft\Windows\Temporary Internet Files\Content.IE5\ASKGB3DB\MC90034418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572776"/>
            <a:ext cx="3960440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6630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 txBox="1">
            <a:spLocks/>
          </p:cNvSpPr>
          <p:nvPr/>
        </p:nvSpPr>
        <p:spPr>
          <a:xfrm>
            <a:off x="5292080" y="764704"/>
            <a:ext cx="3384376" cy="5256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-27432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Tx/>
              <a:buFont typeface="Wingdings" pitchFamily="2" charset="2"/>
              <a:buChar char="v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buFont typeface="Wingdings" pitchFamily="2" charset="2"/>
              <a:buNone/>
            </a:pPr>
            <a:endParaRPr lang="ru-RU" sz="3200" dirty="0" smtClean="0">
              <a:solidFill>
                <a:srgbClr val="FF0000"/>
              </a:solidFill>
              <a:latin typeface="+mj-lt"/>
            </a:endParaRPr>
          </a:p>
          <a:p>
            <a:pPr indent="0">
              <a:buFont typeface="Wingdings" pitchFamily="2" charset="2"/>
              <a:buNone/>
            </a:pPr>
            <a:r>
              <a:rPr lang="ru-RU" sz="3200" dirty="0" smtClean="0">
                <a:solidFill>
                  <a:srgbClr val="FF0000"/>
                </a:solidFill>
                <a:latin typeface="+mj-lt"/>
              </a:rPr>
              <a:t>И заборчик</a:t>
            </a:r>
          </a:p>
          <a:p>
            <a:pPr indent="0">
              <a:buFont typeface="Wingdings" pitchFamily="2" charset="2"/>
              <a:buNone/>
            </a:pPr>
            <a:r>
              <a:rPr lang="ru-RU" sz="3200" dirty="0" smtClean="0">
                <a:solidFill>
                  <a:srgbClr val="FF0000"/>
                </a:solidFill>
                <a:latin typeface="+mj-lt"/>
              </a:rPr>
              <a:t> </a:t>
            </a:r>
          </a:p>
          <a:p>
            <a:pPr indent="0">
              <a:buFont typeface="Wingdings" pitchFamily="2" charset="2"/>
              <a:buNone/>
            </a:pPr>
            <a:r>
              <a:rPr lang="ru-RU" sz="2200" dirty="0" smtClean="0">
                <a:solidFill>
                  <a:srgbClr val="FF0000"/>
                </a:solidFill>
                <a:latin typeface="+mj-lt"/>
              </a:rPr>
              <a:t>(улыбнуться «до</a:t>
            </a:r>
          </a:p>
          <a:p>
            <a:pPr indent="0">
              <a:buFont typeface="Wingdings" pitchFamily="2" charset="2"/>
              <a:buNone/>
            </a:pPr>
            <a:r>
              <a:rPr lang="ru-RU" sz="2200" dirty="0" smtClean="0">
                <a:solidFill>
                  <a:srgbClr val="FF0000"/>
                </a:solidFill>
                <a:latin typeface="+mj-lt"/>
              </a:rPr>
              <a:t>ушей», показать</a:t>
            </a:r>
          </a:p>
          <a:p>
            <a:pPr indent="0">
              <a:buFont typeface="Wingdings" pitchFamily="2" charset="2"/>
              <a:buNone/>
            </a:pPr>
            <a:r>
              <a:rPr lang="ru-RU" sz="2200" dirty="0">
                <a:solidFill>
                  <a:srgbClr val="FF0000"/>
                </a:solidFill>
                <a:latin typeface="+mj-lt"/>
              </a:rPr>
              <a:t>в</a:t>
            </a:r>
            <a:r>
              <a:rPr lang="ru-RU" sz="2200" dirty="0" smtClean="0">
                <a:solidFill>
                  <a:srgbClr val="FF0000"/>
                </a:solidFill>
                <a:latin typeface="+mj-lt"/>
              </a:rPr>
              <a:t>се зубки)</a:t>
            </a:r>
            <a:endParaRPr lang="ru-RU" sz="2200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7" name="Picture 2" descr="C:\Users\Александр\AppData\Local\Microsoft\Windows\Temporary Internet Files\Content.IE5\N7ZN81XU\MC900037089[1]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20788"/>
            <a:ext cx="4680520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2870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uiExpand="1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 txBox="1">
            <a:spLocks/>
          </p:cNvSpPr>
          <p:nvPr/>
        </p:nvSpPr>
        <p:spPr>
          <a:xfrm>
            <a:off x="4932040" y="908720"/>
            <a:ext cx="3600400" cy="511256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-27432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Tx/>
              <a:buFont typeface="Wingdings" pitchFamily="2" charset="2"/>
              <a:buChar char="v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buFont typeface="Wingdings" pitchFamily="2" charset="2"/>
              <a:buNone/>
            </a:pPr>
            <a:r>
              <a:rPr lang="ru-RU" sz="3200" dirty="0" smtClean="0">
                <a:solidFill>
                  <a:srgbClr val="FF0000"/>
                </a:solidFill>
                <a:latin typeface="+mj-lt"/>
              </a:rPr>
              <a:t>Как-то раз Язычок решил сделать себе лепёшечку и начал месить тесто</a:t>
            </a:r>
          </a:p>
          <a:p>
            <a:pPr indent="0">
              <a:buFont typeface="Wingdings" pitchFamily="2" charset="2"/>
              <a:buNone/>
            </a:pPr>
            <a:r>
              <a:rPr lang="ru-RU" sz="2200" dirty="0" smtClean="0">
                <a:solidFill>
                  <a:srgbClr val="FF0000"/>
                </a:solidFill>
                <a:latin typeface="+mj-lt"/>
              </a:rPr>
              <a:t>(улыбаясь, прикусывать кончик языка зубами ЛА-ЛА…)</a:t>
            </a:r>
            <a:endParaRPr lang="ru-RU" sz="2200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556792"/>
            <a:ext cx="3528392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4492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 txBox="1">
            <a:spLocks/>
          </p:cNvSpPr>
          <p:nvPr/>
        </p:nvSpPr>
        <p:spPr>
          <a:xfrm>
            <a:off x="4932040" y="908720"/>
            <a:ext cx="360040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-27432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Tx/>
              <a:buFont typeface="Wingdings" pitchFamily="2" charset="2"/>
              <a:buChar char="v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buFont typeface="Wingdings" pitchFamily="2" charset="2"/>
              <a:buNone/>
            </a:pPr>
            <a:r>
              <a:rPr lang="ru-RU" sz="3200" dirty="0" smtClean="0">
                <a:solidFill>
                  <a:srgbClr val="FF0000"/>
                </a:solidFill>
                <a:latin typeface="+mj-lt"/>
              </a:rPr>
              <a:t>Замесил Язычок тесто, сделал себе лепёшечку, положил её в печечку</a:t>
            </a:r>
          </a:p>
          <a:p>
            <a:pPr indent="0">
              <a:buFont typeface="Wingdings" pitchFamily="2" charset="2"/>
              <a:buNone/>
            </a:pPr>
            <a:endParaRPr lang="ru-RU" sz="2200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4" name="Picture 3" descr="C:\Users\Александр\AppData\Local\Microsoft\Windows\Temporary Internet Files\Content.IE5\0WQO01F3\MC90041296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96441">
            <a:off x="1258333" y="1256615"/>
            <a:ext cx="3762243" cy="4046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9365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 txBox="1">
            <a:spLocks/>
          </p:cNvSpPr>
          <p:nvPr/>
        </p:nvSpPr>
        <p:spPr>
          <a:xfrm>
            <a:off x="4932040" y="908720"/>
            <a:ext cx="3600400" cy="511256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-27432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Tx/>
              <a:buFont typeface="Wingdings" pitchFamily="2" charset="2"/>
              <a:buChar char="v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buFont typeface="Wingdings" pitchFamily="2" charset="2"/>
              <a:buNone/>
            </a:pPr>
            <a:r>
              <a:rPr lang="ru-RU" sz="3200" dirty="0" smtClean="0">
                <a:solidFill>
                  <a:srgbClr val="FF0000"/>
                </a:solidFill>
                <a:latin typeface="+mj-lt"/>
              </a:rPr>
              <a:t>Но лепёшечка оказалась очень горячей и Язычок положил её студиться на окошко</a:t>
            </a:r>
          </a:p>
          <a:p>
            <a:pPr indent="0">
              <a:buFont typeface="Wingdings" pitchFamily="2" charset="2"/>
              <a:buNone/>
            </a:pPr>
            <a:r>
              <a:rPr lang="ru-RU" sz="2400" dirty="0" smtClean="0">
                <a:solidFill>
                  <a:srgbClr val="FF0000"/>
                </a:solidFill>
                <a:latin typeface="+mj-lt"/>
              </a:rPr>
              <a:t>(широкий язык положить на нижнюю губу, удерживать под счёт от 1 до 10)</a:t>
            </a:r>
          </a:p>
          <a:p>
            <a:pPr indent="0">
              <a:buFont typeface="Wingdings" pitchFamily="2" charset="2"/>
              <a:buNone/>
            </a:pPr>
            <a:endParaRPr lang="ru-RU" sz="3200" dirty="0" smtClean="0">
              <a:solidFill>
                <a:srgbClr val="FF0000"/>
              </a:solidFill>
              <a:latin typeface="+mj-lt"/>
            </a:endParaRPr>
          </a:p>
          <a:p>
            <a:pPr indent="0">
              <a:buFont typeface="Wingdings" pitchFamily="2" charset="2"/>
              <a:buNone/>
            </a:pPr>
            <a:endParaRPr lang="ru-RU" sz="2200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22529" name="Picture 1" descr="C:\Users\Александр\AppData\Local\Microsoft\Windows\Temporary Internet Files\Content.IE5\V5GEZC94\MC90019251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23170"/>
            <a:ext cx="4314200" cy="4283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2259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 txBox="1">
            <a:spLocks/>
          </p:cNvSpPr>
          <p:nvPr/>
        </p:nvSpPr>
        <p:spPr>
          <a:xfrm>
            <a:off x="4932040" y="908720"/>
            <a:ext cx="3600400" cy="511256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-27432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Tx/>
              <a:buFont typeface="Wingdings" pitchFamily="2" charset="2"/>
              <a:buChar char="v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buFont typeface="Wingdings" pitchFamily="2" charset="2"/>
              <a:buNone/>
            </a:pPr>
            <a:r>
              <a:rPr lang="ru-RU" sz="3200" dirty="0" smtClean="0">
                <a:solidFill>
                  <a:srgbClr val="FF0000"/>
                </a:solidFill>
                <a:latin typeface="+mj-lt"/>
              </a:rPr>
              <a:t>Съел Язычок лепёшечку и побежал на детскую площадку качаться на качелях</a:t>
            </a:r>
          </a:p>
          <a:p>
            <a:pPr indent="0">
              <a:buFont typeface="Wingdings" pitchFamily="2" charset="2"/>
              <a:buNone/>
            </a:pPr>
            <a:r>
              <a:rPr lang="ru-RU" sz="2400" dirty="0" smtClean="0">
                <a:solidFill>
                  <a:srgbClr val="FF0000"/>
                </a:solidFill>
                <a:latin typeface="+mj-lt"/>
              </a:rPr>
              <a:t>(тянем кончик языка к носику -  вверх, потом к подбородку -  вниз)</a:t>
            </a:r>
          </a:p>
          <a:p>
            <a:pPr indent="0">
              <a:buFont typeface="Wingdings" pitchFamily="2" charset="2"/>
              <a:buNone/>
            </a:pPr>
            <a:endParaRPr lang="ru-RU" sz="3200" dirty="0" smtClean="0">
              <a:solidFill>
                <a:srgbClr val="FF0000"/>
              </a:solidFill>
              <a:latin typeface="+mj-lt"/>
            </a:endParaRPr>
          </a:p>
          <a:p>
            <a:pPr indent="0">
              <a:buFont typeface="Wingdings" pitchFamily="2" charset="2"/>
              <a:buNone/>
            </a:pPr>
            <a:endParaRPr lang="ru-RU" sz="2200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4" name="Picture 6" descr="C:\Users\Александр\AppData\Local\Microsoft\Windows\Temporary Internet Files\Content.IE5\V5GEZC94\MC90023265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9470" y="1160748"/>
            <a:ext cx="3528391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3047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 txBox="1">
            <a:spLocks/>
          </p:cNvSpPr>
          <p:nvPr/>
        </p:nvSpPr>
        <p:spPr>
          <a:xfrm>
            <a:off x="4932040" y="908720"/>
            <a:ext cx="3600400" cy="511256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-27432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ClrTx/>
              <a:buFont typeface="Wingdings" pitchFamily="2" charset="2"/>
              <a:buChar char="v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buFont typeface="Wingdings" pitchFamily="2" charset="2"/>
              <a:buNone/>
            </a:pPr>
            <a:r>
              <a:rPr lang="ru-RU" sz="3200" dirty="0" smtClean="0">
                <a:solidFill>
                  <a:srgbClr val="FF0000"/>
                </a:solidFill>
                <a:latin typeface="+mj-lt"/>
              </a:rPr>
              <a:t>Покачался Язычок на качелях и пошёл в зоопарк. Там он увидел обезьянку</a:t>
            </a:r>
          </a:p>
          <a:p>
            <a:pPr indent="0">
              <a:buFont typeface="Wingdings" pitchFamily="2" charset="2"/>
              <a:buNone/>
            </a:pPr>
            <a:r>
              <a:rPr lang="ru-RU" sz="2400" dirty="0" smtClean="0">
                <a:solidFill>
                  <a:srgbClr val="FF0000"/>
                </a:solidFill>
                <a:latin typeface="+mj-lt"/>
              </a:rPr>
              <a:t>(положить кончик языка за верхнюю губу)</a:t>
            </a:r>
          </a:p>
          <a:p>
            <a:pPr indent="0">
              <a:buFont typeface="Wingdings" pitchFamily="2" charset="2"/>
              <a:buNone/>
            </a:pPr>
            <a:endParaRPr lang="ru-RU" sz="3200" dirty="0" smtClean="0">
              <a:solidFill>
                <a:srgbClr val="FF0000"/>
              </a:solidFill>
              <a:latin typeface="+mj-lt"/>
            </a:endParaRPr>
          </a:p>
          <a:p>
            <a:pPr indent="0">
              <a:buFont typeface="Wingdings" pitchFamily="2" charset="2"/>
              <a:buNone/>
            </a:pPr>
            <a:endParaRPr lang="ru-RU" sz="2200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6" name="Picture 3" descr="C:\Users\Александр\AppData\Local\Microsoft\Windows\Temporary Internet Files\Content.IE5\ASKGB3DB\MC90034582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12776"/>
            <a:ext cx="3384376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992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263</TotalTime>
  <Words>493</Words>
  <Application>Microsoft Office PowerPoint</Application>
  <PresentationFormat>Экран (4:3)</PresentationFormat>
  <Paragraphs>71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Кутюр</vt:lpstr>
      <vt:lpstr>СКАЗКА  О ВЕСЁЛОМ ЯЗЫЧКЕ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</dc:creator>
  <cp:lastModifiedBy>Сооl</cp:lastModifiedBy>
  <cp:revision>64</cp:revision>
  <dcterms:created xsi:type="dcterms:W3CDTF">2011-10-01T14:26:52Z</dcterms:created>
  <dcterms:modified xsi:type="dcterms:W3CDTF">2016-03-13T07:01:44Z</dcterms:modified>
</cp:coreProperties>
</file>