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4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72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88" r:id="rId19"/>
    <p:sldId id="289" r:id="rId20"/>
    <p:sldId id="273" r:id="rId21"/>
    <p:sldId id="274" r:id="rId22"/>
    <p:sldId id="275" r:id="rId23"/>
    <p:sldId id="276" r:id="rId24"/>
    <p:sldId id="278" r:id="rId25"/>
    <p:sldId id="282" r:id="rId26"/>
    <p:sldId id="283" r:id="rId27"/>
    <p:sldId id="285" r:id="rId28"/>
    <p:sldId id="286" r:id="rId29"/>
    <p:sldId id="28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F2A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2" autoAdjust="0"/>
    <p:restoredTop sz="94615" autoAdjust="0"/>
  </p:normalViewPr>
  <p:slideViewPr>
    <p:cSldViewPr>
      <p:cViewPr varScale="1">
        <p:scale>
          <a:sx n="83" d="100"/>
          <a:sy n="83" d="100"/>
        </p:scale>
        <p:origin x="1483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E3C025-C19F-40BB-BCF0-0ED4107845A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9DAA4-0005-4598-86B1-547C9E730A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9DAA4-0005-4598-86B1-547C9E730AD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068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623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3015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657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9493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4771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211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20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289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739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640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528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32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84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68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041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DB514-352D-4D68-AB55-4DBC4D4BE251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C49F6A3-9A69-4E21-8F65-75D5C39AE5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584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31.gif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Автоматизация звука </a:t>
            </a:r>
            <a:r>
              <a:rPr lang="en-US" sz="4000" dirty="0" smtClean="0"/>
              <a:t>[</a:t>
            </a:r>
            <a:r>
              <a:rPr lang="ru-RU" sz="4000" dirty="0" smtClean="0"/>
              <a:t>с</a:t>
            </a:r>
            <a:r>
              <a:rPr lang="en-US" sz="4000" dirty="0" smtClean="0"/>
              <a:t>]</a:t>
            </a:r>
            <a:r>
              <a:rPr lang="ru-RU" sz="4000" dirty="0" smtClean="0"/>
              <a:t> в словах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Для детей старшего дошкольного возраста.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ost-4598-117942379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4176464" cy="504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642918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Третий лишний.</a:t>
            </a:r>
          </a:p>
        </p:txBody>
      </p:sp>
      <p:pic>
        <p:nvPicPr>
          <p:cNvPr id="5" name="Рисунок 4" descr="огуре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3857628"/>
            <a:ext cx="5080000" cy="2786058"/>
          </a:xfrm>
          <a:prstGeom prst="rect">
            <a:avLst/>
          </a:prstGeom>
        </p:spPr>
      </p:pic>
      <p:pic>
        <p:nvPicPr>
          <p:cNvPr id="7" name="Рисунок 6" descr="помидо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1500174"/>
            <a:ext cx="2857500" cy="2857500"/>
          </a:xfrm>
          <a:prstGeom prst="rect">
            <a:avLst/>
          </a:prstGeom>
        </p:spPr>
      </p:pic>
      <p:pic>
        <p:nvPicPr>
          <p:cNvPr id="11" name="Рисунок 10" descr="слива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1643050"/>
            <a:ext cx="2857500" cy="19050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яц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428604"/>
            <a:ext cx="2667000" cy="2076450"/>
          </a:xfrm>
          <a:prstGeom prst="rect">
            <a:avLst/>
          </a:prstGeom>
        </p:spPr>
      </p:pic>
      <p:pic>
        <p:nvPicPr>
          <p:cNvPr id="5" name="Рисунок 4" descr="медвед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285992"/>
            <a:ext cx="2540000" cy="2222500"/>
          </a:xfrm>
          <a:prstGeom prst="rect">
            <a:avLst/>
          </a:prstGeom>
        </p:spPr>
      </p:pic>
      <p:pic>
        <p:nvPicPr>
          <p:cNvPr id="6" name="Рисунок 5" descr="соба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9952" y="3429000"/>
            <a:ext cx="3810000" cy="3057525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омбез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3081511" cy="3276203"/>
          </a:xfrm>
          <a:prstGeom prst="rect">
            <a:avLst/>
          </a:prstGeom>
        </p:spPr>
      </p:pic>
      <p:pic>
        <p:nvPicPr>
          <p:cNvPr id="9" name="Рисунок 8" descr="сарафа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1392" y="3273936"/>
            <a:ext cx="2376264" cy="3240360"/>
          </a:xfrm>
          <a:prstGeom prst="rect">
            <a:avLst/>
          </a:prstGeom>
        </p:spPr>
      </p:pic>
      <p:pic>
        <p:nvPicPr>
          <p:cNvPr id="10" name="Рисунок 9" descr="шуб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476672"/>
            <a:ext cx="2304256" cy="3312368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отгадку.</a:t>
            </a:r>
            <a:endParaRPr lang="ru-RU" dirty="0"/>
          </a:p>
        </p:txBody>
      </p:sp>
      <p:pic>
        <p:nvPicPr>
          <p:cNvPr id="5" name="Рисунок 4" descr="самоле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836712"/>
            <a:ext cx="2540000" cy="1651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3848" y="1700808"/>
            <a:ext cx="321471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Ножек четыре, шляпок – одна. Нужен коль станет обедать семья.</a:t>
            </a:r>
            <a:endParaRPr lang="ru-RU" sz="3600" dirty="0"/>
          </a:p>
        </p:txBody>
      </p:sp>
      <p:pic>
        <p:nvPicPr>
          <p:cNvPr id="7" name="Рисунок 6" descr="стол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068960"/>
            <a:ext cx="3175000" cy="3175000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шины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27841"/>
            <a:ext cx="5079365" cy="2730159"/>
          </a:xfrm>
          <a:prstGeom prst="rect">
            <a:avLst/>
          </a:prstGeom>
        </p:spPr>
      </p:pic>
      <p:pic>
        <p:nvPicPr>
          <p:cNvPr id="6" name="Рисунок 5" descr="самолет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0"/>
            <a:ext cx="3429000" cy="25717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642918"/>
            <a:ext cx="40005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Смело в небе проплывает,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Обгоняя птиц полет.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Человек им управляет.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Что же это?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лон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14356"/>
            <a:ext cx="2667000" cy="1924050"/>
          </a:xfrm>
          <a:prstGeom prst="rect">
            <a:avLst/>
          </a:prstGeom>
        </p:spPr>
      </p:pic>
      <p:pic>
        <p:nvPicPr>
          <p:cNvPr id="5" name="Рисунок 4" descr="свинья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4791075"/>
            <a:ext cx="2514600" cy="2066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43306" y="1000108"/>
            <a:ext cx="43577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Поднимает великан груз тяжелый к облакам. А если станет душно, себя польет из душа.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апог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3214686"/>
            <a:ext cx="2286000" cy="2286000"/>
          </a:xfrm>
          <a:prstGeom prst="rect">
            <a:avLst/>
          </a:prstGeom>
        </p:spPr>
      </p:pic>
      <p:pic>
        <p:nvPicPr>
          <p:cNvPr id="6" name="Рисунок 5" descr="туфл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0"/>
            <a:ext cx="2717800" cy="3352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8992" y="285728"/>
            <a:ext cx="3143272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Отгадай загадку, кто мы?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В ясный день сидим мы дома.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Если дождь, у нас работа: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Топать, шлепать по болотам.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у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139952" cy="3284984"/>
          </a:xfrm>
          <a:prstGeom prst="rect">
            <a:avLst/>
          </a:prstGeom>
        </p:spPr>
      </p:pic>
      <p:pic>
        <p:nvPicPr>
          <p:cNvPr id="5" name="Рисунок 4" descr="шка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772816"/>
            <a:ext cx="3203848" cy="42534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3212976"/>
            <a:ext cx="42484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четырех ногах стою, ходить я вовсе не могу. Когда устанешь ты гулять, ты можешь сесть и отдыхать.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елосипе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3096344" cy="2520280"/>
          </a:xfrm>
          <a:prstGeom prst="rect">
            <a:avLst/>
          </a:prstGeom>
        </p:spPr>
      </p:pic>
      <p:pic>
        <p:nvPicPr>
          <p:cNvPr id="5" name="Рисунок 4" descr="самокат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4000500"/>
            <a:ext cx="2857500" cy="2857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3429000"/>
            <a:ext cx="55446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Два колеса, одна доска,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Конструкция его легка.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без сиденья и без рам.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 мчится по дороге сам.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укреплять мышцы артикуляторного аппарата.</a:t>
            </a:r>
          </a:p>
          <a:p>
            <a:r>
              <a:rPr lang="ru-RU" dirty="0" smtClean="0"/>
              <a:t>- закреплять навык правильного речевого дыхания (вдох носом, выдох ртом)</a:t>
            </a:r>
          </a:p>
          <a:p>
            <a:r>
              <a:rPr lang="ru-RU" dirty="0" smtClean="0"/>
              <a:t>- автоматизировать правильное произношение звука в начале слова.</a:t>
            </a:r>
          </a:p>
          <a:p>
            <a:r>
              <a:rPr lang="ru-RU" dirty="0" smtClean="0"/>
              <a:t>- учить изменять слова по падежам (родит. п.) </a:t>
            </a:r>
          </a:p>
          <a:p>
            <a:r>
              <a:rPr lang="ru-RU" dirty="0" smtClean="0"/>
              <a:t>- учить согласовывать числительные и существительные.</a:t>
            </a:r>
          </a:p>
          <a:p>
            <a:r>
              <a:rPr lang="ru-RU" dirty="0" smtClean="0"/>
              <a:t>- развивать логическое мышление.</a:t>
            </a:r>
          </a:p>
          <a:p>
            <a:r>
              <a:rPr lang="ru-RU" dirty="0" smtClean="0"/>
              <a:t>- развивать зрительное внимание.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Закончи предложение.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завтрак у Сони …</a:t>
            </a:r>
          </a:p>
          <a:p>
            <a:endParaRPr lang="ru-RU" dirty="0"/>
          </a:p>
        </p:txBody>
      </p:sp>
      <p:pic>
        <p:nvPicPr>
          <p:cNvPr id="5" name="Рисунок 4" descr="chees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2636912"/>
            <a:ext cx="3545160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268760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Весной на улице ярко светит…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олнце 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564904"/>
            <a:ext cx="3168352" cy="2840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90872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Дети сели обедать за ….</a:t>
            </a:r>
          </a:p>
        </p:txBody>
      </p:sp>
      <p:pic>
        <p:nvPicPr>
          <p:cNvPr id="8" name="Рисунок 7" descr="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2132856"/>
            <a:ext cx="3978771" cy="34895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764704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руках у мамы ….</a:t>
            </a:r>
          </a:p>
        </p:txBody>
      </p:sp>
      <p:pic>
        <p:nvPicPr>
          <p:cNvPr id="5" name="Рисунок 4" descr="12549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700808"/>
            <a:ext cx="6143625" cy="5639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99592" y="1052736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реке плавает усатый 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сом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060848"/>
            <a:ext cx="3672408" cy="31837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Посчитай предметы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844824"/>
            <a:ext cx="1838325" cy="1781175"/>
          </a:xfrm>
          <a:prstGeom prst="rect">
            <a:avLst/>
          </a:prstGeom>
        </p:spPr>
      </p:pic>
      <p:pic>
        <p:nvPicPr>
          <p:cNvPr id="5" name="Рисунок 4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1772816"/>
            <a:ext cx="1838325" cy="1781175"/>
          </a:xfrm>
          <a:prstGeom prst="rect">
            <a:avLst/>
          </a:prstGeom>
        </p:spPr>
      </p:pic>
      <p:pic>
        <p:nvPicPr>
          <p:cNvPr id="6" name="Рисунок 5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1772816"/>
            <a:ext cx="1838325" cy="1781175"/>
          </a:xfrm>
          <a:prstGeom prst="rect">
            <a:avLst/>
          </a:prstGeom>
        </p:spPr>
      </p:pic>
      <p:pic>
        <p:nvPicPr>
          <p:cNvPr id="7" name="Рисунок 6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077072"/>
            <a:ext cx="1838325" cy="1781175"/>
          </a:xfrm>
          <a:prstGeom prst="rect">
            <a:avLst/>
          </a:prstGeom>
        </p:spPr>
      </p:pic>
      <p:pic>
        <p:nvPicPr>
          <p:cNvPr id="8" name="Рисунок 7" descr="21147_t_500x500_svaladetskijstulbereza__0115910_PE269916_S4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077072"/>
            <a:ext cx="1838325" cy="178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92696"/>
            <a:ext cx="3114675" cy="2736304"/>
          </a:xfrm>
          <a:prstGeom prst="rect">
            <a:avLst/>
          </a:prstGeom>
        </p:spPr>
      </p:pic>
      <p:pic>
        <p:nvPicPr>
          <p:cNvPr id="5" name="Рисунок 4" descr="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620688"/>
            <a:ext cx="3114675" cy="3057525"/>
          </a:xfrm>
          <a:prstGeom prst="rect">
            <a:avLst/>
          </a:prstGeom>
        </p:spPr>
      </p:pic>
      <p:pic>
        <p:nvPicPr>
          <p:cNvPr id="6" name="Рисунок 5" descr="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692696"/>
            <a:ext cx="3114675" cy="3057525"/>
          </a:xfrm>
          <a:prstGeom prst="rect">
            <a:avLst/>
          </a:prstGeom>
        </p:spPr>
      </p:pic>
      <p:pic>
        <p:nvPicPr>
          <p:cNvPr id="7" name="Рисунок 6" descr="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3068960"/>
            <a:ext cx="3114675" cy="3057525"/>
          </a:xfrm>
          <a:prstGeom prst="rect">
            <a:avLst/>
          </a:prstGeom>
        </p:spPr>
      </p:pic>
      <p:pic>
        <p:nvPicPr>
          <p:cNvPr id="8" name="Рисунок 7" descr="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140968"/>
            <a:ext cx="3114675" cy="3057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Посчитай самолеты.</a:t>
            </a:r>
            <a:endParaRPr lang="ru-RU" sz="4000" dirty="0"/>
          </a:p>
        </p:txBody>
      </p:sp>
      <p:pic>
        <p:nvPicPr>
          <p:cNvPr id="4" name="Рисунок 3" descr="трамва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412776"/>
            <a:ext cx="2232248" cy="2160240"/>
          </a:xfrm>
          <a:prstGeom prst="rect">
            <a:avLst/>
          </a:prstGeom>
        </p:spPr>
      </p:pic>
      <p:pic>
        <p:nvPicPr>
          <p:cNvPr id="5" name="Рисунок 4" descr="автобу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988840"/>
            <a:ext cx="2736304" cy="1872208"/>
          </a:xfrm>
          <a:prstGeom prst="rect">
            <a:avLst/>
          </a:prstGeom>
        </p:spPr>
      </p:pic>
      <p:pic>
        <p:nvPicPr>
          <p:cNvPr id="6" name="Рисунок 5" descr="самоле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2204864"/>
            <a:ext cx="2540000" cy="1651000"/>
          </a:xfrm>
          <a:prstGeom prst="rect">
            <a:avLst/>
          </a:prstGeom>
        </p:spPr>
      </p:pic>
      <p:pic>
        <p:nvPicPr>
          <p:cNvPr id="7" name="Рисунок 6" descr="самолет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3861048"/>
            <a:ext cx="3429000" cy="2571750"/>
          </a:xfrm>
          <a:prstGeom prst="rect">
            <a:avLst/>
          </a:prstGeom>
        </p:spPr>
      </p:pic>
      <p:pic>
        <p:nvPicPr>
          <p:cNvPr id="8" name="Рисунок 7" descr="машины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4077072"/>
            <a:ext cx="3888431" cy="2298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Посчитай собак.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свинья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365104"/>
            <a:ext cx="2514600" cy="2066925"/>
          </a:xfrm>
          <a:prstGeom prst="rect">
            <a:avLst/>
          </a:prstGeom>
        </p:spPr>
      </p:pic>
      <p:pic>
        <p:nvPicPr>
          <p:cNvPr id="5" name="Рисунок 4" descr="соба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1484784"/>
            <a:ext cx="3017912" cy="2625477"/>
          </a:xfrm>
          <a:prstGeom prst="rect">
            <a:avLst/>
          </a:prstGeom>
        </p:spPr>
      </p:pic>
      <p:pic>
        <p:nvPicPr>
          <p:cNvPr id="6" name="Рисунок 5" descr="кош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1340768"/>
            <a:ext cx="2724150" cy="2847975"/>
          </a:xfrm>
          <a:prstGeom prst="rect">
            <a:avLst/>
          </a:prstGeom>
        </p:spPr>
      </p:pic>
      <p:pic>
        <p:nvPicPr>
          <p:cNvPr id="7" name="Рисунок 6" descr="собака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4293096"/>
            <a:ext cx="3168352" cy="2564904"/>
          </a:xfrm>
          <a:prstGeom prst="rect">
            <a:avLst/>
          </a:prstGeom>
        </p:spPr>
      </p:pic>
      <p:pic>
        <p:nvPicPr>
          <p:cNvPr id="9" name="Рисунок 8" descr="собак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06922" y="1267220"/>
            <a:ext cx="1905000" cy="2600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Посчитай </a:t>
            </a:r>
            <a:r>
              <a:rPr lang="ru-RU" sz="4000" dirty="0" smtClean="0"/>
              <a:t>свитеры.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свитер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1952625" cy="2828925"/>
          </a:xfrm>
          <a:prstGeom prst="rect">
            <a:avLst/>
          </a:prstGeom>
        </p:spPr>
      </p:pic>
      <p:pic>
        <p:nvPicPr>
          <p:cNvPr id="8" name="Рисунок 7" descr="брю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1435" y="1505397"/>
            <a:ext cx="2016224" cy="2592288"/>
          </a:xfrm>
          <a:prstGeom prst="rect">
            <a:avLst/>
          </a:prstGeom>
        </p:spPr>
      </p:pic>
      <p:pic>
        <p:nvPicPr>
          <p:cNvPr id="9" name="Рисунок 8" descr="футбол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63493" y="4097685"/>
            <a:ext cx="3024336" cy="2664296"/>
          </a:xfrm>
          <a:prstGeom prst="rect">
            <a:avLst/>
          </a:prstGeom>
        </p:spPr>
      </p:pic>
      <p:pic>
        <p:nvPicPr>
          <p:cNvPr id="10" name="Рисунок 9" descr="свитер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2471" y="1616174"/>
            <a:ext cx="2664296" cy="2134096"/>
          </a:xfrm>
          <a:prstGeom prst="rect">
            <a:avLst/>
          </a:prstGeom>
        </p:spPr>
      </p:pic>
      <p:pic>
        <p:nvPicPr>
          <p:cNvPr id="11" name="Рисунок 10" descr="свитер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7544" y="4149080"/>
            <a:ext cx="2664296" cy="2708920"/>
          </a:xfrm>
          <a:prstGeom prst="rect">
            <a:avLst/>
          </a:prstGeom>
        </p:spPr>
      </p:pic>
      <p:pic>
        <p:nvPicPr>
          <p:cNvPr id="12" name="Рисунок 11" descr="свитер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86487" y="4006383"/>
            <a:ext cx="2232248" cy="2692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642918"/>
            <a:ext cx="1409700" cy="1181100"/>
          </a:xfrm>
        </p:spPr>
      </p:pic>
      <p:sp>
        <p:nvSpPr>
          <p:cNvPr id="11" name="TextBox 10"/>
          <p:cNvSpPr txBox="1"/>
          <p:nvPr/>
        </p:nvSpPr>
        <p:spPr>
          <a:xfrm>
            <a:off x="714348" y="2285992"/>
            <a:ext cx="39290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Улыбается щенок, 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зубки напоказ. 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ведь тоже так могу, </a:t>
            </a:r>
          </a:p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смотри сейчас.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забор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3857628"/>
            <a:ext cx="2381250" cy="1257300"/>
          </a:xfrm>
          <a:prstGeom prst="rect">
            <a:avLst/>
          </a:prstGeom>
        </p:spPr>
      </p:pic>
      <p:pic>
        <p:nvPicPr>
          <p:cNvPr id="5" name="Рисунок 4" descr="щено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404664"/>
            <a:ext cx="3960440" cy="273630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рубоч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3143248"/>
            <a:ext cx="1633728" cy="1322832"/>
          </a:xfrm>
          <a:prstGeom prst="rect">
            <a:avLst/>
          </a:prstGeom>
        </p:spPr>
      </p:pic>
      <p:pic>
        <p:nvPicPr>
          <p:cNvPr id="5" name="Рисунок 4" descr="дудочка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785794"/>
            <a:ext cx="2857500" cy="152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8662" y="3000372"/>
            <a:ext cx="4929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Мои губы – трубочка, превратились в дудочку. Громко я дудеть </a:t>
            </a:r>
            <a:r>
              <a:rPr lang="ru-RU" sz="36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могу:ду-ду-ду</a:t>
            </a:r>
            <a:r>
              <a:rPr lang="ru-RU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ду-ду-ду</a:t>
            </a:r>
            <a:r>
              <a:rPr lang="ru-RU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advTm="5000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ля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785794"/>
            <a:ext cx="1530096" cy="1310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5786" y="2500306"/>
            <a:ext cx="50006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Щеткой кухню уберу, 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наведу там чистоту. 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Вправо – влево гну щетинки.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оставлю ни соринки.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щет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980728"/>
            <a:ext cx="3384376" cy="2016224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ru1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857232"/>
            <a:ext cx="1647825" cy="1333500"/>
          </a:xfrm>
          <a:prstGeom prst="rect">
            <a:avLst/>
          </a:prstGeom>
        </p:spPr>
      </p:pic>
      <p:pic>
        <p:nvPicPr>
          <p:cNvPr id="6" name="Рисунок 5" descr="гор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348880"/>
            <a:ext cx="3096344" cy="29660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5786" y="2333685"/>
            <a:ext cx="50720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так горка, Что за чудо.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Выгнулся язык упруго,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Кончик в зубы упирается,</a:t>
            </a:r>
          </a:p>
          <a:p>
            <a:r>
              <a:rPr lang="ru-RU" sz="3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Бока кверху поднимаются.</a:t>
            </a: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643570" y="571480"/>
            <a:ext cx="30718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Носом – вдох, а выдох ртом, дуем на кораблик.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Поплывет красавец наш,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Маме за подарком.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кораблик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836712"/>
            <a:ext cx="3933080" cy="4216287"/>
          </a:xfrm>
          <a:prstGeom prst="rect">
            <a:avLst/>
          </a:prstGeom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oďk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764704"/>
            <a:ext cx="5400600" cy="4752528"/>
          </a:xfrm>
          <a:prstGeom prst="rect">
            <a:avLst/>
          </a:prstGeom>
        </p:spPr>
      </p:pic>
    </p:spTree>
  </p:cSld>
  <p:clrMapOvr>
    <a:masterClrMapping/>
  </p:clrMapOvr>
  <p:transition spd="slow">
    <p:pull dir="lu"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573016"/>
            <a:ext cx="81003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lvl="0" indent="8731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</a:rPr>
              <a:t>Посмотри и скажи, </a:t>
            </a:r>
          </a:p>
          <a:p>
            <a:pPr lvl="0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rial" pitchFamily="34" charset="0"/>
                <a:ea typeface="Times New Roman" pitchFamily="18" charset="0"/>
              </a:rPr>
              <a:t>что делают губки при произношении звука “с”? </a:t>
            </a:r>
          </a:p>
          <a:p>
            <a:pPr marL="176213" lvl="0"/>
            <a:r>
              <a:rPr lang="ru-RU" sz="1200" dirty="0" smtClean="0">
                <a:latin typeface="Arial" pitchFamily="34" charset="0"/>
                <a:ea typeface="Times New Roman" pitchFamily="18" charset="0"/>
              </a:rPr>
              <a:t/>
            </a:r>
            <a:br>
              <a:rPr lang="ru-RU" sz="1200" dirty="0" smtClean="0">
                <a:latin typeface="Arial" pitchFamily="34" charset="0"/>
                <a:ea typeface="Times New Roman" pitchFamily="18" charset="0"/>
              </a:rPr>
            </a:br>
            <a:r>
              <a:rPr lang="ru-RU" sz="1200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- </a:t>
            </a:r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губки улыбаются.</a:t>
            </a:r>
          </a:p>
          <a:p>
            <a:pPr marL="176213" lvl="0">
              <a:buFontTx/>
              <a:buChar char="-"/>
            </a:pPr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между зубами небольшая щель.</a:t>
            </a:r>
            <a:b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- язычок  выгибается горкой.</a:t>
            </a:r>
            <a:b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-  воздушная струя холодная.</a:t>
            </a:r>
          </a:p>
          <a:p>
            <a:pPr marL="176213" lvl="0"/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(произносит звук, поднося ладонь ко рту)</a:t>
            </a:r>
            <a:b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 - звук глухой </a:t>
            </a:r>
          </a:p>
          <a:p>
            <a:pPr marL="176213" lvl="0"/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 (прикладываем к горлышку тыльную сторону ладони) </a:t>
            </a:r>
          </a:p>
          <a:p>
            <a:pPr marL="176213" lvl="0"/>
            <a:r>
              <a:rPr lang="ru-RU" b="1" dirty="0" smtClean="0">
                <a:solidFill>
                  <a:srgbClr val="001F2A"/>
                </a:solidFill>
                <a:latin typeface="Arial" pitchFamily="34" charset="0"/>
                <a:ea typeface="Times New Roman" pitchFamily="18" charset="0"/>
              </a:rPr>
              <a:t>- бывает этот звук, твёрдый как орех или мягкий как вата.</a:t>
            </a:r>
            <a:endParaRPr lang="ru-RU" dirty="0">
              <a:solidFill>
                <a:srgbClr val="001F2A"/>
              </a:solidFill>
            </a:endParaRPr>
          </a:p>
        </p:txBody>
      </p:sp>
      <p:pic>
        <p:nvPicPr>
          <p:cNvPr id="6" name="Рисунок 5" descr="губ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2592288" cy="1270248"/>
          </a:xfrm>
          <a:prstGeom prst="rect">
            <a:avLst/>
          </a:prstGeom>
        </p:spPr>
      </p:pic>
      <p:pic>
        <p:nvPicPr>
          <p:cNvPr id="7" name="Рисунок 6" descr="гор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0"/>
            <a:ext cx="2448272" cy="2636912"/>
          </a:xfrm>
          <a:prstGeom prst="rect">
            <a:avLst/>
          </a:prstGeom>
        </p:spPr>
      </p:pic>
      <p:pic>
        <p:nvPicPr>
          <p:cNvPr id="8" name="Рисунок 7" descr="холодный воздух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260648"/>
            <a:ext cx="2304256" cy="2160240"/>
          </a:xfrm>
          <a:prstGeom prst="rect">
            <a:avLst/>
          </a:prstGeom>
        </p:spPr>
      </p:pic>
      <p:pic>
        <p:nvPicPr>
          <p:cNvPr id="9" name="Рисунок 8" descr="колокольчик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2420888"/>
            <a:ext cx="2159000" cy="1358900"/>
          </a:xfrm>
          <a:prstGeom prst="rect">
            <a:avLst/>
          </a:prstGeom>
        </p:spPr>
      </p:pic>
      <p:pic>
        <p:nvPicPr>
          <p:cNvPr id="10" name="Рисунок 9" descr="орех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2204864"/>
            <a:ext cx="2304256" cy="1951087"/>
          </a:xfrm>
          <a:prstGeom prst="rect">
            <a:avLst/>
          </a:prstGeom>
        </p:spPr>
      </p:pic>
      <p:pic>
        <p:nvPicPr>
          <p:cNvPr id="12" name="Рисунок 11" descr="ват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24128" y="2492896"/>
            <a:ext cx="2016224" cy="2247132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590</TotalTime>
  <Words>342</Words>
  <Application>Microsoft Office PowerPoint</Application>
  <PresentationFormat>Экран (4:3)</PresentationFormat>
  <Paragraphs>61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Century Gothic</vt:lpstr>
      <vt:lpstr>Times New Roman</vt:lpstr>
      <vt:lpstr>Wingdings 3</vt:lpstr>
      <vt:lpstr>Легкий дым</vt:lpstr>
      <vt:lpstr>Автоматизация звука [с] в словах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Найди отгадку.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Закончи предложение.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Посчитай предметы.</vt:lpstr>
      <vt:lpstr>Презентация PowerPoint</vt:lpstr>
      <vt:lpstr>Посчитай самолеты.</vt:lpstr>
      <vt:lpstr>Посчитай собак. </vt:lpstr>
      <vt:lpstr>Посчитай свитеры.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[с] в словах</dc:title>
  <dc:creator>Warrior</dc:creator>
  <cp:lastModifiedBy>Admin</cp:lastModifiedBy>
  <cp:revision>60</cp:revision>
  <dcterms:created xsi:type="dcterms:W3CDTF">2012-04-10T21:17:00Z</dcterms:created>
  <dcterms:modified xsi:type="dcterms:W3CDTF">2022-12-12T06:58:54Z</dcterms:modified>
</cp:coreProperties>
</file>