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A7E781-7C45-43E7-87C5-AAB5AA4D5453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027998-F595-49CC-B96D-70F111AF7A1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71480"/>
            <a:ext cx="8286808" cy="3143272"/>
          </a:xfrm>
        </p:spPr>
        <p:txBody>
          <a:bodyPr>
            <a:noAutofit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Депортация карачаевского народа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93096"/>
            <a:ext cx="8892480" cy="25649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Подготовила:</a:t>
            </a:r>
          </a:p>
          <a:p>
            <a:r>
              <a:rPr lang="ru-RU" sz="4000" dirty="0" err="1" smtClean="0">
                <a:solidFill>
                  <a:srgbClr val="FF0000"/>
                </a:solidFill>
              </a:rPr>
              <a:t>Текеева</a:t>
            </a:r>
            <a:r>
              <a:rPr lang="ru-RU" sz="4000" dirty="0" smtClean="0">
                <a:solidFill>
                  <a:srgbClr val="FF0000"/>
                </a:solidFill>
              </a:rPr>
              <a:t> Лаура </a:t>
            </a:r>
            <a:r>
              <a:rPr lang="ru-RU" sz="4000" dirty="0" err="1" smtClean="0">
                <a:solidFill>
                  <a:srgbClr val="FF0000"/>
                </a:solidFill>
              </a:rPr>
              <a:t>Тильмековна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71934" y="142852"/>
            <a:ext cx="5072066" cy="5857916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Герой Советского Союза 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b="1" dirty="0"/>
              <a:t>Осман Касаев</a:t>
            </a:r>
            <a:endParaRPr lang="ru-RU" sz="5400" b="1" dirty="0">
              <a:solidFill>
                <a:srgbClr val="500000"/>
              </a:solidFill>
            </a:endParaRPr>
          </a:p>
        </p:txBody>
      </p:sp>
      <p:pic>
        <p:nvPicPr>
          <p:cNvPr id="7" name="Рисунок 6" descr="12727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4329036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74" cy="185738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500000"/>
                </a:solidFill>
              </a:rPr>
              <a:t>В деревне </a:t>
            </a:r>
            <a:r>
              <a:rPr lang="ru-RU" sz="3600" b="1" dirty="0" err="1">
                <a:solidFill>
                  <a:srgbClr val="500000"/>
                </a:solidFill>
              </a:rPr>
              <a:t>Угольщина</a:t>
            </a:r>
            <a:r>
              <a:rPr lang="ru-RU" sz="3600" b="1" dirty="0">
                <a:solidFill>
                  <a:srgbClr val="500000"/>
                </a:solidFill>
              </a:rPr>
              <a:t> установлен обелиск и мемориальная доска, увековечивающая память о О.М. Касаеве.</a:t>
            </a:r>
          </a:p>
        </p:txBody>
      </p:sp>
      <p:pic>
        <p:nvPicPr>
          <p:cNvPr id="5" name="Рисунок 4" descr="image011_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928802"/>
            <a:ext cx="6500858" cy="473919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285752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500000"/>
                </a:solidFill>
              </a:rPr>
              <a:t>16 июля 1956 был издан Указ ПВС СССР, где все репрессированные народы были сняты с учета </a:t>
            </a:r>
            <a:r>
              <a:rPr lang="ru-RU" sz="3600" b="1" dirty="0" err="1">
                <a:solidFill>
                  <a:srgbClr val="500000"/>
                </a:solidFill>
              </a:rPr>
              <a:t>спецпоселений</a:t>
            </a:r>
            <a:r>
              <a:rPr lang="ru-RU" sz="3600" b="1" dirty="0">
                <a:solidFill>
                  <a:srgbClr val="500000"/>
                </a:solidFill>
              </a:rPr>
              <a:t> и освобождены из-под административного надзора органов МВД. </a:t>
            </a:r>
          </a:p>
        </p:txBody>
      </p:sp>
      <p:pic>
        <p:nvPicPr>
          <p:cNvPr id="8" name="Рисунок 7" descr="4981305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69665" y="3214686"/>
            <a:ext cx="5616979" cy="345165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74" cy="342902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500000"/>
                </a:solidFill>
              </a:rPr>
              <a:t>14 ноября 1989 г. ВС СССР принял Декларацию «О признании незаконными и преступными репрессивных актов против народов, подвергшихся насильственному переселению и обеспечении их прав».</a:t>
            </a:r>
            <a:br>
              <a:rPr lang="ru-RU" sz="3600" b="1" dirty="0">
                <a:solidFill>
                  <a:srgbClr val="500000"/>
                </a:solidFill>
              </a:rPr>
            </a:br>
            <a:endParaRPr lang="ru-RU" sz="3600" b="1" dirty="0">
              <a:solidFill>
                <a:srgbClr val="500000"/>
              </a:solidFill>
            </a:endParaRPr>
          </a:p>
        </p:txBody>
      </p:sp>
      <p:pic>
        <p:nvPicPr>
          <p:cNvPr id="7" name="Рисунок 6" descr="shaxdag_301_19477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286124"/>
            <a:ext cx="4643470" cy="348776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211943_deportaciya_karachaevc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1280" y="2659062"/>
            <a:ext cx="3901440" cy="2590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3844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2054225"/>
            <a:ext cx="5715000" cy="38004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fa07ad423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2071678"/>
            <a:ext cx="6929486" cy="46083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52"/>
            <a:ext cx="8786874" cy="18573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Calibri" pitchFamily="34" charset="0"/>
                <a:cs typeface="Calibri" pitchFamily="34" charset="0"/>
              </a:rPr>
              <a:t>15 тыс. 600 человек, т.е. каждый 5-ый карачаевец, практически всё взрослое мужское население, было призвано в ряды Красной Армии. Кроме того, на строительство оборонительных рубежей было мобилизовано около 2 тыс. женщин и мужчин</a:t>
            </a:r>
            <a:r>
              <a:rPr lang="ru-RU" sz="2400" b="1" dirty="0">
                <a:latin typeface="Calibri" pitchFamily="34" charset="0"/>
                <a:cs typeface="Calibri" pitchFamily="34" charset="0"/>
              </a:rPr>
              <a:t>. </a:t>
            </a:r>
            <a:endParaRPr lang="ru-RU" sz="2400" b="1" dirty="0">
              <a:solidFill>
                <a:srgbClr val="FFC00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12945_105895372756474_100000080358382_172514_4724936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714356"/>
            <a:ext cx="8648634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86150" y="142852"/>
            <a:ext cx="5357850" cy="6715148"/>
          </a:xfrm>
          <a:ln>
            <a:noFill/>
          </a:ln>
        </p:spPr>
        <p:txBody>
          <a:bodyPr>
            <a:normAutofit/>
          </a:bodyPr>
          <a:lstStyle/>
          <a:p>
            <a:pPr algn="l"/>
            <a:r>
              <a:rPr lang="ru-RU" sz="3000" b="1" dirty="0">
                <a:solidFill>
                  <a:srgbClr val="500000"/>
                </a:solidFill>
                <a:latin typeface="Calibri" pitchFamily="34" charset="0"/>
                <a:cs typeface="Calibri" pitchFamily="34" charset="0"/>
              </a:rPr>
              <a:t>На рассвете 2 ноября 1943 года, в течение двух часов, безвинный и ничего не подозревающий карачаевский народ– 69 267 человек (15980 семей), из которых 36670 детей, 19444 женщин  и лишь 12500 мужчин – главным образом старики и инвалиды войны – под дулами автоматов был в спешном порядке погружен в товарные вагоны и отправлен в неизвестность – на восток</a:t>
            </a:r>
            <a:r>
              <a:rPr lang="ru-RU" sz="3000" b="1" dirty="0">
                <a:latin typeface="Calibri" pitchFamily="34" charset="0"/>
                <a:cs typeface="Calibri" pitchFamily="34" charset="0"/>
              </a:rPr>
              <a:t>.</a:t>
            </a:r>
          </a:p>
        </p:txBody>
      </p:sp>
      <p:pic>
        <p:nvPicPr>
          <p:cNvPr id="7" name="Рисунок 6" descr="deport.jpg"/>
          <p:cNvPicPr>
            <a:picLocks noChangeAspect="1"/>
          </p:cNvPicPr>
          <p:nvPr/>
        </p:nvPicPr>
        <p:blipFill>
          <a:blip r:embed="rId3" cstate="print"/>
          <a:srcRect l="12500" r="12499"/>
          <a:stretch>
            <a:fillRect/>
          </a:stretch>
        </p:blipFill>
        <p:spPr>
          <a:xfrm>
            <a:off x="142844" y="1571612"/>
            <a:ext cx="3571925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Deportat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2844" y="214290"/>
            <a:ext cx="5357850" cy="4286280"/>
          </a:xfrm>
          <a:prstGeom prst="rect">
            <a:avLst/>
          </a:prstGeom>
        </p:spPr>
      </p:pic>
      <p:pic>
        <p:nvPicPr>
          <p:cNvPr id="11" name="Рисунок 10" descr="deport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423709"/>
            <a:ext cx="4286280" cy="422000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eportacij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43306" y="0"/>
            <a:ext cx="5500694" cy="3520444"/>
          </a:xfrm>
          <a:prstGeom prst="rect">
            <a:avLst/>
          </a:prstGeom>
        </p:spPr>
      </p:pic>
      <p:pic>
        <p:nvPicPr>
          <p:cNvPr id="8" name="Рисунок 7" descr="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143248"/>
            <a:ext cx="5429256" cy="36172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dsc-01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214554"/>
            <a:ext cx="6860118" cy="4394567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93991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500000"/>
                </a:solidFill>
              </a:rPr>
              <a:t>Чтобы «растворить» карачаевцев в чужой среде, горцев расселяли небольшими группами - всего в более чем 500 населенных пунктах.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939916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500000"/>
                </a:solidFill>
              </a:rPr>
              <a:t>Запрещалось перемещаться, навещать своих родственников без специальных пропусков, нарушение рассматривалось как побег и каралось в уголовном порядке.</a:t>
            </a:r>
          </a:p>
        </p:txBody>
      </p:sp>
      <p:pic>
        <p:nvPicPr>
          <p:cNvPr id="7" name="Рисунок 6" descr="4c8ca25d8dc4.jpg"/>
          <p:cNvPicPr>
            <a:picLocks noChangeAspect="1"/>
          </p:cNvPicPr>
          <p:nvPr/>
        </p:nvPicPr>
        <p:blipFill>
          <a:blip r:embed="rId3" cstate="print"/>
          <a:srcRect t="4590"/>
          <a:stretch>
            <a:fillRect/>
          </a:stretch>
        </p:blipFill>
        <p:spPr>
          <a:xfrm>
            <a:off x="1357290" y="2214554"/>
            <a:ext cx="6024578" cy="45261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971e94eca8.jpg"/>
          <p:cNvPicPr>
            <a:picLocks noChangeAspect="1"/>
          </p:cNvPicPr>
          <p:nvPr/>
        </p:nvPicPr>
        <p:blipFill>
          <a:blip r:embed="rId2" cstate="print">
            <a:lum bright="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071934" y="142852"/>
            <a:ext cx="5072066" cy="5857916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C00000"/>
                </a:solidFill>
              </a:rPr>
              <a:t>Герой Советского Союза 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b="1" dirty="0" err="1">
                <a:solidFill>
                  <a:srgbClr val="500000"/>
                </a:solidFill>
              </a:rPr>
              <a:t>Харун</a:t>
            </a:r>
            <a:r>
              <a:rPr lang="ru-RU" sz="5400" b="1" dirty="0">
                <a:solidFill>
                  <a:srgbClr val="500000"/>
                </a:solidFill>
              </a:rPr>
              <a:t> </a:t>
            </a:r>
            <a:r>
              <a:rPr lang="ru-RU" sz="5400" b="1" dirty="0" err="1">
                <a:solidFill>
                  <a:srgbClr val="500000"/>
                </a:solidFill>
              </a:rPr>
              <a:t>Умарович</a:t>
            </a:r>
            <a:r>
              <a:rPr lang="ru-RU" sz="5400" b="1" dirty="0">
                <a:solidFill>
                  <a:srgbClr val="500000"/>
                </a:solidFill>
              </a:rPr>
              <a:t/>
            </a:r>
            <a:br>
              <a:rPr lang="ru-RU" sz="5400" b="1" dirty="0">
                <a:solidFill>
                  <a:srgbClr val="500000"/>
                </a:solidFill>
              </a:rPr>
            </a:br>
            <a:r>
              <a:rPr lang="ru-RU" sz="5400" b="1" dirty="0" err="1">
                <a:solidFill>
                  <a:srgbClr val="500000"/>
                </a:solidFill>
              </a:rPr>
              <a:t>Богатырев</a:t>
            </a:r>
            <a:endParaRPr lang="ru-RU" sz="5400" b="1" dirty="0">
              <a:solidFill>
                <a:srgbClr val="500000"/>
              </a:solidFill>
            </a:endParaRPr>
          </a:p>
        </p:txBody>
      </p:sp>
      <p:pic>
        <p:nvPicPr>
          <p:cNvPr id="5" name="Рисунок 4" descr="g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28"/>
            <a:ext cx="3955055" cy="635798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143</TotalTime>
  <Words>234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Депортация карачаевского народа</vt:lpstr>
      <vt:lpstr>15 тыс. 600 человек, т.е. каждый 5-ый карачаевец, практически всё взрослое мужское население, было призвано в ряды Красной Армии. Кроме того, на строительство оборонительных рубежей было мобилизовано около 2 тыс. женщин и мужчин. </vt:lpstr>
      <vt:lpstr>Презентация PowerPoint</vt:lpstr>
      <vt:lpstr>На рассвете 2 ноября 1943 года, в течение двух часов, безвинный и ничего не подозревающий карачаевский народ– 69 267 человек (15980 семей), из которых 36670 детей, 19444 женщин  и лишь 12500 мужчин – главным образом старики и инвалиды войны – под дулами автоматов был в спешном порядке погружен в товарные вагоны и отправлен в неизвестность – на восток.</vt:lpstr>
      <vt:lpstr>Презентация PowerPoint</vt:lpstr>
      <vt:lpstr>Презентация PowerPoint</vt:lpstr>
      <vt:lpstr>Чтобы «растворить» карачаевцев в чужой среде, горцев расселяли небольшими группами - всего в более чем 500 населенных пунктах.</vt:lpstr>
      <vt:lpstr>Запрещалось перемещаться, навещать своих родственников без специальных пропусков, нарушение рассматривалось как побег и каралось в уголовном порядке.</vt:lpstr>
      <vt:lpstr>Герой Советского Союза  Харун Умарович Богатырев</vt:lpstr>
      <vt:lpstr>Герой Советского Союза  Осман Касаев</vt:lpstr>
      <vt:lpstr>В деревне Угольщина установлен обелиск и мемориальная доска, увековечивающая память о О.М. Касаеве.</vt:lpstr>
      <vt:lpstr>16 июля 1956 был издан Указ ПВС СССР, где все репрессированные народы были сняты с учета спецпоселений и освобождены из-под административного надзора органов МВД. </vt:lpstr>
      <vt:lpstr>14 ноября 1989 г. ВС СССР принял Декларацию «О признании незаконными и преступными репрессивных актов против народов, подвергшихся насильственному переселению и обеспечении их прав».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Депортация карачаевского народа</dc:title>
  <dc:creator>Евгений</dc:creator>
  <cp:lastModifiedBy>    пп оо</cp:lastModifiedBy>
  <cp:revision>17</cp:revision>
  <dcterms:created xsi:type="dcterms:W3CDTF">2011-05-03T07:15:43Z</dcterms:created>
  <dcterms:modified xsi:type="dcterms:W3CDTF">2022-12-12T17:51:46Z</dcterms:modified>
</cp:coreProperties>
</file>