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«Деятельность </a:t>
            </a:r>
            <a:br>
              <a:rPr lang="ru-RU" b="1" dirty="0" smtClean="0"/>
            </a:br>
            <a:r>
              <a:rPr lang="ru-RU" b="1" dirty="0" smtClean="0"/>
              <a:t>классных руководителей </a:t>
            </a:r>
            <a:br>
              <a:rPr lang="ru-RU" b="1" dirty="0" smtClean="0"/>
            </a:br>
            <a:r>
              <a:rPr lang="ru-RU" b="1" dirty="0" smtClean="0"/>
              <a:t>в реализации </a:t>
            </a:r>
            <a:r>
              <a:rPr lang="ru-RU" b="1" dirty="0" smtClean="0"/>
              <a:t>направлений </a:t>
            </a:r>
            <a:br>
              <a:rPr lang="ru-RU" b="1" dirty="0" smtClean="0"/>
            </a:br>
            <a:r>
              <a:rPr lang="ru-RU" b="1" dirty="0" smtClean="0"/>
              <a:t>внеурочной </a:t>
            </a:r>
            <a:r>
              <a:rPr lang="ru-RU" b="1" dirty="0" smtClean="0"/>
              <a:t>деятельности»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9000" cy="2590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				</a:t>
            </a:r>
          </a:p>
          <a:p>
            <a:endParaRPr lang="ru-RU" dirty="0" smtClean="0"/>
          </a:p>
          <a:p>
            <a:r>
              <a:rPr lang="ru-RU" dirty="0" smtClean="0"/>
              <a:t>			</a:t>
            </a:r>
            <a:r>
              <a:rPr lang="ru-RU" sz="2200" dirty="0" smtClean="0">
                <a:solidFill>
                  <a:schemeClr val="tx1"/>
                </a:solidFill>
              </a:rPr>
              <a:t>Выполнила: Кривошей И.В.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			учитель начальных классов</a:t>
            </a:r>
          </a:p>
          <a:p>
            <a:r>
              <a:rPr lang="ru-RU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400" b="1" i="1" smtClean="0"/>
          </a:p>
          <a:p>
            <a:pPr algn="ctr">
              <a:buNone/>
            </a:pPr>
            <a:r>
              <a:rPr lang="ru-RU" sz="5400" b="1" i="1" smtClean="0"/>
              <a:t>Спасибо </a:t>
            </a:r>
            <a:r>
              <a:rPr lang="ru-RU" sz="5400" b="1" i="1" dirty="0" smtClean="0"/>
              <a:t>за внимание!</a:t>
            </a:r>
            <a:endParaRPr lang="ru-RU" sz="54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Согласно ФГОС нового поколения успешность современного</a:t>
            </a:r>
            <a:br>
              <a:rPr lang="ru-RU" b="1" dirty="0" smtClean="0"/>
            </a:br>
            <a:r>
              <a:rPr lang="ru-RU" b="1" dirty="0" smtClean="0"/>
              <a:t>человека определяют: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ориентирование на знания и использование новых технологий;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активная жизненная позиция;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установка на рациональное использование своего времени и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проектирование своего будущего;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эффективное социальное сотрудничество;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здоровый и безопасный образ жизни.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3400"/>
            <a:ext cx="8915400" cy="55927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Внеурочная деятельность школьников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– «...образовательная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деятельность, осуществляемая в формах, отличных от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классно-урочной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и направленная на достижение планируемых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результатов освоения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основной образовательной программы ОУ (прежде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всего личностных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)».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Во ФГОС второго поколения внеурочной деятельности школьников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уделено особое внимание, время и пространство в образовательном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пространстве, как неотъемлемой части базисного учебного плана.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Основные цели и задачи внеурочной деятельности:</a:t>
            </a:r>
          </a:p>
          <a:p>
            <a:pPr>
              <a:buNone/>
            </a:pPr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Создание условий обеспечивающих активизацию 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социальных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интеллектуальных интересов учащихся, развитие здоровой,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творчески растущей личности, формирование гражданской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ответственности, правового самосознания.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• развивать интерес и любовь к предметам;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• выявлять одаренных учащихся;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• приобщать к исследовательской деятельности;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• активизировать внеклассную работу;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• развивать самостоятельность, творчество, инициативу;</a:t>
            </a:r>
            <a:br>
              <a:rPr lang="ru-RU" sz="1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• формировать позитивную коммуникативную компетентность.</a:t>
            </a:r>
            <a:endParaRPr lang="ru-RU" sz="1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9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Во внеурочной деятельности формируются ключевые компетенции: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 критическое мышление,</a:t>
            </a:r>
            <a:br>
              <a:rPr lang="ru-RU" dirty="0" smtClean="0"/>
            </a:br>
            <a:r>
              <a:rPr lang="ru-RU" dirty="0" smtClean="0"/>
              <a:t>• навыки самостоятельной работы,</a:t>
            </a:r>
            <a:br>
              <a:rPr lang="ru-RU" dirty="0" smtClean="0"/>
            </a:br>
            <a:r>
              <a:rPr lang="ru-RU" dirty="0" smtClean="0"/>
              <a:t>• самоорганизации и самоконтроля,</a:t>
            </a:r>
            <a:br>
              <a:rPr lang="ru-RU" dirty="0" smtClean="0"/>
            </a:br>
            <a:r>
              <a:rPr lang="ru-RU" dirty="0" smtClean="0"/>
              <a:t>• умение работать в команде,</a:t>
            </a:r>
            <a:br>
              <a:rPr lang="ru-RU" dirty="0" smtClean="0"/>
            </a:br>
            <a:r>
              <a:rPr lang="ru-RU" dirty="0" smtClean="0"/>
              <a:t>• инициативность,</a:t>
            </a:r>
            <a:br>
              <a:rPr lang="ru-RU" dirty="0" smtClean="0"/>
            </a:br>
            <a:r>
              <a:rPr lang="ru-RU" dirty="0" smtClean="0"/>
              <a:t>• чувство любознательности,</a:t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dirty="0" err="1" smtClean="0"/>
              <a:t>креативность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• чувство </a:t>
            </a:r>
            <a:r>
              <a:rPr lang="ru-RU" dirty="0" err="1" smtClean="0"/>
              <a:t>соревновательности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• </a:t>
            </a:r>
            <a:r>
              <a:rPr lang="ru-RU" dirty="0" err="1" smtClean="0"/>
              <a:t>чувство</a:t>
            </a:r>
            <a:r>
              <a:rPr lang="ru-RU" dirty="0" smtClean="0"/>
              <a:t> служения общему делу.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0"/>
            <a:ext cx="8534400" cy="6477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Классный руководитель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непосредственный и основной организатор учебно-воспитательной работы в школе.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 деятельности классного руководителя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создание условий для саморазвития и самореализации личности обучающегося, его успешной социализации 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обществе.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Функции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воспитательная;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организационно-административная;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координирующая.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458200" cy="5821363"/>
          </a:xfrm>
        </p:spPr>
        <p:txBody>
          <a:bodyPr>
            <a:no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Изучение </a:t>
            </a:r>
            <a:r>
              <a:rPr lang="ru-RU" sz="3600" dirty="0" smtClean="0"/>
              <a:t>учащихся и коллектива</a:t>
            </a:r>
            <a:br>
              <a:rPr lang="ru-RU" sz="3600" dirty="0" smtClean="0"/>
            </a:br>
            <a:r>
              <a:rPr lang="ru-RU" sz="3600" dirty="0" smtClean="0"/>
              <a:t>класса. 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Формулировка </a:t>
            </a:r>
            <a:r>
              <a:rPr lang="ru-RU" sz="3600" dirty="0" smtClean="0"/>
              <a:t>воспитательных </a:t>
            </a:r>
            <a:r>
              <a:rPr lang="ru-RU" sz="3600" dirty="0" smtClean="0"/>
              <a:t>задач.</a:t>
            </a:r>
            <a:endParaRPr lang="ru-RU" sz="3600" dirty="0" smtClean="0"/>
          </a:p>
          <a:p>
            <a:pPr marL="742950" indent="-742950">
              <a:buAutoNum type="arabicPeriod"/>
            </a:pPr>
            <a:r>
              <a:rPr lang="ru-RU" sz="3600" dirty="0" smtClean="0"/>
              <a:t>Планирование </a:t>
            </a:r>
            <a:r>
              <a:rPr lang="ru-RU" sz="3600" dirty="0" smtClean="0"/>
              <a:t>воспитательной</a:t>
            </a:r>
            <a:br>
              <a:rPr lang="ru-RU" sz="3600" dirty="0" smtClean="0"/>
            </a:br>
            <a:r>
              <a:rPr lang="ru-RU" sz="3600" dirty="0" smtClean="0"/>
              <a:t>работы.</a:t>
            </a:r>
            <a:endParaRPr lang="ru-RU" sz="3600" dirty="0" smtClean="0"/>
          </a:p>
          <a:p>
            <a:pPr marL="742950" indent="-742950">
              <a:buAutoNum type="arabicPeriod"/>
            </a:pPr>
            <a:r>
              <a:rPr lang="ru-RU" sz="3600" dirty="0" smtClean="0"/>
              <a:t>Организация</a:t>
            </a:r>
            <a:r>
              <a:rPr lang="ru-RU" sz="3600" dirty="0" smtClean="0"/>
              <a:t>, проведение и</a:t>
            </a:r>
            <a:br>
              <a:rPr lang="ru-RU" sz="3600" dirty="0" smtClean="0"/>
            </a:br>
            <a:r>
              <a:rPr lang="ru-RU" sz="3600" dirty="0" smtClean="0"/>
              <a:t>корректировка деятельности в</a:t>
            </a:r>
            <a:br>
              <a:rPr lang="ru-RU" sz="3600" dirty="0" smtClean="0"/>
            </a:br>
            <a:r>
              <a:rPr lang="ru-RU" sz="3600" dirty="0" smtClean="0"/>
              <a:t>соответствии с задачами и планом</a:t>
            </a:r>
            <a:r>
              <a:rPr lang="ru-RU" sz="3600" dirty="0" smtClean="0"/>
              <a:t>.</a:t>
            </a:r>
            <a:endParaRPr lang="ru-RU" sz="3600" dirty="0" smtClean="0"/>
          </a:p>
          <a:p>
            <a:pPr marL="742950" indent="-742950">
              <a:buAutoNum type="arabicPeriod"/>
            </a:pPr>
            <a:r>
              <a:rPr lang="ru-RU" sz="3600" dirty="0" smtClean="0"/>
              <a:t> </a:t>
            </a:r>
            <a:r>
              <a:rPr lang="ru-RU" sz="3600" dirty="0" smtClean="0"/>
              <a:t>Анализ и оценка результатов</a:t>
            </a:r>
            <a:br>
              <a:rPr lang="ru-RU" sz="3600" dirty="0" smtClean="0"/>
            </a:br>
            <a:r>
              <a:rPr lang="ru-RU" sz="3600" dirty="0" smtClean="0"/>
              <a:t>воспитания.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09600"/>
            <a:ext cx="8686800" cy="7848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формирования устойчивых нравственных 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морально- этических норм поведения учащихся, соответствующих правилам культурной жизни в обществе, развитие и поддержка проявления школьниками активной жизненной позиции.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Работать над сплочением дружного детского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коллектива.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Способствовать приобретению детьми умений 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навыков корректировки собственной жизненной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позиции, активно приобщая их к участию в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общественной жизни школы и класса.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Развивать творческие способности учащихся как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условие формирования в дальнейшем всесторонне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развитой личности.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Эффективно выстроенная работа классного руководителя является одним из условий успешной реализации внеурочной деятельности.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58</Words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«Деятельность  классных руководителей  в реализации направлений  внеурочной деятельности»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«Деятельность классных руководителей  в реализации направлений внеурочной деятельности» </dc:title>
  <dc:creator>Павел</dc:creator>
  <cp:lastModifiedBy>Павел</cp:lastModifiedBy>
  <cp:revision>15</cp:revision>
  <dcterms:created xsi:type="dcterms:W3CDTF">2021-12-26T15:29:35Z</dcterms:created>
  <dcterms:modified xsi:type="dcterms:W3CDTF">2022-03-23T19:29:30Z</dcterms:modified>
</cp:coreProperties>
</file>