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4A3E6C2-5774-4080-B5A2-442F0815DFC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7A44EBD-0BB1-469F-A78C-A700CB109F4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838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6C2-5774-4080-B5A2-442F0815DFC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4EBD-0BB1-469F-A78C-A700CB109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36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6C2-5774-4080-B5A2-442F0815DFC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4EBD-0BB1-469F-A78C-A700CB109F4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7017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6C2-5774-4080-B5A2-442F0815DFC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4EBD-0BB1-469F-A78C-A700CB109F4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38963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6C2-5774-4080-B5A2-442F0815DFC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4EBD-0BB1-469F-A78C-A700CB109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208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6C2-5774-4080-B5A2-442F0815DFC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4EBD-0BB1-469F-A78C-A700CB109F4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717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6C2-5774-4080-B5A2-442F0815DFC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4EBD-0BB1-469F-A78C-A700CB109F40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0402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6C2-5774-4080-B5A2-442F0815DFC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4EBD-0BB1-469F-A78C-A700CB109F4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9144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6C2-5774-4080-B5A2-442F0815DFC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4EBD-0BB1-469F-A78C-A700CB109F4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8467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6C2-5774-4080-B5A2-442F0815DFC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4EBD-0BB1-469F-A78C-A700CB109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346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6C2-5774-4080-B5A2-442F0815DFC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4EBD-0BB1-469F-A78C-A700CB109F4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5195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6C2-5774-4080-B5A2-442F0815DFC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4EBD-0BB1-469F-A78C-A700CB109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021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6C2-5774-4080-B5A2-442F0815DFC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4EBD-0BB1-469F-A78C-A700CB109F40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4801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6C2-5774-4080-B5A2-442F0815DFC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4EBD-0BB1-469F-A78C-A700CB109F40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145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6C2-5774-4080-B5A2-442F0815DFC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4EBD-0BB1-469F-A78C-A700CB109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356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6C2-5774-4080-B5A2-442F0815DFC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4EBD-0BB1-469F-A78C-A700CB109F4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33746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6C2-5774-4080-B5A2-442F0815DFC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4EBD-0BB1-469F-A78C-A700CB109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19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A3E6C2-5774-4080-B5A2-442F0815DFCD}" type="datetimeFigureOut">
              <a:rPr lang="ru-RU" smtClean="0"/>
              <a:t>28.03.2022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7A44EBD-0BB1-469F-A78C-A700CB109F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505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700" b="1" dirty="0">
                <a:solidFill>
                  <a:srgbClr val="7030A0"/>
                </a:solidFill>
              </a:rPr>
              <a:t>«Использование ИКТ в работе учителя-логопеда для формирования лексического компонента речи у детей с ЗПР»</a:t>
            </a: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endParaRPr lang="ru-RU" sz="1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algn="r"/>
            <a:r>
              <a:rPr lang="ru-RU" sz="8600" dirty="0"/>
              <a:t>Докладчик: Головко М.М.</a:t>
            </a:r>
            <a:endParaRPr lang="ru-RU" sz="8600" dirty="0" smtClean="0">
              <a:effectLst/>
            </a:endParaRPr>
          </a:p>
          <a:p>
            <a:pPr algn="r"/>
            <a:r>
              <a:rPr lang="ru-RU" sz="8600" dirty="0"/>
              <a:t>учитель-логопед</a:t>
            </a:r>
            <a:endParaRPr lang="ru-RU" sz="8600" dirty="0" smtClean="0">
              <a:effectLst/>
            </a:endParaRPr>
          </a:p>
          <a:p>
            <a:pPr algn="r"/>
            <a:r>
              <a:rPr lang="ru-RU" sz="8600" dirty="0"/>
              <a:t>МБОУ Купинской </a:t>
            </a:r>
            <a:endParaRPr lang="ru-RU" sz="8600" dirty="0" smtClean="0">
              <a:effectLst/>
            </a:endParaRPr>
          </a:p>
          <a:p>
            <a:pPr algn="r"/>
            <a:r>
              <a:rPr lang="ru-RU" sz="8600" dirty="0"/>
              <a:t>школы-интерната №1</a:t>
            </a:r>
            <a:endParaRPr lang="ru-RU" sz="8600" dirty="0" smtClean="0">
              <a:effectLst/>
            </a:endParaRPr>
          </a:p>
          <a:p>
            <a:pPr algn="r"/>
            <a:endParaRPr lang="ru-RU" dirty="0"/>
          </a:p>
        </p:txBody>
      </p:sp>
      <p:pic>
        <p:nvPicPr>
          <p:cNvPr id="4" name="Рисунок 3" descr="https://banktestov.ru/uploads/testimage/3/35308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905" y="3657597"/>
            <a:ext cx="1971675" cy="1476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009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Актуальность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55571" y="3005971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3200" dirty="0" smtClean="0"/>
              <a:t>Использование </a:t>
            </a:r>
            <a:r>
              <a:rPr lang="ru-RU" sz="3200" dirty="0"/>
              <a:t>ИКТ в логопедической практике не просто один из возможных способов коррекции, а настоящая необходимость в условиях современного мира.</a:t>
            </a:r>
            <a:endParaRPr lang="ru-RU" sz="3200" dirty="0">
              <a:effectLst/>
            </a:endParaRPr>
          </a:p>
        </p:txBody>
      </p:sp>
      <p:pic>
        <p:nvPicPr>
          <p:cNvPr id="4" name="Рисунок 3" descr="https://eoistver.ru/pluginfile.php/84207/course/overviewfiles/msv-computer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5718" y="4529465"/>
            <a:ext cx="3032125" cy="13188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121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7589" y="1068946"/>
            <a:ext cx="85258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 </a:t>
            </a:r>
            <a:r>
              <a:rPr lang="ru-RU" sz="2400" b="1" dirty="0">
                <a:solidFill>
                  <a:srgbClr val="7030A0"/>
                </a:solidFill>
              </a:rPr>
              <a:t>Цель работы: </a:t>
            </a:r>
            <a:r>
              <a:rPr lang="ru-RU" sz="2400" dirty="0"/>
              <a:t>Формировать у младших школьников с ЗПР правильную, лексически богатую речь посредством использования ИКТ на логопедических занятиях</a:t>
            </a:r>
            <a:r>
              <a:rPr lang="ru-RU" sz="2400" dirty="0" smtClean="0"/>
              <a:t>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Задачи</a:t>
            </a:r>
            <a:r>
              <a:rPr lang="ru-RU" sz="2400" dirty="0">
                <a:solidFill>
                  <a:srgbClr val="7030A0"/>
                </a:solidFill>
              </a:rPr>
              <a:t>:</a:t>
            </a:r>
            <a:endParaRPr lang="ru-RU" sz="2400" dirty="0" smtClean="0">
              <a:solidFill>
                <a:srgbClr val="7030A0"/>
              </a:solidFill>
              <a:effectLst/>
            </a:endParaRPr>
          </a:p>
          <a:p>
            <a:r>
              <a:rPr lang="ru-RU" sz="2400" dirty="0" smtClean="0"/>
              <a:t>- Формирование </a:t>
            </a:r>
            <a:r>
              <a:rPr lang="ru-RU" sz="2400" dirty="0"/>
              <a:t>и развитие звукопроизношения, фонематического анализа и синтеза, лексико-грамматического строя и связной речи.</a:t>
            </a:r>
            <a:endParaRPr lang="ru-RU" sz="2400" dirty="0" smtClean="0">
              <a:effectLst/>
            </a:endParaRPr>
          </a:p>
          <a:p>
            <a:r>
              <a:rPr lang="ru-RU" sz="2400" dirty="0" smtClean="0"/>
              <a:t>- Повышение </a:t>
            </a:r>
            <a:r>
              <a:rPr lang="ru-RU" sz="2400" dirty="0"/>
              <a:t>мотивации детей к обучению и, как следствие этого, исправлению существующих речевых нарушений.</a:t>
            </a:r>
            <a:endParaRPr lang="ru-RU" sz="2400" dirty="0" smtClean="0">
              <a:effectLst/>
            </a:endParaRPr>
          </a:p>
          <a:p>
            <a:r>
              <a:rPr lang="ru-RU" sz="2400" dirty="0" smtClean="0"/>
              <a:t>- Активизация </a:t>
            </a:r>
            <a:r>
              <a:rPr lang="ru-RU" sz="2400" dirty="0"/>
              <a:t>познавательной деятельности детей.</a:t>
            </a:r>
            <a:endParaRPr lang="ru-RU" sz="2400" dirty="0" smtClean="0">
              <a:effectLst/>
            </a:endParaRPr>
          </a:p>
          <a:p>
            <a:r>
              <a:rPr lang="ru-RU" sz="2400" dirty="0" smtClean="0"/>
              <a:t>- Осуществление </a:t>
            </a:r>
            <a:r>
              <a:rPr lang="ru-RU" sz="2400" dirty="0"/>
              <a:t>индивидуального подхода к каждому ребенку.</a:t>
            </a:r>
            <a:endParaRPr lang="ru-RU" sz="2400" dirty="0" smtClean="0">
              <a:effectLst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566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5166" y="824248"/>
            <a:ext cx="692883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Нарушения формирования лексики у детей с 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ЗПР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- ограниченность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словарного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запаса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резкое расхождение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объема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активного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и пассивного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словаря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в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трудности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актуализации предикативного словаря (глаголов, прилагательных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)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 неточное употребление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</a:rPr>
              <a:t>слов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4992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7030A0"/>
                </a:solidFill>
              </a:rPr>
              <a:t>ИКТ – это современные информационно-коммуникационные технологии</a:t>
            </a:r>
            <a:endParaRPr lang="ru-RU" sz="32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“Есть одна особенность компьютера, которая раскрывается при использовании его как устройства для обучения других и как помощника в приобретении знаний, это его неодушевленность. Машина может “дружелюбно” общаться с пользователем и в какие-то моменты “поддерживать” его, однако она никогда не проявит признаков раздражительности.” </a:t>
            </a:r>
            <a:endParaRPr lang="ru-RU" dirty="0" smtClean="0"/>
          </a:p>
          <a:p>
            <a:pPr marL="0" indent="0" algn="r">
              <a:buNone/>
            </a:pPr>
            <a:r>
              <a:rPr lang="ru-RU" dirty="0">
                <a:solidFill>
                  <a:srgbClr val="00B0F0"/>
                </a:solidFill>
              </a:rPr>
              <a:t>"</a:t>
            </a:r>
            <a:r>
              <a:rPr lang="ru-RU" sz="1800" dirty="0">
                <a:solidFill>
                  <a:srgbClr val="00B0F0"/>
                </a:solidFill>
              </a:rPr>
              <a:t>Компьютеры в </a:t>
            </a:r>
            <a:r>
              <a:rPr lang="ru-RU" sz="1800" dirty="0" smtClean="0">
                <a:solidFill>
                  <a:srgbClr val="00B0F0"/>
                </a:solidFill>
              </a:rPr>
              <a:t>школе»</a:t>
            </a:r>
          </a:p>
          <a:p>
            <a:pPr marL="0" indent="0" algn="r">
              <a:buNone/>
            </a:pPr>
            <a:r>
              <a:rPr lang="ru-RU" sz="1800" dirty="0" smtClean="0">
                <a:solidFill>
                  <a:srgbClr val="00B0F0"/>
                </a:solidFill>
              </a:rPr>
              <a:t>(перев</a:t>
            </a:r>
            <a:r>
              <a:rPr lang="ru-RU" sz="1800" dirty="0">
                <a:solidFill>
                  <a:srgbClr val="00B0F0"/>
                </a:solidFill>
              </a:rPr>
              <a:t>. с англ. под ред.  В, В. Рубцова – М., 1988, 336с.</a:t>
            </a:r>
            <a:r>
              <a:rPr lang="ru-RU" dirty="0">
                <a:solidFill>
                  <a:srgbClr val="00B0F0"/>
                </a:solidFill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135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 </a:t>
            </a:r>
            <a:r>
              <a:rPr lang="ru-RU" dirty="0">
                <a:solidFill>
                  <a:srgbClr val="7030A0"/>
                </a:solidFill>
              </a:rPr>
              <a:t>Использование </a:t>
            </a:r>
            <a:r>
              <a:rPr lang="ru-RU" dirty="0" smtClean="0">
                <a:solidFill>
                  <a:srgbClr val="7030A0"/>
                </a:solidFill>
              </a:rPr>
              <a:t>ИКТ в логопедии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формировании </a:t>
            </a:r>
            <a:r>
              <a:rPr lang="ru-RU" dirty="0"/>
              <a:t>фонематического анализа и восприятия. </a:t>
            </a:r>
          </a:p>
          <a:p>
            <a:r>
              <a:rPr lang="ru-RU" dirty="0" smtClean="0"/>
              <a:t>в </a:t>
            </a:r>
            <a:r>
              <a:rPr lang="ru-RU" dirty="0"/>
              <a:t>коррекционной работе на лексическом уровне. </a:t>
            </a:r>
          </a:p>
          <a:p>
            <a:r>
              <a:rPr lang="ru-RU" dirty="0" smtClean="0"/>
              <a:t>в </a:t>
            </a:r>
            <a:r>
              <a:rPr lang="ru-RU" dirty="0"/>
              <a:t>коррекционной работе на синтаксическом уровне.</a:t>
            </a:r>
          </a:p>
          <a:p>
            <a:r>
              <a:rPr lang="ru-RU" dirty="0"/>
              <a:t> </a:t>
            </a:r>
            <a:r>
              <a:rPr lang="ru-RU" dirty="0" smtClean="0"/>
              <a:t>в коррекционной </a:t>
            </a:r>
            <a:r>
              <a:rPr lang="ru-RU" dirty="0"/>
              <a:t>работе по развитию связной речи младших школьников с ЗПР. </a:t>
            </a:r>
          </a:p>
          <a:p>
            <a:endParaRPr lang="ru-RU" dirty="0"/>
          </a:p>
        </p:txBody>
      </p:sp>
      <p:pic>
        <p:nvPicPr>
          <p:cNvPr id="1026" name="Picture 2" descr="https://www.clipartkey.com/mpngs/m/311-3113699_retmen-renci-gi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500" y="-4343399"/>
            <a:ext cx="3842332" cy="406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www.clipartkey.com/mpngs/m/311-3113699_retmen-renci-gif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0214" y="2556932"/>
            <a:ext cx="1893194" cy="3024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19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Вывод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ИКТ</a:t>
            </a:r>
          </a:p>
          <a:p>
            <a:pPr marL="0" indent="0">
              <a:buNone/>
            </a:pPr>
            <a:r>
              <a:rPr lang="ru-RU" dirty="0" smtClean="0"/>
              <a:t> - повышает </a:t>
            </a:r>
            <a:r>
              <a:rPr lang="ru-RU" dirty="0"/>
              <a:t>мотивацию ребенка к логопедическим занятиям,  </a:t>
            </a:r>
          </a:p>
          <a:p>
            <a:pPr marL="0" indent="0">
              <a:buNone/>
            </a:pPr>
            <a:r>
              <a:rPr lang="ru-RU" dirty="0" smtClean="0"/>
              <a:t> - способствует </a:t>
            </a:r>
            <a:r>
              <a:rPr lang="ru-RU" dirty="0"/>
              <a:t>повышению речевой и познавательной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активности</a:t>
            </a:r>
            <a:r>
              <a:rPr lang="ru-RU" dirty="0"/>
              <a:t>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- повышает </a:t>
            </a:r>
            <a:r>
              <a:rPr lang="ru-RU" dirty="0"/>
              <a:t>эффективность формирования </a:t>
            </a:r>
            <a:r>
              <a:rPr lang="ru-RU" dirty="0" smtClean="0"/>
              <a:t>лексического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компонента речи младших школьников с </a:t>
            </a:r>
            <a:r>
              <a:rPr lang="ru-RU" dirty="0" smtClean="0"/>
              <a:t>ЗПР.</a:t>
            </a:r>
            <a:endParaRPr lang="ru-RU" dirty="0"/>
          </a:p>
        </p:txBody>
      </p:sp>
      <p:pic>
        <p:nvPicPr>
          <p:cNvPr id="4" name="Рисунок 3" descr="https://www.maam.ru/upload/blogs/detsad-841022-155067748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0900" y="3562081"/>
            <a:ext cx="1827530" cy="2438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22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41</TotalTime>
  <Words>309</Words>
  <Application>Microsoft Office PowerPoint</Application>
  <PresentationFormat>Широкоэкранный</PresentationFormat>
  <Paragraphs>34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Garamond</vt:lpstr>
      <vt:lpstr>Segoe UI</vt:lpstr>
      <vt:lpstr>Times New Roman</vt:lpstr>
      <vt:lpstr>Натуральные материалы</vt:lpstr>
      <vt:lpstr>«Использование ИКТ в работе учителя-логопеда для формирования лексического компонента речи у детей с ЗПР» </vt:lpstr>
      <vt:lpstr>Актуальность</vt:lpstr>
      <vt:lpstr>Презентация PowerPoint</vt:lpstr>
      <vt:lpstr>Презентация PowerPoint</vt:lpstr>
      <vt:lpstr>ИКТ – это современные информационно-коммуникационные технологии</vt:lpstr>
      <vt:lpstr>  Использование ИКТ в логопедии </vt:lpstr>
      <vt:lpstr>Вывод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ИКТ в работе учителя-логопеда для формирования лексического компонента речи у детей с ЗПР» </dc:title>
  <dc:creator>Школа-Логопед</dc:creator>
  <cp:lastModifiedBy>Школа-Логопед</cp:lastModifiedBy>
  <cp:revision>5</cp:revision>
  <dcterms:created xsi:type="dcterms:W3CDTF">2022-03-15T09:05:33Z</dcterms:created>
  <dcterms:modified xsi:type="dcterms:W3CDTF">2022-03-28T05:03:55Z</dcterms:modified>
</cp:coreProperties>
</file>