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69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671" autoAdjust="0"/>
  </p:normalViewPr>
  <p:slideViewPr>
    <p:cSldViewPr>
      <p:cViewPr>
        <p:scale>
          <a:sx n="77" d="100"/>
          <a:sy n="77" d="100"/>
        </p:scale>
        <p:origin x="-116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2448271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b="1" dirty="0">
                <a:solidFill>
                  <a:schemeClr val="tx1"/>
                </a:solidFill>
                <a:latin typeface="Times New Roman"/>
                <a:ea typeface="Times New Roman"/>
              </a:rPr>
              <a:t>Структура и содержание </a:t>
            </a:r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</a:rPr>
            </a:br>
            <a:r>
              <a:rPr lang="ru-RU" sz="3600" b="1" dirty="0">
                <a:solidFill>
                  <a:schemeClr val="tx1"/>
                </a:solidFill>
                <a:latin typeface="Times New Roman"/>
                <a:ea typeface="Times New Roman"/>
              </a:rPr>
              <a:t>индивидуальных логопедических </a:t>
            </a:r>
            <a:r>
              <a:rPr lang="ru-RU" sz="36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занятий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3886200"/>
            <a:ext cx="4176464" cy="1752600"/>
          </a:xfrm>
          <a:noFill/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учитель- логопед   МБДОУ д/с №3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Феняк Мария Васильевна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931467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92696"/>
            <a:ext cx="871296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 smtClean="0">
                <a:latin typeface="Times New Roman"/>
                <a:ea typeface="Times New Roman"/>
              </a:rPr>
              <a:t>ТЕМА ЗАНЯТИЯ</a:t>
            </a:r>
            <a:endParaRPr lang="ru-RU" sz="2800" dirty="0" smtClean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Times New Roman"/>
              </a:rPr>
              <a:t> При </a:t>
            </a:r>
            <a:r>
              <a:rPr lang="ru-RU" sz="2800" dirty="0">
                <a:latin typeface="Times New Roman"/>
                <a:ea typeface="Times New Roman"/>
              </a:rPr>
              <a:t>выборе </a:t>
            </a:r>
            <a:r>
              <a:rPr lang="ru-RU" sz="2800" dirty="0" smtClean="0">
                <a:latin typeface="Times New Roman"/>
                <a:ea typeface="Times New Roman"/>
              </a:rPr>
              <a:t>темы </a:t>
            </a:r>
            <a:r>
              <a:rPr lang="ru-RU" sz="2800" dirty="0">
                <a:latin typeface="Times New Roman"/>
                <a:ea typeface="Times New Roman"/>
              </a:rPr>
              <a:t>необходимо опираться </a:t>
            </a:r>
            <a:r>
              <a:rPr lang="ru-RU" sz="2800" dirty="0" smtClean="0">
                <a:latin typeface="Times New Roman"/>
                <a:ea typeface="Times New Roman"/>
              </a:rPr>
              <a:t>на: </a:t>
            </a:r>
          </a:p>
          <a:p>
            <a:pPr marL="457200" indent="-457200" algn="just">
              <a:spcAft>
                <a:spcPts val="0"/>
              </a:spcAft>
              <a:buFontTx/>
              <a:buChar char="-"/>
            </a:pPr>
            <a:r>
              <a:rPr lang="ru-RU" sz="2800" dirty="0" smtClean="0">
                <a:latin typeface="Times New Roman"/>
                <a:ea typeface="Times New Roman"/>
              </a:rPr>
              <a:t>программу </a:t>
            </a:r>
            <a:r>
              <a:rPr lang="ru-RU" sz="2800" dirty="0">
                <a:latin typeface="Times New Roman"/>
                <a:ea typeface="Times New Roman"/>
              </a:rPr>
              <a:t>ДОУ для детей с нарушением речи</a:t>
            </a:r>
            <a:r>
              <a:rPr lang="ru-RU" sz="2800" dirty="0" smtClean="0">
                <a:latin typeface="Times New Roman"/>
                <a:ea typeface="Times New Roman"/>
              </a:rPr>
              <a:t>,</a:t>
            </a:r>
          </a:p>
          <a:p>
            <a:pPr marL="457200" indent="-457200" algn="just">
              <a:spcAft>
                <a:spcPts val="0"/>
              </a:spcAft>
              <a:buFontTx/>
              <a:buChar char="-"/>
            </a:pPr>
            <a:r>
              <a:rPr lang="ru-RU" sz="2800" dirty="0" smtClean="0">
                <a:latin typeface="Times New Roman"/>
                <a:ea typeface="Times New Roman"/>
              </a:rPr>
              <a:t>тематическое </a:t>
            </a:r>
            <a:r>
              <a:rPr lang="ru-RU" sz="2800" dirty="0">
                <a:latin typeface="Times New Roman"/>
                <a:ea typeface="Times New Roman"/>
              </a:rPr>
              <a:t>планирование или индивидуальный перспективный план работы с </a:t>
            </a:r>
            <a:r>
              <a:rPr lang="ru-RU" sz="2800" dirty="0" smtClean="0">
                <a:latin typeface="Times New Roman"/>
                <a:ea typeface="Times New Roman"/>
              </a:rPr>
              <a:t>ребенком,</a:t>
            </a:r>
          </a:p>
          <a:p>
            <a:pPr marL="457200" indent="-457200" algn="just">
              <a:spcAft>
                <a:spcPts val="0"/>
              </a:spcAft>
              <a:buFontTx/>
              <a:buChar char="-"/>
            </a:pPr>
            <a:r>
              <a:rPr lang="ru-RU" sz="2800" dirty="0" smtClean="0">
                <a:latin typeface="Times New Roman"/>
                <a:ea typeface="Times New Roman"/>
              </a:rPr>
              <a:t>дефект </a:t>
            </a:r>
            <a:r>
              <a:rPr lang="ru-RU" sz="2800" dirty="0">
                <a:latin typeface="Times New Roman"/>
                <a:ea typeface="Times New Roman"/>
              </a:rPr>
              <a:t>речевого развития ребенка, </a:t>
            </a:r>
            <a:endParaRPr lang="ru-RU" sz="2800" dirty="0" smtClean="0">
              <a:latin typeface="Times New Roman"/>
              <a:ea typeface="Times New Roman"/>
            </a:endParaRPr>
          </a:p>
          <a:p>
            <a:pPr marL="457200" indent="-457200" algn="just">
              <a:spcAft>
                <a:spcPts val="0"/>
              </a:spcAft>
              <a:buFontTx/>
              <a:buChar char="-"/>
            </a:pPr>
            <a:r>
              <a:rPr lang="ru-RU" sz="2800" dirty="0" smtClean="0">
                <a:latin typeface="Times New Roman"/>
                <a:ea typeface="Times New Roman"/>
              </a:rPr>
              <a:t>время </a:t>
            </a:r>
            <a:r>
              <a:rPr lang="ru-RU" sz="2800" dirty="0">
                <a:latin typeface="Times New Roman"/>
                <a:ea typeface="Times New Roman"/>
              </a:rPr>
              <a:t>года и наличие социальных явлений; </a:t>
            </a:r>
            <a:endParaRPr lang="ru-RU" sz="2800" dirty="0" smtClean="0">
              <a:latin typeface="Times New Roman"/>
              <a:ea typeface="Times New Roman"/>
            </a:endParaRPr>
          </a:p>
          <a:p>
            <a:pPr marL="457200" indent="-457200">
              <a:spcAft>
                <a:spcPts val="0"/>
              </a:spcAft>
              <a:buFontTx/>
              <a:buChar char="-"/>
            </a:pPr>
            <a:endParaRPr lang="ru-RU" sz="2800" dirty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Times New Roman"/>
              </a:rPr>
              <a:t>Примерные </a:t>
            </a:r>
            <a:r>
              <a:rPr lang="ru-RU" sz="2800" dirty="0">
                <a:latin typeface="Times New Roman"/>
                <a:ea typeface="Times New Roman"/>
              </a:rPr>
              <a:t>темы логопедических занятий: </a:t>
            </a:r>
            <a:endParaRPr lang="ru-RU" sz="2800" dirty="0" smtClean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3200" b="1" dirty="0" smtClean="0">
                <a:latin typeface="Times New Roman"/>
                <a:ea typeface="Times New Roman"/>
              </a:rPr>
              <a:t>«</a:t>
            </a:r>
            <a:r>
              <a:rPr lang="ru-RU" sz="3200" b="1" dirty="0">
                <a:latin typeface="Times New Roman"/>
                <a:ea typeface="Times New Roman"/>
              </a:rPr>
              <a:t>Осень. Звук С.», «Дикие животные. Звук Л», «Предлог НА. Звук З в предложении</a:t>
            </a:r>
            <a:r>
              <a:rPr lang="ru-RU" sz="3200" b="1" dirty="0" smtClean="0">
                <a:latin typeface="Times New Roman"/>
                <a:ea typeface="Times New Roman"/>
              </a:rPr>
              <a:t>».</a:t>
            </a:r>
            <a:endParaRPr lang="ru-RU" sz="3200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610411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908720"/>
            <a:ext cx="8064896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 smtClean="0">
                <a:latin typeface="Times New Roman"/>
                <a:ea typeface="Times New Roman"/>
              </a:rPr>
              <a:t>ЦЕЛЬ ЗАНЯТИЯ</a:t>
            </a:r>
          </a:p>
          <a:p>
            <a:pPr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Times New Roman"/>
              </a:rPr>
              <a:t>Формулировка </a:t>
            </a:r>
            <a:r>
              <a:rPr lang="ru-RU" sz="2800" dirty="0">
                <a:latin typeface="Times New Roman"/>
                <a:ea typeface="Times New Roman"/>
              </a:rPr>
              <a:t>цели может начинаться словами: </a:t>
            </a:r>
            <a:endParaRPr lang="ru-RU" sz="2800" dirty="0" smtClean="0">
              <a:latin typeface="Times New Roman"/>
              <a:ea typeface="Times New Roman"/>
            </a:endParaRPr>
          </a:p>
          <a:p>
            <a:pPr marL="457200" indent="-457200">
              <a:spcAft>
                <a:spcPts val="0"/>
              </a:spcAft>
              <a:buFontTx/>
              <a:buChar char="-"/>
            </a:pPr>
            <a:r>
              <a:rPr lang="ru-RU" sz="2800" dirty="0" smtClean="0">
                <a:latin typeface="Times New Roman"/>
                <a:ea typeface="Times New Roman"/>
              </a:rPr>
              <a:t>автоматизировать</a:t>
            </a:r>
            <a:r>
              <a:rPr lang="ru-RU" sz="2800" dirty="0">
                <a:latin typeface="Times New Roman"/>
                <a:ea typeface="Times New Roman"/>
              </a:rPr>
              <a:t>, </a:t>
            </a:r>
            <a:endParaRPr lang="ru-RU" sz="2800" dirty="0" smtClean="0">
              <a:latin typeface="Times New Roman"/>
              <a:ea typeface="Times New Roman"/>
            </a:endParaRPr>
          </a:p>
          <a:p>
            <a:pPr marL="457200" indent="-457200">
              <a:spcAft>
                <a:spcPts val="0"/>
              </a:spcAft>
              <a:buFontTx/>
              <a:buChar char="-"/>
            </a:pPr>
            <a:r>
              <a:rPr lang="ru-RU" sz="2800" dirty="0" smtClean="0">
                <a:latin typeface="Times New Roman"/>
                <a:ea typeface="Times New Roman"/>
              </a:rPr>
              <a:t>дифференцировать</a:t>
            </a:r>
            <a:r>
              <a:rPr lang="ru-RU" sz="2800" dirty="0">
                <a:latin typeface="Times New Roman"/>
                <a:ea typeface="Times New Roman"/>
              </a:rPr>
              <a:t>, </a:t>
            </a:r>
            <a:endParaRPr lang="ru-RU" sz="2800" dirty="0" smtClean="0">
              <a:latin typeface="Times New Roman"/>
              <a:ea typeface="Times New Roman"/>
            </a:endParaRPr>
          </a:p>
          <a:p>
            <a:pPr marL="457200" indent="-457200">
              <a:spcAft>
                <a:spcPts val="0"/>
              </a:spcAft>
              <a:buFontTx/>
              <a:buChar char="-"/>
            </a:pPr>
            <a:r>
              <a:rPr lang="ru-RU" sz="2800" dirty="0" smtClean="0">
                <a:latin typeface="Times New Roman"/>
                <a:ea typeface="Times New Roman"/>
              </a:rPr>
              <a:t>познакомить</a:t>
            </a:r>
            <a:r>
              <a:rPr lang="ru-RU" sz="2800" dirty="0">
                <a:latin typeface="Times New Roman"/>
                <a:ea typeface="Times New Roman"/>
              </a:rPr>
              <a:t>, </a:t>
            </a:r>
            <a:endParaRPr lang="ru-RU" sz="2800" dirty="0" smtClean="0">
              <a:latin typeface="Times New Roman"/>
              <a:ea typeface="Times New Roman"/>
            </a:endParaRPr>
          </a:p>
          <a:p>
            <a:pPr marL="457200" indent="-457200">
              <a:spcAft>
                <a:spcPts val="0"/>
              </a:spcAft>
              <a:buFontTx/>
              <a:buChar char="-"/>
            </a:pPr>
            <a:r>
              <a:rPr lang="ru-RU" sz="2800" dirty="0" smtClean="0">
                <a:latin typeface="Times New Roman"/>
                <a:ea typeface="Times New Roman"/>
              </a:rPr>
              <a:t>научить</a:t>
            </a:r>
            <a:r>
              <a:rPr lang="ru-RU" sz="2800" dirty="0">
                <a:latin typeface="Times New Roman"/>
                <a:ea typeface="Times New Roman"/>
              </a:rPr>
              <a:t>, </a:t>
            </a:r>
            <a:endParaRPr lang="ru-RU" sz="2800" dirty="0" smtClean="0">
              <a:latin typeface="Times New Roman"/>
              <a:ea typeface="Times New Roman"/>
            </a:endParaRPr>
          </a:p>
          <a:p>
            <a:pPr marL="457200" indent="-457200">
              <a:spcAft>
                <a:spcPts val="0"/>
              </a:spcAft>
              <a:buFontTx/>
              <a:buChar char="-"/>
            </a:pPr>
            <a:r>
              <a:rPr lang="ru-RU" sz="2800" dirty="0" smtClean="0">
                <a:latin typeface="Times New Roman"/>
                <a:ea typeface="Times New Roman"/>
              </a:rPr>
              <a:t>закрепить</a:t>
            </a:r>
            <a:r>
              <a:rPr lang="ru-RU" sz="2800" dirty="0">
                <a:latin typeface="Times New Roman"/>
                <a:ea typeface="Times New Roman"/>
              </a:rPr>
              <a:t>, </a:t>
            </a:r>
            <a:endParaRPr lang="ru-RU" sz="2800" dirty="0" smtClean="0">
              <a:latin typeface="Times New Roman"/>
              <a:ea typeface="Times New Roman"/>
            </a:endParaRPr>
          </a:p>
          <a:p>
            <a:pPr marL="457200" indent="-457200">
              <a:spcAft>
                <a:spcPts val="0"/>
              </a:spcAft>
              <a:buFontTx/>
              <a:buChar char="-"/>
            </a:pPr>
            <a:r>
              <a:rPr lang="ru-RU" sz="2800" dirty="0" smtClean="0">
                <a:latin typeface="Times New Roman"/>
                <a:ea typeface="Times New Roman"/>
              </a:rPr>
              <a:t>систематизировать </a:t>
            </a:r>
            <a:r>
              <a:rPr lang="ru-RU" sz="2800" dirty="0">
                <a:latin typeface="Times New Roman"/>
                <a:ea typeface="Times New Roman"/>
              </a:rPr>
              <a:t>и т.д. </a:t>
            </a:r>
            <a:endParaRPr lang="ru-RU" sz="2800" dirty="0" smtClean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Times New Roman"/>
              </a:rPr>
              <a:t>Например </a:t>
            </a:r>
            <a:r>
              <a:rPr lang="ru-RU" sz="2800" dirty="0">
                <a:latin typeface="Times New Roman"/>
                <a:ea typeface="Times New Roman"/>
              </a:rPr>
              <a:t>если тема: </a:t>
            </a:r>
            <a:endParaRPr lang="ru-RU" sz="2800" dirty="0" smtClean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3200" b="1" dirty="0" smtClean="0">
                <a:latin typeface="Times New Roman"/>
                <a:ea typeface="Times New Roman"/>
              </a:rPr>
              <a:t>«</a:t>
            </a:r>
            <a:r>
              <a:rPr lang="ru-RU" sz="3200" b="1" dirty="0">
                <a:latin typeface="Times New Roman"/>
                <a:ea typeface="Times New Roman"/>
              </a:rPr>
              <a:t>Предлог НА. Звук З в предложениях» </a:t>
            </a:r>
            <a:endParaRPr lang="ru-RU" sz="3200" b="1" dirty="0" smtClean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Ц</a:t>
            </a:r>
            <a:r>
              <a:rPr lang="ru-RU" sz="2800" dirty="0" smtClean="0">
                <a:latin typeface="Times New Roman"/>
                <a:ea typeface="Times New Roman"/>
              </a:rPr>
              <a:t>ель</a:t>
            </a:r>
            <a:r>
              <a:rPr lang="ru-RU" sz="2800" dirty="0">
                <a:latin typeface="Times New Roman"/>
                <a:ea typeface="Times New Roman"/>
              </a:rPr>
              <a:t>: </a:t>
            </a:r>
            <a:r>
              <a:rPr lang="ru-RU" sz="3200" b="1" dirty="0">
                <a:latin typeface="Times New Roman"/>
                <a:ea typeface="Times New Roman"/>
              </a:rPr>
              <a:t>автоматизировать произношение звука </a:t>
            </a:r>
            <a:r>
              <a:rPr lang="ru-RU" sz="3200" b="1" dirty="0" smtClean="0">
                <a:latin typeface="Times New Roman"/>
                <a:ea typeface="Times New Roman"/>
              </a:rPr>
              <a:t>[</a:t>
            </a:r>
            <a:r>
              <a:rPr lang="ru-RU" sz="3200" b="1" dirty="0">
                <a:latin typeface="Times New Roman"/>
                <a:ea typeface="Times New Roman"/>
              </a:rPr>
              <a:t>З</a:t>
            </a:r>
            <a:r>
              <a:rPr lang="ru-RU" sz="3200" b="1" dirty="0" smtClean="0">
                <a:latin typeface="Times New Roman"/>
                <a:ea typeface="Times New Roman"/>
              </a:rPr>
              <a:t>] </a:t>
            </a:r>
            <a:r>
              <a:rPr lang="ru-RU" sz="3200" b="1" dirty="0">
                <a:latin typeface="Times New Roman"/>
                <a:ea typeface="Times New Roman"/>
              </a:rPr>
              <a:t>в предложениях.</a:t>
            </a:r>
            <a:endParaRPr lang="ru-RU" sz="3200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634923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82202" y="764545"/>
            <a:ext cx="792088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 smtClean="0">
                <a:latin typeface="Times New Roman"/>
                <a:ea typeface="Times New Roman"/>
              </a:rPr>
              <a:t>4 ВИДА ОСНОВНЫХ ЗАДАЧ: </a:t>
            </a:r>
          </a:p>
          <a:p>
            <a:pPr algn="just">
              <a:spcAft>
                <a:spcPts val="0"/>
              </a:spcAft>
            </a:pPr>
            <a:endParaRPr lang="ru-RU" sz="2800" dirty="0" smtClean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Times New Roman"/>
              </a:rPr>
              <a:t>-образовательные (</a:t>
            </a:r>
            <a:r>
              <a:rPr lang="ru-RU" sz="2800" dirty="0">
                <a:latin typeface="Times New Roman"/>
                <a:ea typeface="Times New Roman"/>
              </a:rPr>
              <a:t>формировать у ребенка представление о…, выявить, знакомить, уточнить, систематизировать, дифференцировать</a:t>
            </a:r>
            <a:r>
              <a:rPr lang="ru-RU" sz="2800" dirty="0" smtClean="0">
                <a:latin typeface="Times New Roman"/>
                <a:ea typeface="Times New Roman"/>
              </a:rPr>
              <a:t>);</a:t>
            </a:r>
            <a:endParaRPr lang="ru-RU" sz="28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-</a:t>
            </a:r>
            <a:r>
              <a:rPr lang="ru-RU" sz="2800" dirty="0" smtClean="0">
                <a:latin typeface="Times New Roman"/>
                <a:ea typeface="Times New Roman"/>
              </a:rPr>
              <a:t>коррекционно-развивающие (</a:t>
            </a:r>
            <a:r>
              <a:rPr lang="ru-RU" sz="2800" dirty="0" err="1" smtClean="0">
                <a:latin typeface="Times New Roman"/>
                <a:ea typeface="Times New Roman"/>
              </a:rPr>
              <a:t>коррегировать</a:t>
            </a:r>
            <a:r>
              <a:rPr lang="ru-RU" sz="2800" dirty="0" smtClean="0">
                <a:latin typeface="Times New Roman"/>
                <a:ea typeface="Times New Roman"/>
              </a:rPr>
              <a:t> произношение, </a:t>
            </a:r>
            <a:r>
              <a:rPr lang="ru-RU" sz="2800" dirty="0" err="1" smtClean="0">
                <a:latin typeface="Times New Roman"/>
                <a:ea typeface="Times New Roman"/>
              </a:rPr>
              <a:t>коррегировать</a:t>
            </a:r>
            <a:r>
              <a:rPr lang="ru-RU" sz="2800" dirty="0" smtClean="0">
                <a:latin typeface="Times New Roman"/>
                <a:ea typeface="Times New Roman"/>
              </a:rPr>
              <a:t> </a:t>
            </a:r>
            <a:r>
              <a:rPr lang="ru-RU" sz="2800" dirty="0">
                <a:latin typeface="Times New Roman"/>
                <a:ea typeface="Times New Roman"/>
              </a:rPr>
              <a:t>и развивать связную </a:t>
            </a:r>
            <a:r>
              <a:rPr lang="ru-RU" sz="2800" dirty="0" smtClean="0">
                <a:latin typeface="Times New Roman"/>
                <a:ea typeface="Times New Roman"/>
              </a:rPr>
              <a:t>речь, </a:t>
            </a:r>
            <a:r>
              <a:rPr lang="ru-RU" sz="2800" dirty="0" err="1" smtClean="0">
                <a:latin typeface="Times New Roman"/>
                <a:ea typeface="Times New Roman"/>
              </a:rPr>
              <a:t>коррегировать</a:t>
            </a:r>
            <a:r>
              <a:rPr lang="ru-RU" sz="2800" dirty="0" smtClean="0">
                <a:latin typeface="Times New Roman"/>
                <a:ea typeface="Times New Roman"/>
              </a:rPr>
              <a:t> </a:t>
            </a:r>
            <a:r>
              <a:rPr lang="ru-RU" sz="2800" dirty="0">
                <a:latin typeface="Times New Roman"/>
                <a:ea typeface="Times New Roman"/>
              </a:rPr>
              <a:t>речевое </a:t>
            </a:r>
            <a:r>
              <a:rPr lang="ru-RU" sz="2800" dirty="0" smtClean="0">
                <a:latin typeface="Times New Roman"/>
                <a:ea typeface="Times New Roman"/>
              </a:rPr>
              <a:t>дыхание, </a:t>
            </a:r>
            <a:r>
              <a:rPr lang="ru-RU" sz="2800" dirty="0" err="1" smtClean="0">
                <a:latin typeface="Times New Roman"/>
                <a:ea typeface="Times New Roman"/>
              </a:rPr>
              <a:t>коррегировать</a:t>
            </a:r>
            <a:r>
              <a:rPr lang="ru-RU" sz="2800" dirty="0" smtClean="0">
                <a:latin typeface="Times New Roman"/>
                <a:ea typeface="Times New Roman"/>
              </a:rPr>
              <a:t> </a:t>
            </a:r>
            <a:r>
              <a:rPr lang="ru-RU" sz="2800" dirty="0">
                <a:latin typeface="Times New Roman"/>
                <a:ea typeface="Times New Roman"/>
              </a:rPr>
              <a:t>и развивать зрительное восприятие, слуховое восприятие и мелкую </a:t>
            </a:r>
            <a:r>
              <a:rPr lang="ru-RU" sz="2800" dirty="0" smtClean="0">
                <a:latin typeface="Times New Roman"/>
                <a:ea typeface="Times New Roman"/>
              </a:rPr>
              <a:t>моторику);</a:t>
            </a:r>
            <a:endParaRPr lang="ru-RU" sz="2800" dirty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666889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7" y="-603448"/>
            <a:ext cx="871296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2839" y="1006410"/>
            <a:ext cx="821361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</a:rPr>
              <a:t>-воспитательные (воспитывать интерес к занятиям, самостоятельность, нравственные качества (любовь, бережное отношение к…, трудолюбие, умение сопереживать и т.п.);</a:t>
            </a:r>
          </a:p>
          <a:p>
            <a:pPr lvl="0" algn="just"/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</a:rPr>
              <a:t>-здоровьесберегающие (планировать объем материала с учетом повышенной утомляемости, следить за осанкой, способствовать созданию благоприятного психологического климата, соблюдать режим охраны зрения, чередовать статические и динамические </a:t>
            </a:r>
            <a:r>
              <a:rPr lang="ru-RU" sz="28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задания).</a:t>
            </a:r>
            <a:endParaRPr lang="ru-RU" sz="28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just"/>
            <a:endParaRPr lang="ru-RU" sz="28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614264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1269072"/>
            <a:ext cx="828092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990" marR="8890" indent="-173990" algn="ctr">
              <a:spcAft>
                <a:spcPts val="0"/>
              </a:spcAft>
            </a:pPr>
            <a:r>
              <a:rPr lang="ru-RU" sz="2800" b="1" dirty="0" smtClean="0">
                <a:latin typeface="Times New Roman"/>
                <a:ea typeface="Times New Roman"/>
              </a:rPr>
              <a:t>ЭТАПЫ ЗАНЯТИЯ</a:t>
            </a:r>
          </a:p>
          <a:p>
            <a:pPr marL="173990" marR="8890" indent="-173990" algn="just"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Times New Roman"/>
              </a:rPr>
              <a:t>1.Организационный </a:t>
            </a:r>
            <a:r>
              <a:rPr lang="ru-RU" sz="2800" dirty="0">
                <a:latin typeface="Times New Roman"/>
                <a:ea typeface="Times New Roman"/>
              </a:rPr>
              <a:t>момент (</a:t>
            </a:r>
            <a:r>
              <a:rPr lang="ru-RU" sz="2800" dirty="0" err="1">
                <a:latin typeface="Times New Roman"/>
                <a:ea typeface="Times New Roman"/>
              </a:rPr>
              <a:t>оргмомент</a:t>
            </a:r>
            <a:r>
              <a:rPr lang="ru-RU" sz="2800" dirty="0">
                <a:latin typeface="Times New Roman"/>
                <a:ea typeface="Times New Roman"/>
              </a:rPr>
              <a:t>) – 5</a:t>
            </a:r>
            <a:r>
              <a:rPr lang="ru-RU" sz="2800" dirty="0" smtClean="0">
                <a:latin typeface="Times New Roman"/>
                <a:ea typeface="Times New Roman"/>
              </a:rPr>
              <a:t>% (это </a:t>
            </a:r>
            <a:r>
              <a:rPr lang="ru-RU" sz="2800" dirty="0">
                <a:latin typeface="Times New Roman"/>
                <a:ea typeface="Times New Roman"/>
              </a:rPr>
              <a:t>введение в тему занятия, создание положительного настроя на обучение, пробуждение интереса к познанию нового, а также коррекция психофизических </a:t>
            </a:r>
            <a:r>
              <a:rPr lang="ru-RU" sz="2800" dirty="0" smtClean="0">
                <a:latin typeface="Times New Roman"/>
                <a:ea typeface="Times New Roman"/>
              </a:rPr>
              <a:t>функций)</a:t>
            </a:r>
            <a:endParaRPr lang="ru-RU" sz="2800" dirty="0">
              <a:latin typeface="Times New Roman"/>
              <a:ea typeface="Times New Roman"/>
            </a:endParaRPr>
          </a:p>
          <a:p>
            <a:pPr marL="173990" marR="8890" indent="-173990"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2. Основной этап. Работа с дидактическим </a:t>
            </a:r>
            <a:r>
              <a:rPr lang="ru-RU" sz="2800" dirty="0" smtClean="0">
                <a:latin typeface="Times New Roman"/>
                <a:ea typeface="Times New Roman"/>
              </a:rPr>
              <a:t>материалом </a:t>
            </a:r>
            <a:r>
              <a:rPr lang="ru-RU" sz="2800" dirty="0">
                <a:latin typeface="Times New Roman"/>
                <a:ea typeface="Times New Roman"/>
              </a:rPr>
              <a:t>– 90</a:t>
            </a:r>
            <a:r>
              <a:rPr lang="ru-RU" sz="2800" dirty="0" smtClean="0">
                <a:latin typeface="Times New Roman"/>
                <a:ea typeface="Times New Roman"/>
              </a:rPr>
              <a:t>% (реализует </a:t>
            </a:r>
            <a:r>
              <a:rPr lang="ru-RU" sz="2800" dirty="0">
                <a:latin typeface="Times New Roman"/>
                <a:ea typeface="Times New Roman"/>
              </a:rPr>
              <a:t>цель занятия, соответствует стадии изучения материала </a:t>
            </a:r>
            <a:r>
              <a:rPr lang="ru-RU" sz="2800" dirty="0" smtClean="0">
                <a:latin typeface="Times New Roman"/>
                <a:ea typeface="Times New Roman"/>
              </a:rPr>
              <a:t>темы) </a:t>
            </a:r>
            <a:endParaRPr lang="ru-RU" sz="2800" dirty="0">
              <a:latin typeface="Times New Roman"/>
              <a:ea typeface="Times New Roman"/>
            </a:endParaRPr>
          </a:p>
          <a:p>
            <a:pPr marL="173990" marR="8890" indent="-173990"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3. Итог занятия – </a:t>
            </a:r>
            <a:r>
              <a:rPr lang="ru-RU" sz="2800" dirty="0" smtClean="0">
                <a:latin typeface="Times New Roman"/>
                <a:ea typeface="Times New Roman"/>
              </a:rPr>
              <a:t>5% (подведение </a:t>
            </a:r>
            <a:r>
              <a:rPr lang="ru-RU" sz="2800" dirty="0">
                <a:latin typeface="Times New Roman"/>
                <a:ea typeface="Times New Roman"/>
              </a:rPr>
              <a:t>итогов, оценка деятельности детей или </a:t>
            </a:r>
            <a:r>
              <a:rPr lang="ru-RU" sz="2800" dirty="0" smtClean="0">
                <a:latin typeface="Times New Roman"/>
                <a:ea typeface="Times New Roman"/>
              </a:rPr>
              <a:t>ребенка)</a:t>
            </a:r>
            <a:endParaRPr lang="ru-RU" sz="28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422301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593480"/>
            <a:ext cx="8424936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315" marR="8890" indent="-173990" algn="ctr">
              <a:spcAft>
                <a:spcPts val="0"/>
              </a:spcAft>
            </a:pPr>
            <a:r>
              <a:rPr lang="ru-RU" sz="2800" b="1" dirty="0" smtClean="0">
                <a:latin typeface="Times New Roman"/>
                <a:ea typeface="Times New Roman"/>
              </a:rPr>
              <a:t>ТРЕБОВАНИЯ</a:t>
            </a:r>
          </a:p>
          <a:p>
            <a:pPr marL="361315" marR="8890" indent="-173990" algn="just"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Times New Roman"/>
              </a:rPr>
              <a:t>- постепенно </a:t>
            </a:r>
            <a:r>
              <a:rPr lang="ru-RU" sz="2400" dirty="0">
                <a:latin typeface="Times New Roman"/>
                <a:ea typeface="Times New Roman"/>
              </a:rPr>
              <a:t>усложнять лексический и грамматический </a:t>
            </a:r>
            <a:r>
              <a:rPr lang="ru-RU" sz="2400" dirty="0" smtClean="0">
                <a:latin typeface="Times New Roman"/>
                <a:ea typeface="Times New Roman"/>
              </a:rPr>
              <a:t>      материал</a:t>
            </a:r>
            <a:r>
              <a:rPr lang="ru-RU" sz="2400" dirty="0">
                <a:latin typeface="Times New Roman"/>
                <a:ea typeface="Times New Roman"/>
              </a:rPr>
              <a:t>, предъявляемый </a:t>
            </a:r>
            <a:r>
              <a:rPr lang="ru-RU" sz="2400" dirty="0" smtClean="0">
                <a:latin typeface="Times New Roman"/>
                <a:ea typeface="Times New Roman"/>
              </a:rPr>
              <a:t>детям;</a:t>
            </a:r>
          </a:p>
          <a:p>
            <a:pPr marL="530225" marR="8890" indent="-342900" algn="just">
              <a:spcAft>
                <a:spcPts val="0"/>
              </a:spcAft>
              <a:buFontTx/>
              <a:buChar char="-"/>
            </a:pPr>
            <a:r>
              <a:rPr lang="ru-RU" sz="2400" dirty="0" smtClean="0">
                <a:latin typeface="Times New Roman"/>
                <a:ea typeface="Times New Roman"/>
              </a:rPr>
              <a:t>разнообразить </a:t>
            </a:r>
            <a:r>
              <a:rPr lang="ru-RU" sz="2400" dirty="0">
                <a:latin typeface="Times New Roman"/>
                <a:ea typeface="Times New Roman"/>
              </a:rPr>
              <a:t>занятие при помощи игр и игровых </a:t>
            </a:r>
            <a:r>
              <a:rPr lang="ru-RU" sz="2400" dirty="0" smtClean="0">
                <a:latin typeface="Times New Roman"/>
                <a:ea typeface="Times New Roman"/>
              </a:rPr>
              <a:t>приемов;</a:t>
            </a:r>
          </a:p>
          <a:p>
            <a:pPr marL="530225" marR="8890" indent="-342900" algn="just">
              <a:spcAft>
                <a:spcPts val="0"/>
              </a:spcAft>
              <a:buFontTx/>
              <a:buChar char="-"/>
            </a:pPr>
            <a:r>
              <a:rPr lang="ru-RU" sz="2400" dirty="0" smtClean="0">
                <a:latin typeface="Times New Roman"/>
                <a:ea typeface="Times New Roman"/>
              </a:rPr>
              <a:t>учитывать </a:t>
            </a:r>
            <a:r>
              <a:rPr lang="ru-RU" sz="2400" dirty="0">
                <a:latin typeface="Times New Roman"/>
                <a:ea typeface="Times New Roman"/>
              </a:rPr>
              <a:t>зону ближайшего развития </a:t>
            </a:r>
            <a:r>
              <a:rPr lang="ru-RU" sz="2400" dirty="0" smtClean="0">
                <a:latin typeface="Times New Roman"/>
                <a:ea typeface="Times New Roman"/>
              </a:rPr>
              <a:t>ребенка; </a:t>
            </a:r>
          </a:p>
          <a:p>
            <a:pPr marL="530225" marR="8890" indent="-342900" algn="just">
              <a:spcAft>
                <a:spcPts val="0"/>
              </a:spcAft>
              <a:buFontTx/>
              <a:buChar char="-"/>
            </a:pPr>
            <a:r>
              <a:rPr lang="ru-RU" sz="2400" dirty="0" smtClean="0">
                <a:latin typeface="Times New Roman"/>
                <a:ea typeface="Times New Roman"/>
              </a:rPr>
              <a:t>осуществлять </a:t>
            </a:r>
            <a:r>
              <a:rPr lang="ru-RU" sz="2400" dirty="0">
                <a:latin typeface="Times New Roman"/>
                <a:ea typeface="Times New Roman"/>
              </a:rPr>
              <a:t>дифференцированный подход к каждому ребенку с учетом структуры речевого дефекта, возрастных и индивидуальных </a:t>
            </a:r>
            <a:r>
              <a:rPr lang="ru-RU" sz="2400" dirty="0" smtClean="0">
                <a:latin typeface="Times New Roman"/>
                <a:ea typeface="Times New Roman"/>
              </a:rPr>
              <a:t>особенностей; </a:t>
            </a:r>
          </a:p>
          <a:p>
            <a:pPr marL="530225" marR="8890" indent="-342900" algn="just">
              <a:spcAft>
                <a:spcPts val="0"/>
              </a:spcAft>
              <a:buFontTx/>
              <a:buChar char="-"/>
            </a:pPr>
            <a:r>
              <a:rPr lang="ru-RU" sz="2400" dirty="0" smtClean="0">
                <a:latin typeface="Times New Roman"/>
                <a:ea typeface="Times New Roman"/>
              </a:rPr>
              <a:t>кратко </a:t>
            </a:r>
            <a:r>
              <a:rPr lang="ru-RU" sz="2400" dirty="0">
                <a:latin typeface="Times New Roman"/>
                <a:ea typeface="Times New Roman"/>
              </a:rPr>
              <a:t>и четко формулировать инструкции, даваемые </a:t>
            </a:r>
            <a:r>
              <a:rPr lang="ru-RU" sz="2400" dirty="0" smtClean="0">
                <a:latin typeface="Times New Roman"/>
                <a:ea typeface="Times New Roman"/>
              </a:rPr>
              <a:t>детям;</a:t>
            </a:r>
          </a:p>
          <a:p>
            <a:pPr marL="530225" marR="8890" indent="-342900" algn="just">
              <a:spcAft>
                <a:spcPts val="0"/>
              </a:spcAft>
              <a:buFontTx/>
              <a:buChar char="-"/>
            </a:pPr>
            <a:r>
              <a:rPr lang="ru-RU" sz="2400" dirty="0" smtClean="0">
                <a:latin typeface="Times New Roman"/>
                <a:ea typeface="Times New Roman"/>
              </a:rPr>
              <a:t>использовать </a:t>
            </a:r>
            <a:r>
              <a:rPr lang="ru-RU" sz="2400" dirty="0">
                <a:latin typeface="Times New Roman"/>
                <a:ea typeface="Times New Roman"/>
              </a:rPr>
              <a:t>разнообразный и красочный наглядный материал</a:t>
            </a:r>
            <a:r>
              <a:rPr lang="ru-RU" sz="2400" dirty="0" smtClean="0">
                <a:latin typeface="Times New Roman"/>
                <a:ea typeface="Times New Roman"/>
              </a:rPr>
              <a:t>; </a:t>
            </a:r>
          </a:p>
          <a:p>
            <a:pPr marL="530225" marR="8890" indent="-342900" algn="just">
              <a:spcAft>
                <a:spcPts val="0"/>
              </a:spcAft>
              <a:buFontTx/>
              <a:buChar char="-"/>
            </a:pPr>
            <a:r>
              <a:rPr lang="ru-RU" sz="2400" dirty="0" smtClean="0">
                <a:latin typeface="Times New Roman"/>
                <a:ea typeface="Times New Roman"/>
              </a:rPr>
              <a:t>уметь </a:t>
            </a:r>
            <a:r>
              <a:rPr lang="ru-RU" sz="2400" dirty="0">
                <a:latin typeface="Times New Roman"/>
                <a:ea typeface="Times New Roman"/>
              </a:rPr>
              <a:t>создавать положительный эмоциональный фон занятия, планируя эмоциональные подъемы с учетом увеличения сложности излагаемого материала.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731899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260648"/>
            <a:ext cx="835292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 smtClean="0">
                <a:latin typeface="Times New Roman"/>
                <a:ea typeface="Times New Roman"/>
              </a:rPr>
              <a:t>ПРИНЦИПЫ</a:t>
            </a:r>
            <a:endParaRPr lang="ru-RU" sz="28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 - </a:t>
            </a:r>
            <a:r>
              <a:rPr lang="ru-RU" sz="2600" dirty="0">
                <a:latin typeface="Times New Roman"/>
                <a:ea typeface="Times New Roman"/>
              </a:rPr>
              <a:t>раннее воздействие на речевую деятельность с целью предупреждения вторичных отклонений;</a:t>
            </a:r>
          </a:p>
          <a:p>
            <a:pPr algn="just">
              <a:spcAft>
                <a:spcPts val="0"/>
              </a:spcAft>
            </a:pPr>
            <a:r>
              <a:rPr lang="ru-RU" sz="2600" dirty="0">
                <a:latin typeface="Times New Roman"/>
                <a:ea typeface="Times New Roman"/>
              </a:rPr>
              <a:t> - развитие речи с учетом закономерностей развития детской речи в норме;</a:t>
            </a:r>
          </a:p>
          <a:p>
            <a:pPr marR="8890" algn="just">
              <a:spcAft>
                <a:spcPts val="0"/>
              </a:spcAft>
            </a:pPr>
            <a:r>
              <a:rPr lang="ru-RU" sz="2600" dirty="0">
                <a:latin typeface="Times New Roman"/>
                <a:ea typeface="Times New Roman"/>
              </a:rPr>
              <a:t>- взаимосвязанное формирование </a:t>
            </a:r>
            <a:r>
              <a:rPr lang="ru-RU" sz="2600" dirty="0" err="1">
                <a:latin typeface="Times New Roman"/>
                <a:ea typeface="Times New Roman"/>
              </a:rPr>
              <a:t>фонетико</a:t>
            </a:r>
            <a:r>
              <a:rPr lang="ru-RU" sz="2600" dirty="0">
                <a:latin typeface="Times New Roman"/>
                <a:ea typeface="Times New Roman"/>
              </a:rPr>
              <a:t> -  фонематических и лексико-грамматических компонентов языка (единство названных направлений и </a:t>
            </a:r>
            <a:r>
              <a:rPr lang="ru-RU" sz="2600" dirty="0" err="1">
                <a:latin typeface="Times New Roman"/>
                <a:ea typeface="Times New Roman"/>
              </a:rPr>
              <a:t>взаимоподготовка</a:t>
            </a:r>
            <a:r>
              <a:rPr lang="ru-RU" sz="2600" dirty="0">
                <a:latin typeface="Times New Roman"/>
                <a:ea typeface="Times New Roman"/>
              </a:rPr>
              <a:t>);</a:t>
            </a:r>
          </a:p>
          <a:p>
            <a:pPr marR="8890" algn="just">
              <a:spcAft>
                <a:spcPts val="0"/>
              </a:spcAft>
            </a:pPr>
            <a:r>
              <a:rPr lang="ru-RU" sz="2600" dirty="0">
                <a:latin typeface="Times New Roman"/>
                <a:ea typeface="Times New Roman"/>
              </a:rPr>
              <a:t> -  дифференцированный подход в логопедической работе к детям с ОНР, имеющим различную структуру речевого нарушения;</a:t>
            </a:r>
          </a:p>
          <a:p>
            <a:pPr marR="8890" algn="just">
              <a:spcAft>
                <a:spcPts val="235"/>
              </a:spcAft>
            </a:pPr>
            <a:r>
              <a:rPr lang="ru-RU" sz="2600" dirty="0">
                <a:latin typeface="Times New Roman"/>
                <a:ea typeface="Times New Roman"/>
              </a:rPr>
              <a:t> -  связь речи с другими сторонами психического развития, которые раскрывают зависимость формирования отдельных компонентов речи от состояния других психических процессов.</a:t>
            </a:r>
            <a:endParaRPr lang="ru-RU" sz="26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018318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39"/>
            <a:ext cx="8712968" cy="6544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50719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630</TotalTime>
  <Words>475</Words>
  <Application>Microsoft Office PowerPoint</Application>
  <PresentationFormat>Экран (4:3)</PresentationFormat>
  <Paragraphs>50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«Структура и содержание  индивидуальных логопедических занятий»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Admin</cp:lastModifiedBy>
  <cp:revision>22</cp:revision>
  <dcterms:created xsi:type="dcterms:W3CDTF">2018-05-23T09:47:06Z</dcterms:created>
  <dcterms:modified xsi:type="dcterms:W3CDTF">2022-11-28T08:45:45Z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532230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