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71" r:id="rId9"/>
    <p:sldId id="270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B3869-8E9E-42FF-9BD5-206AE67BB70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B1BE46-CE2E-4CCD-9C53-69593C2ED9E3}">
      <dgm:prSet phldrT="[Текст]" custT="1"/>
      <dgm:spPr>
        <a:solidFill>
          <a:schemeClr val="tx2">
            <a:lumMod val="40000"/>
            <a:lumOff val="60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1400" dirty="0"/>
            <a:t>1 этап – диагностика уровня развития способностей учащегося и его индивидуальных интересов, особенностей</a:t>
          </a:r>
        </a:p>
      </dgm:t>
    </dgm:pt>
    <dgm:pt modelId="{74E4D665-F4DB-4A61-B26B-93AA9D0D5C2A}" type="parTrans" cxnId="{11D71CF7-6289-48F2-96FE-8A8FE4131B3F}">
      <dgm:prSet/>
      <dgm:spPr/>
      <dgm:t>
        <a:bodyPr/>
        <a:lstStyle/>
        <a:p>
          <a:endParaRPr lang="ru-RU"/>
        </a:p>
      </dgm:t>
    </dgm:pt>
    <dgm:pt modelId="{D72D6908-7002-4196-A507-F58E7228C0A1}" type="sibTrans" cxnId="{11D71CF7-6289-48F2-96FE-8A8FE4131B3F}">
      <dgm:prSet/>
      <dgm:spPr/>
      <dgm:t>
        <a:bodyPr/>
        <a:lstStyle/>
        <a:p>
          <a:endParaRPr lang="ru-RU"/>
        </a:p>
      </dgm:t>
    </dgm:pt>
    <dgm:pt modelId="{EC8329C3-E933-408B-B720-512E243EE3D7}">
      <dgm:prSet phldrT="[Текст]" custT="1"/>
      <dgm:spPr>
        <a:solidFill>
          <a:schemeClr val="tx2">
            <a:lumMod val="40000"/>
            <a:lumOff val="60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1400" dirty="0"/>
            <a:t>2 этап – определение цели и постановка задач</a:t>
          </a:r>
        </a:p>
      </dgm:t>
    </dgm:pt>
    <dgm:pt modelId="{D14D8B64-8C55-4122-8BAE-7B09A587BAB4}" type="parTrans" cxnId="{CD0673B7-04A3-4807-848C-BD20A331BBAD}">
      <dgm:prSet/>
      <dgm:spPr/>
      <dgm:t>
        <a:bodyPr/>
        <a:lstStyle/>
        <a:p>
          <a:endParaRPr lang="ru-RU"/>
        </a:p>
      </dgm:t>
    </dgm:pt>
    <dgm:pt modelId="{6F33550C-E9B2-4EB6-B734-66CFB9FC2C6B}" type="sibTrans" cxnId="{CD0673B7-04A3-4807-848C-BD20A331BBAD}">
      <dgm:prSet/>
      <dgm:spPr/>
      <dgm:t>
        <a:bodyPr/>
        <a:lstStyle/>
        <a:p>
          <a:endParaRPr lang="ru-RU"/>
        </a:p>
      </dgm:t>
    </dgm:pt>
    <dgm:pt modelId="{C2598FE2-C486-41DD-9446-5D442E8C0ACE}">
      <dgm:prSet phldrT="[Текст]" custT="1"/>
      <dgm:spPr>
        <a:solidFill>
          <a:schemeClr val="tx2">
            <a:lumMod val="40000"/>
            <a:lumOff val="60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1400" dirty="0"/>
            <a:t>3 этап – определение времени на освоение дополнительной общеразвивающей программы и разработка </a:t>
          </a:r>
          <a:r>
            <a:rPr lang="ru-RU" sz="1400" dirty="0" smtClean="0"/>
            <a:t>индивидуального учебного </a:t>
          </a:r>
          <a:r>
            <a:rPr lang="ru-RU" sz="1400" dirty="0"/>
            <a:t>плана</a:t>
          </a:r>
        </a:p>
      </dgm:t>
    </dgm:pt>
    <dgm:pt modelId="{01A0FE74-51E0-40CA-B95C-ED98079EB27F}" type="parTrans" cxnId="{DC7EC995-00F6-44EF-AE81-6DAFB2E10D10}">
      <dgm:prSet/>
      <dgm:spPr/>
      <dgm:t>
        <a:bodyPr/>
        <a:lstStyle/>
        <a:p>
          <a:endParaRPr lang="ru-RU"/>
        </a:p>
      </dgm:t>
    </dgm:pt>
    <dgm:pt modelId="{C7C5C107-CA10-4CFB-91A4-A496730953B8}" type="sibTrans" cxnId="{DC7EC995-00F6-44EF-AE81-6DAFB2E10D10}">
      <dgm:prSet/>
      <dgm:spPr/>
      <dgm:t>
        <a:bodyPr/>
        <a:lstStyle/>
        <a:p>
          <a:endParaRPr lang="ru-RU"/>
        </a:p>
      </dgm:t>
    </dgm:pt>
    <dgm:pt modelId="{89D5C63A-A9BB-4C45-857F-7CEF6F0085D3}">
      <dgm:prSet phldrT="[Текст]" custT="1"/>
      <dgm:spPr>
        <a:solidFill>
          <a:schemeClr val="tx2">
            <a:lumMod val="40000"/>
            <a:lumOff val="60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1400" dirty="0"/>
            <a:t>4 этап – определение содержания плана: выбор приёмов и методов подачи материала, форм работы и подведения итогов </a:t>
          </a:r>
        </a:p>
      </dgm:t>
    </dgm:pt>
    <dgm:pt modelId="{A3CF7D6F-E514-47C4-80A4-4C553567E730}" type="parTrans" cxnId="{F9ABEBBF-89EC-4619-A481-D6EB663D784A}">
      <dgm:prSet/>
      <dgm:spPr/>
      <dgm:t>
        <a:bodyPr/>
        <a:lstStyle/>
        <a:p>
          <a:endParaRPr lang="ru-RU"/>
        </a:p>
      </dgm:t>
    </dgm:pt>
    <dgm:pt modelId="{8BF7BC7C-C216-4467-87B0-68EAC1AA956F}" type="sibTrans" cxnId="{F9ABEBBF-89EC-4619-A481-D6EB663D784A}">
      <dgm:prSet/>
      <dgm:spPr/>
      <dgm:t>
        <a:bodyPr/>
        <a:lstStyle/>
        <a:p>
          <a:endParaRPr lang="ru-RU"/>
        </a:p>
      </dgm:t>
    </dgm:pt>
    <dgm:pt modelId="{9073B65D-7287-4535-800F-A2E8376D444F}" type="pres">
      <dgm:prSet presAssocID="{51DB3869-8E9E-42FF-9BD5-206AE67BB70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3C655C-0E61-4844-8DCF-2A49B4D01332}" type="pres">
      <dgm:prSet presAssocID="{51DB3869-8E9E-42FF-9BD5-206AE67BB702}" presName="dummyMaxCanvas" presStyleCnt="0">
        <dgm:presLayoutVars/>
      </dgm:prSet>
      <dgm:spPr/>
    </dgm:pt>
    <dgm:pt modelId="{7FFA6534-D424-4899-8DB6-A18F0720985A}" type="pres">
      <dgm:prSet presAssocID="{51DB3869-8E9E-42FF-9BD5-206AE67BB702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7629F-477A-4A8D-869A-A56B25D3B67D}" type="pres">
      <dgm:prSet presAssocID="{51DB3869-8E9E-42FF-9BD5-206AE67BB702}" presName="FourNodes_2" presStyleLbl="node1" presStyleIdx="1" presStyleCnt="4" custScaleY="78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F87AAD-3C37-4550-B47A-B43FF1229A3D}" type="pres">
      <dgm:prSet presAssocID="{51DB3869-8E9E-42FF-9BD5-206AE67BB70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ADEBD-B78A-4375-8809-800350893576}" type="pres">
      <dgm:prSet presAssocID="{51DB3869-8E9E-42FF-9BD5-206AE67BB702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5C10B-EFBA-49AF-9CD7-973D39731941}" type="pres">
      <dgm:prSet presAssocID="{51DB3869-8E9E-42FF-9BD5-206AE67BB70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074A7B-EC1A-4046-B750-524539F8C010}" type="pres">
      <dgm:prSet presAssocID="{51DB3869-8E9E-42FF-9BD5-206AE67BB70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7D5360-95A6-4DE0-A4E3-A4FDEBDC37FE}" type="pres">
      <dgm:prSet presAssocID="{51DB3869-8E9E-42FF-9BD5-206AE67BB70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ADE1E-D6A8-4489-9E6B-069BE1509F81}" type="pres">
      <dgm:prSet presAssocID="{51DB3869-8E9E-42FF-9BD5-206AE67BB70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70DBF-BB90-4CA4-86B1-D9050F9803DC}" type="pres">
      <dgm:prSet presAssocID="{51DB3869-8E9E-42FF-9BD5-206AE67BB70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C8686-90BD-45F0-AE44-6014E45E457B}" type="pres">
      <dgm:prSet presAssocID="{51DB3869-8E9E-42FF-9BD5-206AE67BB70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F69D7B-E902-4445-AC0A-A3EFB8618E02}" type="pres">
      <dgm:prSet presAssocID="{51DB3869-8E9E-42FF-9BD5-206AE67BB70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34FB54-75AA-4D0B-90E2-FFE86932E7F2}" type="presOf" srcId="{51DB3869-8E9E-42FF-9BD5-206AE67BB702}" destId="{9073B65D-7287-4535-800F-A2E8376D444F}" srcOrd="0" destOrd="0" presId="urn:microsoft.com/office/officeart/2005/8/layout/vProcess5"/>
    <dgm:cxn modelId="{B89EA93E-93A0-442B-90E9-D5D02A1D4956}" type="presOf" srcId="{EC8329C3-E933-408B-B720-512E243EE3D7}" destId="{C3970DBF-BB90-4CA4-86B1-D9050F9803DC}" srcOrd="1" destOrd="0" presId="urn:microsoft.com/office/officeart/2005/8/layout/vProcess5"/>
    <dgm:cxn modelId="{F9ABEBBF-89EC-4619-A481-D6EB663D784A}" srcId="{51DB3869-8E9E-42FF-9BD5-206AE67BB702}" destId="{89D5C63A-A9BB-4C45-857F-7CEF6F0085D3}" srcOrd="3" destOrd="0" parTransId="{A3CF7D6F-E514-47C4-80A4-4C553567E730}" sibTransId="{8BF7BC7C-C216-4467-87B0-68EAC1AA956F}"/>
    <dgm:cxn modelId="{0ADCAB13-D4AA-49A3-83E1-BFDC8EC1D63F}" type="presOf" srcId="{EC8329C3-E933-408B-B720-512E243EE3D7}" destId="{C517629F-477A-4A8D-869A-A56B25D3B67D}" srcOrd="0" destOrd="0" presId="urn:microsoft.com/office/officeart/2005/8/layout/vProcess5"/>
    <dgm:cxn modelId="{E3902549-3636-4A0F-98F0-4165C959E36C}" type="presOf" srcId="{66B1BE46-CE2E-4CCD-9C53-69593C2ED9E3}" destId="{A5AADE1E-D6A8-4489-9E6B-069BE1509F81}" srcOrd="1" destOrd="0" presId="urn:microsoft.com/office/officeart/2005/8/layout/vProcess5"/>
    <dgm:cxn modelId="{9DEE62FB-2319-467C-A338-688E4C3DCBA8}" type="presOf" srcId="{C2598FE2-C486-41DD-9446-5D442E8C0ACE}" destId="{A1F87AAD-3C37-4550-B47A-B43FF1229A3D}" srcOrd="0" destOrd="0" presId="urn:microsoft.com/office/officeart/2005/8/layout/vProcess5"/>
    <dgm:cxn modelId="{11D71CF7-6289-48F2-96FE-8A8FE4131B3F}" srcId="{51DB3869-8E9E-42FF-9BD5-206AE67BB702}" destId="{66B1BE46-CE2E-4CCD-9C53-69593C2ED9E3}" srcOrd="0" destOrd="0" parTransId="{74E4D665-F4DB-4A61-B26B-93AA9D0D5C2A}" sibTransId="{D72D6908-7002-4196-A507-F58E7228C0A1}"/>
    <dgm:cxn modelId="{CD0673B7-04A3-4807-848C-BD20A331BBAD}" srcId="{51DB3869-8E9E-42FF-9BD5-206AE67BB702}" destId="{EC8329C3-E933-408B-B720-512E243EE3D7}" srcOrd="1" destOrd="0" parTransId="{D14D8B64-8C55-4122-8BAE-7B09A587BAB4}" sibTransId="{6F33550C-E9B2-4EB6-B734-66CFB9FC2C6B}"/>
    <dgm:cxn modelId="{5A1FC1B3-4E50-424D-B588-EBEE5532DBE5}" type="presOf" srcId="{D72D6908-7002-4196-A507-F58E7228C0A1}" destId="{C0A5C10B-EFBA-49AF-9CD7-973D39731941}" srcOrd="0" destOrd="0" presId="urn:microsoft.com/office/officeart/2005/8/layout/vProcess5"/>
    <dgm:cxn modelId="{DC2747D4-C71B-4A36-B94E-6D421DC19963}" type="presOf" srcId="{89D5C63A-A9BB-4C45-857F-7CEF6F0085D3}" destId="{0C7ADEBD-B78A-4375-8809-800350893576}" srcOrd="0" destOrd="0" presId="urn:microsoft.com/office/officeart/2005/8/layout/vProcess5"/>
    <dgm:cxn modelId="{05FFE509-805A-456F-98BC-38258F0C0973}" type="presOf" srcId="{66B1BE46-CE2E-4CCD-9C53-69593C2ED9E3}" destId="{7FFA6534-D424-4899-8DB6-A18F0720985A}" srcOrd="0" destOrd="0" presId="urn:microsoft.com/office/officeart/2005/8/layout/vProcess5"/>
    <dgm:cxn modelId="{9F2F2FA6-2763-491B-BEF9-5BF85A59BFED}" type="presOf" srcId="{89D5C63A-A9BB-4C45-857F-7CEF6F0085D3}" destId="{0FF69D7B-E902-4445-AC0A-A3EFB8618E02}" srcOrd="1" destOrd="0" presId="urn:microsoft.com/office/officeart/2005/8/layout/vProcess5"/>
    <dgm:cxn modelId="{41EA8E1F-70AB-4D3D-9A84-593365013828}" type="presOf" srcId="{C7C5C107-CA10-4CFB-91A4-A496730953B8}" destId="{767D5360-95A6-4DE0-A4E3-A4FDEBDC37FE}" srcOrd="0" destOrd="0" presId="urn:microsoft.com/office/officeart/2005/8/layout/vProcess5"/>
    <dgm:cxn modelId="{5F99AE3C-BB21-4C9E-817D-C1E9ED2C0621}" type="presOf" srcId="{C2598FE2-C486-41DD-9446-5D442E8C0ACE}" destId="{4F1C8686-90BD-45F0-AE44-6014E45E457B}" srcOrd="1" destOrd="0" presId="urn:microsoft.com/office/officeart/2005/8/layout/vProcess5"/>
    <dgm:cxn modelId="{DC7EC995-00F6-44EF-AE81-6DAFB2E10D10}" srcId="{51DB3869-8E9E-42FF-9BD5-206AE67BB702}" destId="{C2598FE2-C486-41DD-9446-5D442E8C0ACE}" srcOrd="2" destOrd="0" parTransId="{01A0FE74-51E0-40CA-B95C-ED98079EB27F}" sibTransId="{C7C5C107-CA10-4CFB-91A4-A496730953B8}"/>
    <dgm:cxn modelId="{44D8B757-6156-4453-B2B2-554492464392}" type="presOf" srcId="{6F33550C-E9B2-4EB6-B734-66CFB9FC2C6B}" destId="{C3074A7B-EC1A-4046-B750-524539F8C010}" srcOrd="0" destOrd="0" presId="urn:microsoft.com/office/officeart/2005/8/layout/vProcess5"/>
    <dgm:cxn modelId="{324F6124-B592-4E78-A89D-8F85D4D17959}" type="presParOf" srcId="{9073B65D-7287-4535-800F-A2E8376D444F}" destId="{513C655C-0E61-4844-8DCF-2A49B4D01332}" srcOrd="0" destOrd="0" presId="urn:microsoft.com/office/officeart/2005/8/layout/vProcess5"/>
    <dgm:cxn modelId="{F2257FA5-C3DE-48DB-9982-5F1F51F01C54}" type="presParOf" srcId="{9073B65D-7287-4535-800F-A2E8376D444F}" destId="{7FFA6534-D424-4899-8DB6-A18F0720985A}" srcOrd="1" destOrd="0" presId="urn:microsoft.com/office/officeart/2005/8/layout/vProcess5"/>
    <dgm:cxn modelId="{5A46F181-1128-418E-B36D-23AD49D5E37B}" type="presParOf" srcId="{9073B65D-7287-4535-800F-A2E8376D444F}" destId="{C517629F-477A-4A8D-869A-A56B25D3B67D}" srcOrd="2" destOrd="0" presId="urn:microsoft.com/office/officeart/2005/8/layout/vProcess5"/>
    <dgm:cxn modelId="{277A9D2C-037E-40EE-990A-6820E6A2CBD9}" type="presParOf" srcId="{9073B65D-7287-4535-800F-A2E8376D444F}" destId="{A1F87AAD-3C37-4550-B47A-B43FF1229A3D}" srcOrd="3" destOrd="0" presId="urn:microsoft.com/office/officeart/2005/8/layout/vProcess5"/>
    <dgm:cxn modelId="{7D36D674-11C7-4985-8CD7-F4819AA28A9C}" type="presParOf" srcId="{9073B65D-7287-4535-800F-A2E8376D444F}" destId="{0C7ADEBD-B78A-4375-8809-800350893576}" srcOrd="4" destOrd="0" presId="urn:microsoft.com/office/officeart/2005/8/layout/vProcess5"/>
    <dgm:cxn modelId="{0DD24AE5-8AFF-4514-9F7F-655F20464680}" type="presParOf" srcId="{9073B65D-7287-4535-800F-A2E8376D444F}" destId="{C0A5C10B-EFBA-49AF-9CD7-973D39731941}" srcOrd="5" destOrd="0" presId="urn:microsoft.com/office/officeart/2005/8/layout/vProcess5"/>
    <dgm:cxn modelId="{825D58AB-9FA0-4027-B259-B6062051754F}" type="presParOf" srcId="{9073B65D-7287-4535-800F-A2E8376D444F}" destId="{C3074A7B-EC1A-4046-B750-524539F8C010}" srcOrd="6" destOrd="0" presId="urn:microsoft.com/office/officeart/2005/8/layout/vProcess5"/>
    <dgm:cxn modelId="{7C057F6A-FBF8-40CA-8EB3-0C11A1DB79A5}" type="presParOf" srcId="{9073B65D-7287-4535-800F-A2E8376D444F}" destId="{767D5360-95A6-4DE0-A4E3-A4FDEBDC37FE}" srcOrd="7" destOrd="0" presId="urn:microsoft.com/office/officeart/2005/8/layout/vProcess5"/>
    <dgm:cxn modelId="{6B7EA112-EA2C-4DC9-86BB-0A000ECDED51}" type="presParOf" srcId="{9073B65D-7287-4535-800F-A2E8376D444F}" destId="{A5AADE1E-D6A8-4489-9E6B-069BE1509F81}" srcOrd="8" destOrd="0" presId="urn:microsoft.com/office/officeart/2005/8/layout/vProcess5"/>
    <dgm:cxn modelId="{6D70515B-5BD9-4B5E-8D00-2371CA59C12D}" type="presParOf" srcId="{9073B65D-7287-4535-800F-A2E8376D444F}" destId="{C3970DBF-BB90-4CA4-86B1-D9050F9803DC}" srcOrd="9" destOrd="0" presId="urn:microsoft.com/office/officeart/2005/8/layout/vProcess5"/>
    <dgm:cxn modelId="{258FBFBA-EF72-44AA-86F4-5DF9044FEC33}" type="presParOf" srcId="{9073B65D-7287-4535-800F-A2E8376D444F}" destId="{4F1C8686-90BD-45F0-AE44-6014E45E457B}" srcOrd="10" destOrd="0" presId="urn:microsoft.com/office/officeart/2005/8/layout/vProcess5"/>
    <dgm:cxn modelId="{91DC81E5-F3C6-4FEC-AF66-97D73EE60BD7}" type="presParOf" srcId="{9073B65D-7287-4535-800F-A2E8376D444F}" destId="{0FF69D7B-E902-4445-AC0A-A3EFB8618E0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A6534-D424-4899-8DB6-A18F0720985A}">
      <dsp:nvSpPr>
        <dsp:cNvPr id="0" name=""/>
        <dsp:cNvSpPr/>
      </dsp:nvSpPr>
      <dsp:spPr>
        <a:xfrm>
          <a:off x="0" y="0"/>
          <a:ext cx="6536178" cy="1057224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1 этап – диагностика уровня развития способностей учащегося и его индивидуальных интересов, особенностей</a:t>
          </a:r>
        </a:p>
      </dsp:txBody>
      <dsp:txXfrm>
        <a:off x="30965" y="30965"/>
        <a:ext cx="5306015" cy="995294"/>
      </dsp:txXfrm>
    </dsp:sp>
    <dsp:sp modelId="{C517629F-477A-4A8D-869A-A56B25D3B67D}">
      <dsp:nvSpPr>
        <dsp:cNvPr id="0" name=""/>
        <dsp:cNvSpPr/>
      </dsp:nvSpPr>
      <dsp:spPr>
        <a:xfrm>
          <a:off x="547404" y="1363124"/>
          <a:ext cx="6536178" cy="829868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2 этап – определение цели и постановка задач</a:t>
          </a:r>
        </a:p>
      </dsp:txBody>
      <dsp:txXfrm>
        <a:off x="571710" y="1387430"/>
        <a:ext cx="5252965" cy="781256"/>
      </dsp:txXfrm>
    </dsp:sp>
    <dsp:sp modelId="{A1F87AAD-3C37-4550-B47A-B43FF1229A3D}">
      <dsp:nvSpPr>
        <dsp:cNvPr id="0" name=""/>
        <dsp:cNvSpPr/>
      </dsp:nvSpPr>
      <dsp:spPr>
        <a:xfrm>
          <a:off x="1086639" y="2498893"/>
          <a:ext cx="6536178" cy="1057224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3 этап – определение времени на освоение дополнительной общеразвивающей программы и разработка </a:t>
          </a:r>
          <a:r>
            <a:rPr lang="ru-RU" sz="1400" kern="1200" dirty="0" smtClean="0"/>
            <a:t>индивидуального учебного </a:t>
          </a:r>
          <a:r>
            <a:rPr lang="ru-RU" sz="1400" kern="1200" dirty="0"/>
            <a:t>плана</a:t>
          </a:r>
        </a:p>
      </dsp:txBody>
      <dsp:txXfrm>
        <a:off x="1117604" y="2529858"/>
        <a:ext cx="5247818" cy="995294"/>
      </dsp:txXfrm>
    </dsp:sp>
    <dsp:sp modelId="{0C7ADEBD-B78A-4375-8809-800350893576}">
      <dsp:nvSpPr>
        <dsp:cNvPr id="0" name=""/>
        <dsp:cNvSpPr/>
      </dsp:nvSpPr>
      <dsp:spPr>
        <a:xfrm>
          <a:off x="1634044" y="3748339"/>
          <a:ext cx="6536178" cy="1057224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4 этап – определение содержания плана: выбор приёмов и методов подачи материала, форм работы и подведения итогов </a:t>
          </a:r>
        </a:p>
      </dsp:txBody>
      <dsp:txXfrm>
        <a:off x="1665009" y="3779304"/>
        <a:ext cx="5239647" cy="995294"/>
      </dsp:txXfrm>
    </dsp:sp>
    <dsp:sp modelId="{C0A5C10B-EFBA-49AF-9CD7-973D39731941}">
      <dsp:nvSpPr>
        <dsp:cNvPr id="0" name=""/>
        <dsp:cNvSpPr/>
      </dsp:nvSpPr>
      <dsp:spPr>
        <a:xfrm>
          <a:off x="5848982" y="809737"/>
          <a:ext cx="687195" cy="687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6003601" y="809737"/>
        <a:ext cx="377957" cy="517114"/>
      </dsp:txXfrm>
    </dsp:sp>
    <dsp:sp modelId="{C3074A7B-EC1A-4046-B750-524539F8C010}">
      <dsp:nvSpPr>
        <dsp:cNvPr id="0" name=""/>
        <dsp:cNvSpPr/>
      </dsp:nvSpPr>
      <dsp:spPr>
        <a:xfrm>
          <a:off x="6396387" y="2059184"/>
          <a:ext cx="687195" cy="687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6551006" y="2059184"/>
        <a:ext cx="377957" cy="517114"/>
      </dsp:txXfrm>
    </dsp:sp>
    <dsp:sp modelId="{767D5360-95A6-4DE0-A4E3-A4FDEBDC37FE}">
      <dsp:nvSpPr>
        <dsp:cNvPr id="0" name=""/>
        <dsp:cNvSpPr/>
      </dsp:nvSpPr>
      <dsp:spPr>
        <a:xfrm>
          <a:off x="6935622" y="3308630"/>
          <a:ext cx="687195" cy="687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7090241" y="3308630"/>
        <a:ext cx="377957" cy="517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68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4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049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20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5214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977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53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9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85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93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20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69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3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875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39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F3FB0-213A-4D31-B5FB-FD9384056AA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109458A-7D47-4489-A2B7-97D1D0176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980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5B99D0-E6F1-443E-B730-0ED12B906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51" y="807522"/>
            <a:ext cx="9915455" cy="4488873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ДО ЦРТДЮ </a:t>
            </a:r>
            <a:r>
              <a:rPr lang="ru-RU" sz="18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г.Павлово</a:t>
            </a:r>
            <a:r>
              <a:rPr lang="ru-RU" sz="1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 </a:t>
            </a:r>
            <a:br>
              <a:rPr lang="ru-RU" sz="3600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форма педагогической поддержки </a:t>
            </a:r>
            <a:br>
              <a:rPr lang="ru-RU" sz="3600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одарённых детей, детей с ОВЗ</a:t>
            </a:r>
            <a:br>
              <a:rPr lang="ru-RU" sz="3600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образовательном учреждении»</a:t>
            </a: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1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F603A59-FA24-4930-9A96-0005F80E8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67647" y="5450774"/>
            <a:ext cx="4275116" cy="1056903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методист МБУ ДО ЦРТДЮ </a:t>
            </a:r>
            <a:r>
              <a:rPr lang="ru-RU" sz="1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г.Павлово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Веселова Ж.В.</a:t>
            </a:r>
          </a:p>
        </p:txBody>
      </p:sp>
    </p:spTree>
    <p:extLst>
      <p:ext uri="{BB962C8B-B14F-4D97-AF65-F5344CB8AC3E}">
        <p14:creationId xmlns:p14="http://schemas.microsoft.com/office/powerpoint/2010/main" val="4112249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7563" y="436640"/>
            <a:ext cx="7802637" cy="510418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Индивидуальный </a:t>
            </a:r>
            <a:r>
              <a:rPr lang="ru-RU" sz="1600" b="1" dirty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маршрут </a:t>
            </a:r>
            <a:r>
              <a:rPr lang="ru-RU" sz="1600" b="1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для  детей с ОВЗ, одаренных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2114" y="1088571"/>
            <a:ext cx="8229600" cy="2958747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25000" lnSpcReduction="20000"/>
          </a:bodyPr>
          <a:lstStyle/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*Титульный </a:t>
            </a:r>
            <a:r>
              <a:rPr lang="ru-RU" sz="5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</a:t>
            </a:r>
          </a:p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*Пояснительная </a:t>
            </a:r>
            <a:r>
              <a:rPr lang="ru-RU" sz="5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записка</a:t>
            </a:r>
          </a:p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*Индивидуальный учебный </a:t>
            </a:r>
            <a:r>
              <a:rPr lang="ru-RU" sz="5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</a:p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*Учебно-методические </a:t>
            </a:r>
            <a:r>
              <a:rPr lang="ru-RU" sz="5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материально-техническое обеспечение </a:t>
            </a: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ОП</a:t>
            </a:r>
          </a:p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*Список </a:t>
            </a:r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литературы/  </a:t>
            </a: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Интернет-ресурсов</a:t>
            </a:r>
          </a:p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*Анализ </a:t>
            </a:r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проведенной работы /самоанализ учащегося по </a:t>
            </a: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ИОМ</a:t>
            </a:r>
            <a:endParaRPr lang="ru-RU" sz="56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Приложение </a:t>
            </a:r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   Карта индивидуального сопровождения </a:t>
            </a: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ребенка</a:t>
            </a:r>
            <a:endParaRPr lang="ru-RU" sz="5600" b="1" dirty="0" smtClean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  <a:p>
            <a:pPr lvl="0" defTabSz="914400">
              <a:lnSpc>
                <a:spcPct val="17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Можно </a:t>
            </a:r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приложение добавить обучающий, демонстрационный материал.</a:t>
            </a:r>
            <a:endParaRPr lang="ru-RU" sz="56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5658" y="4275918"/>
            <a:ext cx="8186056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к индивидуальному маршруту должна включать: </a:t>
            </a:r>
            <a:endPara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ребенка; 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и потенциальных возможностей учащегося; 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образовательного процесса; 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результаты; 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результативности; </a:t>
            </a: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способы отслеживания результативности образовательного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4146465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89252BD7-E270-4FF4-B024-EEE8B44A4D65}"/>
              </a:ext>
            </a:extLst>
          </p:cNvPr>
          <p:cNvSpPr/>
          <p:nvPr/>
        </p:nvSpPr>
        <p:spPr>
          <a:xfrm>
            <a:off x="297998" y="117703"/>
            <a:ext cx="2786063" cy="14859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Модернизация российского образования</a:t>
            </a:r>
          </a:p>
        </p:txBody>
      </p:sp>
      <p:sp>
        <p:nvSpPr>
          <p:cNvPr id="5" name="Прямоугольная выноска 4">
            <a:extLst>
              <a:ext uri="{FF2B5EF4-FFF2-40B4-BE49-F238E27FC236}">
                <a16:creationId xmlns="" xmlns:a16="http://schemas.microsoft.com/office/drawing/2014/main" id="{F9D736D1-0BA8-4CFF-8F34-222B556D3805}"/>
              </a:ext>
            </a:extLst>
          </p:cNvPr>
          <p:cNvSpPr/>
          <p:nvPr/>
        </p:nvSpPr>
        <p:spPr>
          <a:xfrm>
            <a:off x="4984978" y="117703"/>
            <a:ext cx="3357562" cy="1428750"/>
          </a:xfrm>
          <a:prstGeom prst="wedgeRectCallout">
            <a:avLst>
              <a:gd name="adj1" fmla="val -105492"/>
              <a:gd name="adj2" fmla="val 65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формирование универсальных способностей личности</a:t>
            </a:r>
          </a:p>
        </p:txBody>
      </p:sp>
      <p:sp>
        <p:nvSpPr>
          <p:cNvPr id="6" name="Прямоугольная выноска 5">
            <a:extLst>
              <a:ext uri="{FF2B5EF4-FFF2-40B4-BE49-F238E27FC236}">
                <a16:creationId xmlns="" xmlns:a16="http://schemas.microsoft.com/office/drawing/2014/main" id="{03D5E5AE-CF27-4716-95CC-199AA31B8B56}"/>
              </a:ext>
            </a:extLst>
          </p:cNvPr>
          <p:cNvSpPr/>
          <p:nvPr/>
        </p:nvSpPr>
        <p:spPr>
          <a:xfrm>
            <a:off x="5115606" y="2528208"/>
            <a:ext cx="3357562" cy="1428750"/>
          </a:xfrm>
          <a:prstGeom prst="wedgeRectCallout">
            <a:avLst>
              <a:gd name="adj1" fmla="val -116657"/>
              <a:gd name="adj2" fmla="val -138079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новые социальные потребности и ценности. </a:t>
            </a:r>
          </a:p>
        </p:txBody>
      </p:sp>
      <p:sp>
        <p:nvSpPr>
          <p:cNvPr id="7" name="Прямоугольная выноска 6">
            <a:extLst>
              <a:ext uri="{FF2B5EF4-FFF2-40B4-BE49-F238E27FC236}">
                <a16:creationId xmlns="" xmlns:a16="http://schemas.microsoft.com/office/drawing/2014/main" id="{7D5C7598-359F-4B3F-95BD-CEBAAA031D3F}"/>
              </a:ext>
            </a:extLst>
          </p:cNvPr>
          <p:cNvSpPr/>
          <p:nvPr/>
        </p:nvSpPr>
        <p:spPr>
          <a:xfrm>
            <a:off x="4127727" y="4776788"/>
            <a:ext cx="3357562" cy="1357312"/>
          </a:xfrm>
          <a:prstGeom prst="wedgeRectCallout">
            <a:avLst>
              <a:gd name="adj1" fmla="val -102468"/>
              <a:gd name="adj2" fmla="val -28161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индивидуализация</a:t>
            </a: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образовательного процесса</a:t>
            </a:r>
          </a:p>
        </p:txBody>
      </p:sp>
      <p:sp>
        <p:nvSpPr>
          <p:cNvPr id="8" name="Прямоугольная выноска 7">
            <a:extLst>
              <a:ext uri="{FF2B5EF4-FFF2-40B4-BE49-F238E27FC236}">
                <a16:creationId xmlns="" xmlns:a16="http://schemas.microsoft.com/office/drawing/2014/main" id="{77136BC0-B072-4CD0-8939-5756BE2C4ED0}"/>
              </a:ext>
            </a:extLst>
          </p:cNvPr>
          <p:cNvSpPr/>
          <p:nvPr/>
        </p:nvSpPr>
        <p:spPr>
          <a:xfrm>
            <a:off x="189140" y="5076825"/>
            <a:ext cx="3357563" cy="1285875"/>
          </a:xfrm>
          <a:prstGeom prst="wedgeRectCallout">
            <a:avLst>
              <a:gd name="adj1" fmla="val -3281"/>
              <a:gd name="adj2" fmla="val -29521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обучение по индивидуальным образовательным маршрутам</a:t>
            </a:r>
          </a:p>
        </p:txBody>
      </p:sp>
      <p:pic>
        <p:nvPicPr>
          <p:cNvPr id="1027" name="Picture 3" descr="C:\Users\Ж.В.Веселова\Desktop\uk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01" y="1928526"/>
            <a:ext cx="3153945" cy="1421229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Ж.В.Веселова\Desktop\dostupnoe_obraz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973" y="266021"/>
            <a:ext cx="3228273" cy="1132113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B6DB4570-B5EA-4415-BDD8-CEA72872C269}"/>
              </a:ext>
            </a:extLst>
          </p:cNvPr>
          <p:cNvSpPr/>
          <p:nvPr/>
        </p:nvSpPr>
        <p:spPr>
          <a:xfrm rot="20820000">
            <a:off x="808273" y="397353"/>
            <a:ext cx="3464343" cy="177395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Образовательные потребности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1E7CA0EA-4D96-42E0-8C64-CD7D71D84968}"/>
              </a:ext>
            </a:extLst>
          </p:cNvPr>
          <p:cNvSpPr/>
          <p:nvPr/>
        </p:nvSpPr>
        <p:spPr>
          <a:xfrm rot="568143">
            <a:off x="4411253" y="172702"/>
            <a:ext cx="3270767" cy="194465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Индивидуальные способности и возможности учащегося 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E933F6FF-CACD-47BF-B5E4-A767836B3638}"/>
              </a:ext>
            </a:extLst>
          </p:cNvPr>
          <p:cNvSpPr/>
          <p:nvPr/>
        </p:nvSpPr>
        <p:spPr>
          <a:xfrm rot="20760000">
            <a:off x="1232257" y="2275999"/>
            <a:ext cx="3079207" cy="184080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Возможности материально-технической базы учреждения</a:t>
            </a:r>
          </a:p>
        </p:txBody>
      </p:sp>
      <p:sp>
        <p:nvSpPr>
          <p:cNvPr id="10" name="Сердце 9">
            <a:extLst>
              <a:ext uri="{FF2B5EF4-FFF2-40B4-BE49-F238E27FC236}">
                <a16:creationId xmlns="" xmlns:a16="http://schemas.microsoft.com/office/drawing/2014/main" id="{5E509D98-7B59-4C75-AAFA-86AC3A1F14AC}"/>
              </a:ext>
            </a:extLst>
          </p:cNvPr>
          <p:cNvSpPr/>
          <p:nvPr/>
        </p:nvSpPr>
        <p:spPr>
          <a:xfrm>
            <a:off x="1920650" y="4927636"/>
            <a:ext cx="5000625" cy="1540210"/>
          </a:xfrm>
          <a:prstGeom prst="hear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Индивидуальный образовательный маршрут 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658CC701-A85D-463B-BB9B-BB86A8510DA0}"/>
              </a:ext>
            </a:extLst>
          </p:cNvPr>
          <p:cNvCxnSpPr>
            <a:cxnSpLocks/>
          </p:cNvCxnSpPr>
          <p:nvPr/>
        </p:nvCxnSpPr>
        <p:spPr>
          <a:xfrm flipH="1" flipV="1">
            <a:off x="3101961" y="4266060"/>
            <a:ext cx="94138" cy="597062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DF024933-5C09-47CA-9460-63E6C03B2145}"/>
              </a:ext>
            </a:extLst>
          </p:cNvPr>
          <p:cNvCxnSpPr>
            <a:cxnSpLocks/>
          </p:cNvCxnSpPr>
          <p:nvPr/>
        </p:nvCxnSpPr>
        <p:spPr>
          <a:xfrm rot="16200000" flipV="1">
            <a:off x="3154243" y="4357688"/>
            <a:ext cx="1214438" cy="28575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DA22D0E3-21BC-4A6B-B2CA-DB1580AE3814}"/>
              </a:ext>
            </a:extLst>
          </p:cNvPr>
          <p:cNvCxnSpPr/>
          <p:nvPr/>
        </p:nvCxnSpPr>
        <p:spPr>
          <a:xfrm rot="5400000" flipH="1" flipV="1">
            <a:off x="3773525" y="3359018"/>
            <a:ext cx="2786062" cy="500062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ED7B3C2-EC56-4C90-8CD3-E7005AC8C42E}"/>
              </a:ext>
            </a:extLst>
          </p:cNvPr>
          <p:cNvSpPr/>
          <p:nvPr/>
        </p:nvSpPr>
        <p:spPr>
          <a:xfrm rot="22080000">
            <a:off x="4527825" y="2218412"/>
            <a:ext cx="3022705" cy="174702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Профессионализм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педагога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="" xmlns:a16="http://schemas.microsoft.com/office/drawing/2014/main" id="{9D31808E-119F-411E-BF2A-6BD6C1F1C04F}"/>
              </a:ext>
            </a:extLst>
          </p:cNvPr>
          <p:cNvCxnSpPr>
            <a:cxnSpLocks/>
          </p:cNvCxnSpPr>
          <p:nvPr/>
        </p:nvCxnSpPr>
        <p:spPr>
          <a:xfrm flipV="1">
            <a:off x="5623195" y="4055989"/>
            <a:ext cx="107503" cy="871647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2" descr="tltTimes.ru - Информационный портал Тольятти. Новости Тольят…">
            <a:extLst>
              <a:ext uri="{FF2B5EF4-FFF2-40B4-BE49-F238E27FC236}">
                <a16:creationId xmlns="" xmlns:a16="http://schemas.microsoft.com/office/drawing/2014/main" id="{56FA6B79-0B44-40C8-B6F1-F87961B70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693" y="4316130"/>
            <a:ext cx="4033837" cy="2357438"/>
          </a:xfrm>
          <a:prstGeom prst="rect">
            <a:avLst/>
          </a:prstGeom>
          <a:noFill/>
          <a:ln w="1905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5EB1A7E6-2D0A-4E9C-96C1-07C975EDF705}"/>
              </a:ext>
            </a:extLst>
          </p:cNvPr>
          <p:cNvSpPr/>
          <p:nvPr/>
        </p:nvSpPr>
        <p:spPr>
          <a:xfrm>
            <a:off x="8567904" y="776477"/>
            <a:ext cx="3230089" cy="34895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Индивидуальный образовательный маршрут помогает  одаренному ребёнку раскрыть все свои таланты и определиться в выборе будущей профессии.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94A692-C4C5-4BBD-8596-5602A1D72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7309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 поможет в решении педагогических задач:</a:t>
            </a:r>
          </a:p>
        </p:txBody>
      </p:sp>
      <p:sp>
        <p:nvSpPr>
          <p:cNvPr id="4099" name="Содержимое 2">
            <a:extLst>
              <a:ext uri="{FF2B5EF4-FFF2-40B4-BE49-F238E27FC236}">
                <a16:creationId xmlns="" xmlns:a16="http://schemas.microsoft.com/office/drawing/2014/main" id="{8D83A406-2BFC-4D74-AE88-1A647A4D1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2529" y="1591294"/>
            <a:ext cx="7718097" cy="4838082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dirty="0"/>
              <a:t>поддерживать высокую мотивацию учащегося для занятий творчеством;</a:t>
            </a:r>
          </a:p>
          <a:p>
            <a:r>
              <a:rPr lang="ru-RU" dirty="0"/>
              <a:t>• поощрять активность и самостоятельность ребенка, расширять возможности обучения и самообучения;</a:t>
            </a:r>
          </a:p>
          <a:p>
            <a:r>
              <a:rPr lang="ru-RU" dirty="0"/>
              <a:t>• развивать навыки рефлексивной и оценочной деятельности учащегося;</a:t>
            </a:r>
          </a:p>
          <a:p>
            <a:r>
              <a:rPr lang="ru-RU" dirty="0"/>
              <a:t>• формировать умение учиться - ставить цели, планировать и организовывать собственную деятельность;</a:t>
            </a:r>
          </a:p>
          <a:p>
            <a:r>
              <a:rPr lang="ru-RU" dirty="0"/>
              <a:t>• содействовать индивидуализации воспитания и образования учащихся;</a:t>
            </a:r>
          </a:p>
          <a:p>
            <a:r>
              <a:rPr lang="ru-RU" dirty="0"/>
              <a:t>• закладывать дополнительные предпосылки и возможности для успешной социализации.</a:t>
            </a:r>
          </a:p>
          <a:p>
            <a:pPr eaLnBrk="1" hangingPunct="1"/>
            <a:endParaRPr lang="ru-RU" altLang="ru-RU" dirty="0"/>
          </a:p>
          <a:p>
            <a:pPr>
              <a:buFont typeface="Wingdings 2" panose="05020102010507070707" pitchFamily="18" charset="2"/>
              <a:buNone/>
            </a:pPr>
            <a:endParaRPr lang="ru-RU" alt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937F50-BA0F-4597-BD5B-4CD50C6C4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599"/>
            <a:ext cx="10034209" cy="767939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построения индивидуального образовательного маршрута.</a:t>
            </a:r>
            <a:br>
              <a:rPr lang="ru-RU" sz="1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Структуры ИОМ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84A2EFA-B6CA-4256-B039-D4A1976D9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67543"/>
            <a:ext cx="11126739" cy="4473819"/>
          </a:xfrm>
        </p:spPr>
        <p:txBody>
          <a:bodyPr>
            <a:normAutofit lnSpcReduction="10000"/>
          </a:bodyPr>
          <a:lstStyle/>
          <a:p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Линейная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– принцип построения                                                                                                                                            - от простого к сложному.                                                                                                                                              Позволяет реализовать систематичность и последовательность.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Концентрическая 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- структурирование учебного материала по типу                                                         нескольких концентрических кругов. В структуру такой программы                                                                       обычно входят несколько более мелких подпрограмм. </a:t>
            </a:r>
          </a:p>
          <a:p>
            <a:pPr marL="0" indent="0">
              <a:buNone/>
            </a:pP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Логарифмическая спираль -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наиболее продуктивный тип структуры,                                                                     когда один и тот же вид деятельности отрабатывается на занятиях                                                                         периодически, многократно. Содержание постепенно                                                                               усложняется и расширяется. Возможна исследовательская                                                                         деятельность учащихся, направленная на развитие одаренности.</a:t>
            </a:r>
          </a:p>
          <a:p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="" xmlns:a16="http://schemas.microsoft.com/office/drawing/2014/main" id="{448D1987-3693-4EA9-8C9D-DB16D88DAF6D}"/>
              </a:ext>
            </a:extLst>
          </p:cNvPr>
          <p:cNvCxnSpPr>
            <a:cxnSpLocks/>
          </p:cNvCxnSpPr>
          <p:nvPr/>
        </p:nvCxnSpPr>
        <p:spPr>
          <a:xfrm flipV="1">
            <a:off x="8498985" y="1697033"/>
            <a:ext cx="1761296" cy="95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37BE766-2BCC-4B1A-8327-71B5381A0B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748" y="2467577"/>
            <a:ext cx="1449780" cy="1374180"/>
          </a:xfrm>
          <a:prstGeom prst="rect">
            <a:avLst/>
          </a:prstGeom>
        </p:spPr>
      </p:pic>
      <p:pic>
        <p:nvPicPr>
          <p:cNvPr id="8" name="Picture 4" descr="Info-svoboda.ru Квантовый Переход 2012 г. и человек. Парад Планет. Переход в другое измерение.">
            <a:extLst>
              <a:ext uri="{FF2B5EF4-FFF2-40B4-BE49-F238E27FC236}">
                <a16:creationId xmlns="" xmlns:a16="http://schemas.microsoft.com/office/drawing/2014/main" id="{AC81C7AC-38B6-4FE9-91E3-04273C91D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t="16251" r="5173" b="17499"/>
          <a:stretch>
            <a:fillRect/>
          </a:stretch>
        </p:blipFill>
        <p:spPr bwMode="auto">
          <a:xfrm>
            <a:off x="8498985" y="4515980"/>
            <a:ext cx="2311307" cy="1374179"/>
          </a:xfrm>
          <a:prstGeom prst="rect">
            <a:avLst/>
          </a:prstGeom>
          <a:solidFill>
            <a:schemeClr val="bg1"/>
          </a:solidFill>
          <a:ln w="19050">
            <a:solidFill>
              <a:srgbClr val="99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6925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0291F62E-EA5C-472C-BEAD-A2C069304B69}"/>
              </a:ext>
            </a:extLst>
          </p:cNvPr>
          <p:cNvSpPr/>
          <p:nvPr/>
        </p:nvSpPr>
        <p:spPr>
          <a:xfrm>
            <a:off x="7505205" y="256105"/>
            <a:ext cx="4294908" cy="181020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Этапы построения индивидуального образовательного маршрута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="" xmlns:a16="http://schemas.microsoft.com/office/drawing/2014/main" id="{C982D501-0B79-47B9-B3E3-9E113A6610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2800482"/>
              </p:ext>
            </p:extLst>
          </p:nvPr>
        </p:nvGraphicFramePr>
        <p:xfrm>
          <a:off x="391886" y="217699"/>
          <a:ext cx="8170223" cy="4805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E9817C2C-C878-4E71-B3E5-7764F5EAB4AE}"/>
              </a:ext>
            </a:extLst>
          </p:cNvPr>
          <p:cNvSpPr/>
          <p:nvPr/>
        </p:nvSpPr>
        <p:spPr>
          <a:xfrm>
            <a:off x="783772" y="6342419"/>
            <a:ext cx="10569038" cy="5957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500" dirty="0"/>
              <a:t>                 </a:t>
            </a:r>
            <a:r>
              <a:rPr lang="ru-RU" sz="1400" b="1" dirty="0">
                <a:solidFill>
                  <a:schemeClr val="tx1"/>
                </a:solidFill>
              </a:rPr>
              <a:t>Возможность привлечения специалистов (например, психолога), родителей. Коррекция  ИОМ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46D0A600-0D66-4343-8D93-6C52AE43AC64}"/>
              </a:ext>
            </a:extLst>
          </p:cNvPr>
          <p:cNvGrpSpPr/>
          <p:nvPr/>
        </p:nvGrpSpPr>
        <p:grpSpPr>
          <a:xfrm>
            <a:off x="8051319" y="4644166"/>
            <a:ext cx="562250" cy="562250"/>
            <a:chOff x="7607972" y="4243313"/>
            <a:chExt cx="562250" cy="562250"/>
          </a:xfrm>
        </p:grpSpPr>
        <p:sp>
          <p:nvSpPr>
            <p:cNvPr id="10" name="Стрелка: вниз 9">
              <a:extLst>
                <a:ext uri="{FF2B5EF4-FFF2-40B4-BE49-F238E27FC236}">
                  <a16:creationId xmlns="" xmlns:a16="http://schemas.microsoft.com/office/drawing/2014/main" id="{4B88625E-C838-4411-8F89-9E588C44C37D}"/>
                </a:ext>
              </a:extLst>
            </p:cNvPr>
            <p:cNvSpPr/>
            <p:nvPr/>
          </p:nvSpPr>
          <p:spPr>
            <a:xfrm>
              <a:off x="7607972" y="4243313"/>
              <a:ext cx="562250" cy="562250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трелка: вниз 4">
              <a:extLst>
                <a:ext uri="{FF2B5EF4-FFF2-40B4-BE49-F238E27FC236}">
                  <a16:creationId xmlns="" xmlns:a16="http://schemas.microsoft.com/office/drawing/2014/main" id="{4D87907F-6D02-43B6-BA08-8A4E43DEF4D7}"/>
                </a:ext>
              </a:extLst>
            </p:cNvPr>
            <p:cNvSpPr txBox="1"/>
            <p:nvPr/>
          </p:nvSpPr>
          <p:spPr>
            <a:xfrm>
              <a:off x="7734478" y="4243313"/>
              <a:ext cx="309238" cy="4230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marL="0" lvl="0" indent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600" kern="1200"/>
            </a:p>
          </p:txBody>
        </p:sp>
      </p:grpSp>
      <p:sp>
        <p:nvSpPr>
          <p:cNvPr id="12" name="Прямоугольник: скругленные углы 11">
            <a:extLst>
              <a:ext uri="{FF2B5EF4-FFF2-40B4-BE49-F238E27FC236}">
                <a16:creationId xmlns="" xmlns:a16="http://schemas.microsoft.com/office/drawing/2014/main" id="{572A2D31-DEB1-460E-A277-2ABC5E09DE90}"/>
              </a:ext>
            </a:extLst>
          </p:cNvPr>
          <p:cNvSpPr/>
          <p:nvPr/>
        </p:nvSpPr>
        <p:spPr>
          <a:xfrm>
            <a:off x="2747158" y="5178447"/>
            <a:ext cx="6697683" cy="79484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latin typeface="+mj-lt"/>
              </a:rPr>
              <a:t>5 этап – определение способов оценки и самооценки успехов учащегося на каждом этапе освоения индивидуального образовательного маршрута. Презентация достижений</a:t>
            </a:r>
          </a:p>
        </p:txBody>
      </p:sp>
    </p:spTree>
    <p:extLst>
      <p:ext uri="{BB962C8B-B14F-4D97-AF65-F5344CB8AC3E}">
        <p14:creationId xmlns:p14="http://schemas.microsoft.com/office/powerpoint/2010/main" val="1677643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9D57C4-01CE-4796-B77E-19734E013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924" y="941569"/>
            <a:ext cx="8300935" cy="593767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dirty="0">
                <a:solidFill>
                  <a:srgbClr val="C00000"/>
                </a:solidFill>
              </a:rPr>
              <a:t>1 этап – диагностика уровня развития способностей учащегося и его индивидуальных интересов, особенностей</a:t>
            </a:r>
            <a:br>
              <a:rPr lang="ru-RU" sz="1800" dirty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1267" name="Содержимое 2">
            <a:extLst>
              <a:ext uri="{FF2B5EF4-FFF2-40B4-BE49-F238E27FC236}">
                <a16:creationId xmlns="" xmlns:a16="http://schemas.microsoft.com/office/drawing/2014/main" id="{BBC27294-0CE0-4A72-BE0C-1ECB387F3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44" y="1773473"/>
            <a:ext cx="8906494" cy="4247317"/>
          </a:xfrm>
        </p:spPr>
        <p:txBody>
          <a:bodyPr>
            <a:normAutofit/>
          </a:bodyPr>
          <a:lstStyle/>
          <a:p>
            <a:pPr>
              <a:buFont typeface="Wingdings 2" panose="05020102010507070707" pitchFamily="18" charset="2"/>
              <a:buNone/>
            </a:pP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altLang="ru-RU" dirty="0"/>
          </a:p>
          <a:p>
            <a:endParaRPr lang="ru-RU" altLang="ru-RU" dirty="0"/>
          </a:p>
        </p:txBody>
      </p:sp>
      <p:pic>
        <p:nvPicPr>
          <p:cNvPr id="11268" name="Picture 2" descr="1191269172_c4124k1y_preview">
            <a:extLst>
              <a:ext uri="{FF2B5EF4-FFF2-40B4-BE49-F238E27FC236}">
                <a16:creationId xmlns="" xmlns:a16="http://schemas.microsoft.com/office/drawing/2014/main" id="{A9436D9C-01D1-4EC1-828A-7171CF704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149" y="142876"/>
            <a:ext cx="1624404" cy="2555756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я Я ЯЯЯЯ!!! &quot; 2014 &quot; Май">
            <a:extLst>
              <a:ext uri="{FF2B5EF4-FFF2-40B4-BE49-F238E27FC236}">
                <a16:creationId xmlns="" xmlns:a16="http://schemas.microsoft.com/office/drawing/2014/main" id="{4281B31D-F0FC-4DB4-8B37-AE166BE1B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149" y="3146960"/>
            <a:ext cx="1624403" cy="2873829"/>
          </a:xfrm>
          <a:prstGeom prst="rect">
            <a:avLst/>
          </a:prstGeom>
          <a:noFill/>
          <a:ln w="1905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EF6EA057-DAAA-49A0-B33D-CC035A49E29A}"/>
              </a:ext>
            </a:extLst>
          </p:cNvPr>
          <p:cNvSpPr/>
          <p:nvPr/>
        </p:nvSpPr>
        <p:spPr>
          <a:xfrm>
            <a:off x="1211283" y="237505"/>
            <a:ext cx="7980218" cy="59376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Этапы построения ИОМ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A4BFB3C-1301-4BE2-8CE3-8172F89450F2}"/>
              </a:ext>
            </a:extLst>
          </p:cNvPr>
          <p:cNvSpPr/>
          <p:nvPr/>
        </p:nvSpPr>
        <p:spPr>
          <a:xfrm>
            <a:off x="958456" y="1652583"/>
            <a:ext cx="8731809" cy="50285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проявлений одаренности в поведении и разных видах деятельности учащегося на основании наблюдений, анкетирования, опроса; </a:t>
            </a:r>
          </a:p>
          <a:p>
            <a:pPr>
              <a:lnSpc>
                <a:spcPct val="15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-изучение условий и истории развития учащегося в семье, его интересов, увлечений;</a:t>
            </a:r>
          </a:p>
          <a:p>
            <a:pPr>
              <a:lnSpc>
                <a:spcPct val="15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-сведения о семье, о его интересах и необычных способностях с помощью опросников;</a:t>
            </a:r>
          </a:p>
          <a:p>
            <a:pPr>
              <a:lnSpc>
                <a:spcPct val="15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-оценка учащегося его сверстниками — сведения о способностях,  успеваемости и достижениях (с помощью опросников);</a:t>
            </a:r>
          </a:p>
          <a:p>
            <a:pPr>
              <a:lnSpc>
                <a:spcPct val="15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-самооценка способностей, мотивации, интересов, успехов с помощью анкет, опроса;</a:t>
            </a:r>
          </a:p>
          <a:p>
            <a:pPr>
              <a:lnSpc>
                <a:spcPct val="15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-оценка творческих работ, достижений; </a:t>
            </a:r>
          </a:p>
          <a:p>
            <a:pPr>
              <a:lnSpc>
                <a:spcPct val="15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-психологическое тестирование — показатели интеллектуальных особенностей абстрактного и логического мышления, математические способности, технические способности, лингвистические способности, память; творческого и личностного развития учащегося с помощью психодиагностических тестов.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8DE8E72-2030-4855-8B2D-B07FA05A5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3030" y="299746"/>
            <a:ext cx="7064828" cy="3575568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ЦЕЛЬ, задачи- 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индивидуальном порядке по согласованию с родителями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самим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                                                                                                  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срок действия маршрута, в соответствии с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поставленными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целями и задачами. 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Предусматривается участие родителей в разработке маршрута,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определении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 в совместной творческой деятельности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                                                                                                                                   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 ребенком (Например, изготовление костюма для выступления на концерте и др.) </a:t>
            </a:r>
          </a:p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необходимо совместно с ребенком подобрать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 темы занятий дополнительно к темам из базовой программы,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опираясь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интересы ребенка, его возможности и поставленные цели; 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 формы и методы работы с одаренным ребенком по индивидуальному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образовательному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маршруту 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94DE089F-F03D-48A8-872C-EC2AF7CFBD91}"/>
              </a:ext>
            </a:extLst>
          </p:cNvPr>
          <p:cNvSpPr/>
          <p:nvPr/>
        </p:nvSpPr>
        <p:spPr>
          <a:xfrm>
            <a:off x="2552695" y="3969328"/>
            <a:ext cx="9394379" cy="280257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дополнительного образования могут быть выделены следующие формы обучения                                     одаренных и талантливых детей: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 индивидуальное обучение или обучение в малых группах по программам творческого развития в определенной области;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 работа по исследовательским и творческим проектам в режиме наставничества, в качестве наставника выступает деятель науки или культуры;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 очно - заочные школы;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 каникулярные сборы, лагеря, мастер-классы, творческие лаборатории;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 система творческих конкурсов, фестивалей, олимпиад;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 детские научно-практические конференции и семинары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903029" y="359229"/>
            <a:ext cx="3657600" cy="30262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8415">
              <a:lnSpc>
                <a:spcPct val="115000"/>
              </a:lnSpc>
              <a:spcAft>
                <a:spcPts val="101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Формы работы по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ИОМ</a:t>
            </a:r>
            <a:endParaRPr lang="ru-RU" sz="14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Игра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.      Беседа.    Экскурсия.    Бенефис.   Наблюдение.   Практическое занятие. Размышление.  Тренинг.  Творческая мастерская.  Творческий отчет. Эксперимент Мозговой штурм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3383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109E4B1-42AD-4CFE-AFDE-26B2ABDDB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0483" y="3806773"/>
            <a:ext cx="8596668" cy="2576945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r>
              <a:rPr lang="ru-RU" dirty="0"/>
              <a:t>        </a:t>
            </a:r>
            <a:r>
              <a:rPr lang="ru-RU" dirty="0" smtClean="0"/>
              <a:t>                 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самоанализа учащегося по ИОМ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цели я ставил перед собой в начале учебного года? (</a:t>
            </a: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хотел?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действия я спланировал для достижения цели? (</a:t>
            </a: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должен сделать?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Удалось ли мне реализовать задуманное? (</a:t>
            </a: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сделал для достижения цели?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эффективность моих действий? (</a:t>
            </a: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Чему научился? Что необходимо еще сделать?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F6547A0-4112-4E5A-B5D0-88B42B136EBF}"/>
              </a:ext>
            </a:extLst>
          </p:cNvPr>
          <p:cNvSpPr/>
          <p:nvPr/>
        </p:nvSpPr>
        <p:spPr>
          <a:xfrm>
            <a:off x="304799" y="248130"/>
            <a:ext cx="8596667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Проанализировав результаты диагностики и исходя из содержания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индивидуального учебного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плана, необходимо решить нужно ли для достижения поставленной цели привлечь к работе с данным учащимся других специалистов. 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2CA8992F-3051-4F77-B411-28BC82C32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720" y="2059736"/>
            <a:ext cx="8596668" cy="991492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оценки и самооценки успехов выбирает педагог совместно с учащимся.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оценку успехов на каждом этапе освоения маршрута.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Соединитель: уступ 10">
            <a:extLst>
              <a:ext uri="{FF2B5EF4-FFF2-40B4-BE49-F238E27FC236}">
                <a16:creationId xmlns="" xmlns:a16="http://schemas.microsoft.com/office/drawing/2014/main" id="{8EFB80A2-670B-4D03-BFDE-A01E81CDE01E}"/>
              </a:ext>
            </a:extLst>
          </p:cNvPr>
          <p:cNvCxnSpPr/>
          <p:nvPr/>
        </p:nvCxnSpPr>
        <p:spPr>
          <a:xfrm>
            <a:off x="2173184" y="1235813"/>
            <a:ext cx="985652" cy="6672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Соединитель: уступ 12">
            <a:extLst>
              <a:ext uri="{FF2B5EF4-FFF2-40B4-BE49-F238E27FC236}">
                <a16:creationId xmlns="" xmlns:a16="http://schemas.microsoft.com/office/drawing/2014/main" id="{F7FE95A0-0C23-4512-920A-4FD98253DECF}"/>
              </a:ext>
            </a:extLst>
          </p:cNvPr>
          <p:cNvCxnSpPr>
            <a:cxnSpLocks/>
          </p:cNvCxnSpPr>
          <p:nvPr/>
        </p:nvCxnSpPr>
        <p:spPr>
          <a:xfrm>
            <a:off x="3158836" y="2933205"/>
            <a:ext cx="1353787" cy="6215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6188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654</TotalTime>
  <Words>860</Words>
  <Application>Microsoft Office PowerPoint</Application>
  <PresentationFormat>Произвольный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МБУ ДО ЦРТДЮ г.Павлово   «Индивидуальный образовательный маршрут   как форма педагогической поддержки  одарённых детей, детей с ОВЗ  в образовательном учреждении»        </vt:lpstr>
      <vt:lpstr>Презентация PowerPoint</vt:lpstr>
      <vt:lpstr>Презентация PowerPoint</vt:lpstr>
      <vt:lpstr>Индивидуальный образовательный маршрут поможет в решении педагогических задач:</vt:lpstr>
      <vt:lpstr>Методика построения индивидуального образовательного маршрута. Структуры ИОМ</vt:lpstr>
      <vt:lpstr>Презентация PowerPoint</vt:lpstr>
      <vt:lpstr>1 этап – диагностика уровня развития способностей учащегося и его индивидуальных интересов, особенностей </vt:lpstr>
      <vt:lpstr>Презентация PowerPoint</vt:lpstr>
      <vt:lpstr>Способ оценки и самооценки успехов выбирает педагог совместно с учащимся.  Проводить оценку успехов на каждом этапе освоения маршрута. </vt:lpstr>
      <vt:lpstr>       Индивидуальный образовательный маршрут обучения для  детей с ОВЗ, одаренных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МБУ ДО ЦРТДЮ г.Павлово  Разработка и реализация индивидуальных образовательных маршрутов в процессе дополнительного образования   Слушатели: педагоги ДО МБУ ДО ЦРТДЮ г.Павлово</dc:title>
  <dc:creator>intel</dc:creator>
  <cp:lastModifiedBy>Ж.В.Веселова</cp:lastModifiedBy>
  <cp:revision>52</cp:revision>
  <dcterms:created xsi:type="dcterms:W3CDTF">2021-11-14T16:28:18Z</dcterms:created>
  <dcterms:modified xsi:type="dcterms:W3CDTF">2021-11-23T10:19:38Z</dcterms:modified>
</cp:coreProperties>
</file>