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type="screen4x3" cy="6858000" cx="9144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tableStyles" Target="tableStyles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7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8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82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8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8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24EBF09-2393-4221-B49C-893B881CCCE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62099430-6752-4E5F-B22F-1619339BC4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7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0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1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5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24EBF09-2393-4221-B49C-893B881CCCE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104865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62099430-6752-4E5F-B22F-1619339BC4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6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0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24EBF09-2393-4221-B49C-893B881CCCE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104864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62099430-6752-4E5F-B22F-1619339BC4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99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0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24EBF09-2393-4221-B49C-893B881CCCE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104860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0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62099430-6752-4E5F-B22F-1619339BC4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7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5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56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24EBF09-2393-4221-B49C-893B881CCCE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104865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62099430-6752-4E5F-B22F-1619339BC4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7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0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1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2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24EBF09-2393-4221-B49C-893B881CCCE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104866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6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62099430-6752-4E5F-B22F-1619339BC4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7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6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67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8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69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70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1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24EBF09-2393-4221-B49C-893B881CCCE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1048672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73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62099430-6752-4E5F-B22F-1619339BC4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9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24EBF09-2393-4221-B49C-893B881CCCE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104859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62099430-6752-4E5F-B22F-1619339BC4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24EBF09-2393-4221-B49C-893B881CCCE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1048590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62099430-6752-4E5F-B22F-1619339BC4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7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4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75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76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7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24EBF09-2393-4221-B49C-893B881CCCE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104867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7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62099430-6752-4E5F-B22F-1619339BC4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6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5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46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24EBF09-2393-4221-B49C-893B881CCCE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104864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62099430-6752-4E5F-B22F-1619339BC4F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EBF09-2393-4221-B49C-893B881CCCE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99430-6752-4E5F-B22F-1619339BC4F4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eaLnBrk="1" hangingPunct="1" latinLnBrk="0" rtl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342900" latinLnBrk="0" marL="342900" rtl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85750" latinLnBrk="0" marL="742950" rtl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7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10.jpeg"/><Relationship Id="rId3" Type="http://schemas.openxmlformats.org/officeDocument/2006/relationships/slideLayout" Target="../slideLayouts/slideLayout7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11.jpeg"/><Relationship Id="rId3" Type="http://schemas.openxmlformats.org/officeDocument/2006/relationships/image" Target="../media/image12.jpeg"/><Relationship Id="rId4" Type="http://schemas.openxmlformats.org/officeDocument/2006/relationships/slideLayout" Target="../slideLayouts/slideLayout7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13.jpeg"/><Relationship Id="rId3" Type="http://schemas.openxmlformats.org/officeDocument/2006/relationships/slideLayout" Target="../slideLayouts/slideLayout7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7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15.jpeg"/><Relationship Id="rId3" Type="http://schemas.openxmlformats.org/officeDocument/2006/relationships/slideLayout" Target="../slideLayouts/slideLayout7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16.jpeg"/><Relationship Id="rId3" Type="http://schemas.openxmlformats.org/officeDocument/2006/relationships/slideLayout" Target="../slideLayouts/slideLayout7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17.jpeg"/><Relationship Id="rId3" Type="http://schemas.openxmlformats.org/officeDocument/2006/relationships/slideLayout" Target="../slideLayouts/slideLayout7.xml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7.xml"/></Relationships>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7.xml"/></Relationships>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20.jpeg"/><Relationship Id="rId3" Type="http://schemas.openxmlformats.org/officeDocument/2006/relationships/slideLayout" Target="../slideLayouts/slideLayout7.xml"/></Relationships>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21.jpeg"/><Relationship Id="rId3" Type="http://schemas.openxmlformats.org/officeDocument/2006/relationships/slideLayout" Target="../slideLayouts/slideLayout7.xml"/></Relationships>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22.jpeg"/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slideLayout" Target="../slideLayouts/slideLayout6.xml"/></Relationships>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25.jpeg"/><Relationship Id="rId3" Type="http://schemas.openxmlformats.org/officeDocument/2006/relationships/image" Target="../media/image26.jpeg"/><Relationship Id="rId4" Type="http://schemas.openxmlformats.org/officeDocument/2006/relationships/slideLayout" Target="../slideLayouts/slideLayout7.xml"/></Relationships>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27.jpeg"/><Relationship Id="rId3" Type="http://schemas.openxmlformats.org/officeDocument/2006/relationships/slideLayout" Target="../slideLayouts/slideLayout6.xml"/></Relationships>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6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6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7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6.jpeg"/><Relationship Id="rId3" Type="http://schemas.openxmlformats.org/officeDocument/2006/relationships/slideLayout" Target="../slideLayouts/slideLayout7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7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Рисунок 3" descr="011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0" y="0"/>
            <a:ext cx="9144002" cy="6859937"/>
          </a:xfrm>
          <a:prstGeom prst="rect"/>
        </p:spPr>
      </p:pic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>
          <a:xfrm>
            <a:off x="642910" y="1857364"/>
            <a:ext cx="7772400" cy="1470025"/>
          </a:xfrm>
        </p:spPr>
        <p:txBody>
          <a:bodyPr>
            <a:normAutofit fontScale="90323"/>
          </a:bodyPr>
          <a:p>
            <a:r>
              <a:rPr b="1" dirty="0" sz="3100" lang="ru-RU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r>
              <a:rPr dirty="0" sz="3600"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dirty="0" sz="3600" lang="ru-RU">
                <a:latin typeface="Times New Roman" pitchFamily="18" charset="0"/>
                <a:cs typeface="Times New Roman" pitchFamily="18" charset="0"/>
              </a:rPr>
            </a:br>
            <a:r>
              <a:rPr b="1" dirty="0" sz="3600" i="1" lang="ru-RU">
                <a:latin typeface="Times New Roman" pitchFamily="18" charset="0"/>
                <a:cs typeface="Times New Roman" pitchFamily="18" charset="0"/>
              </a:rPr>
              <a:t> </a:t>
            </a:r>
            <a:r>
              <a:rPr dirty="0" sz="3600"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dirty="0" sz="3600" lang="ru-RU">
                <a:latin typeface="Times New Roman" pitchFamily="18" charset="0"/>
                <a:cs typeface="Times New Roman" pitchFamily="18" charset="0"/>
              </a:rPr>
            </a:br>
            <a:r>
              <a:rPr b="1" cap="all" dirty="0"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«БАБУШКИН СУНДУК»</a:t>
            </a:r>
            <a:r>
              <a:rPr dirty="0" sz="3600"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dirty="0" sz="3600" lang="ru-RU">
                <a:latin typeface="Times New Roman" pitchFamily="18" charset="0"/>
                <a:cs typeface="Times New Roman" pitchFamily="18" charset="0"/>
              </a:rPr>
            </a:br>
            <a:endParaRPr dirty="0" sz="3600"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5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4572008"/>
            <a:ext cx="3714776" cy="1752600"/>
          </a:xfrm>
        </p:spPr>
        <p:txBody>
          <a:bodyPr>
            <a:normAutofit/>
          </a:bodyPr>
          <a:p>
            <a:pPr algn="l"/>
            <a:r>
              <a:rPr b="1" dirty="0" sz="16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b="1" dirty="0" sz="1600" lang="ru-RU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Сулиманова</a:t>
            </a:r>
            <a:r>
              <a:rPr b="1" dirty="0" sz="16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b="1" dirty="0" sz="1600" lang="ru-RU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Самина</a:t>
            </a:r>
            <a:r>
              <a:rPr b="1" dirty="0" sz="16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/>
            <a:r>
              <a:rPr b="1" dirty="0" sz="16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воспитанница  старшей группы  </a:t>
            </a:r>
          </a:p>
          <a:p>
            <a:pPr algn="l"/>
            <a:r>
              <a:rPr b="1" dirty="0" sz="16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b="1" dirty="0" sz="1600" lang="ru-RU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Шарафутдинова</a:t>
            </a:r>
            <a:r>
              <a:rPr b="1" dirty="0" sz="1600"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b="1" dirty="0" sz="1600" lang="ru-RU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Альмира</a:t>
            </a:r>
            <a:r>
              <a:rPr b="1" dirty="0" sz="16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b="1" dirty="0" sz="1600" lang="ru-RU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Фаритовна</a:t>
            </a:r>
            <a:r>
              <a:rPr b="1" dirty="0" sz="1600"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b="1" cap="all" dirty="0" sz="1600"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b="1" dirty="0" sz="1600" lang="ru-RU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b="1" dirty="0" sz="1600" lang="ru-RU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первой категории</a:t>
            </a:r>
          </a:p>
        </p:txBody>
      </p:sp>
      <p:sp>
        <p:nvSpPr>
          <p:cNvPr id="1048588" name="Rectangle 1"/>
          <p:cNvSpPr>
            <a:spLocks noChangeArrowheads="1"/>
          </p:cNvSpPr>
          <p:nvPr/>
        </p:nvSpPr>
        <p:spPr bwMode="auto">
          <a:xfrm>
            <a:off x="642910" y="229728"/>
            <a:ext cx="7858148" cy="1323341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/>
            <a:spAutoFit/>
          </a:bodyPr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baseline="0" b="1" cap="none" dirty="0" sz="16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baseline="0" b="1" cap="none" dirty="0" sz="16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baseline="0" b="1" cap="none" dirty="0" sz="16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 4 с.Кандры</a:t>
            </a:r>
            <a:endParaRPr baseline="0" b="1" cap="none" dirty="0" sz="16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baseline="0" b="1" cap="none" dirty="0" sz="16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муниципального района </a:t>
            </a:r>
            <a:r>
              <a:rPr baseline="0" b="1" cap="none" dirty="0" sz="1600" i="0" kumimoji="0" lang="ru-RU" normalizeH="0" err="1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Туймазинский</a:t>
            </a:r>
            <a:r>
              <a:rPr baseline="0" b="1" cap="none" dirty="0" sz="16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</a:t>
            </a:r>
            <a:endParaRPr baseline="0" b="1" cap="none" dirty="0" sz="16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baseline="0" b="1" cap="none" dirty="0" sz="16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Республики Башкортостан </a:t>
            </a:r>
            <a:endParaRPr baseline="0" b="1" cap="none" dirty="0" sz="16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l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baseline="0" b="0" cap="none" dirty="0" sz="18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7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pic>
        <p:nvPicPr>
          <p:cNvPr id="2097168" name="Picture 2" descr="https://ae04.alicdn.com/kf/H42ffe6906c5f4657bad36251c2ae1342d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 bwMode="auto">
          <a:xfrm>
            <a:off x="1571604" y="285728"/>
            <a:ext cx="6000792" cy="6000793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13" name="Прямоугольник 4"/>
          <p:cNvSpPr/>
          <p:nvPr/>
        </p:nvSpPr>
        <p:spPr>
          <a:xfrm>
            <a:off x="2571736" y="6286520"/>
            <a:ext cx="4170501" cy="400110"/>
          </a:xfrm>
          <a:prstGeom prst="rect"/>
        </p:spPr>
        <p:txBody>
          <a:bodyPr wrap="none">
            <a:spAutoFit/>
          </a:bodyPr>
          <a:p>
            <a:r>
              <a:rPr b="1" dirty="0" sz="2000" lang="ru-RU">
                <a:latin typeface="Times New Roman" pitchFamily="18" charset="0"/>
                <a:cs typeface="Times New Roman" pitchFamily="18" charset="0"/>
              </a:rPr>
              <a:t>Мусульманский платок –  </a:t>
            </a:r>
            <a:r>
              <a:rPr b="1" dirty="0" sz="2000" lang="ru-RU" err="1">
                <a:latin typeface="Times New Roman" pitchFamily="18" charset="0"/>
                <a:cs typeface="Times New Roman" pitchFamily="18" charset="0"/>
              </a:rPr>
              <a:t>хиджаб</a:t>
            </a:r>
            <a:r>
              <a:rPr b="1" dirty="0" sz="2000" lang="ru-RU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9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sp>
        <p:nvSpPr>
          <p:cNvPr id="1048614" name="AutoShape 2" descr="https://stepmoda.ru/wa-data/public/shop/products/47/22/2247/images/2885/2885.96x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sp>
        <p:nvSpPr>
          <p:cNvPr id="1048615" name="AutoShape 4" descr="https://stepmoda.ru/wa-data/public/shop/products/47/22/2247/images/2885/2885.96x9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sp>
        <p:nvSpPr>
          <p:cNvPr id="1048616" name="AutoShape 6" descr="Красивый шёлковый платок с цветами на голову и шею - в мод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pic>
        <p:nvPicPr>
          <p:cNvPr id="2097170" name="Рисунок 7" descr="2884.750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>
          <a:xfrm>
            <a:off x="1428728" y="285728"/>
            <a:ext cx="6215106" cy="5671284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17" name="Прямоугольник 8"/>
          <p:cNvSpPr/>
          <p:nvPr/>
        </p:nvSpPr>
        <p:spPr>
          <a:xfrm>
            <a:off x="2928926" y="6143644"/>
            <a:ext cx="3492879" cy="400110"/>
          </a:xfrm>
          <a:prstGeom prst="rect"/>
        </p:spPr>
        <p:txBody>
          <a:bodyPr wrap="none">
            <a:spAutoFit/>
          </a:bodyPr>
          <a:p>
            <a:r>
              <a:rPr b="1" dirty="0" sz="2000" lang="ru-RU">
                <a:latin typeface="Times New Roman" pitchFamily="18" charset="0"/>
                <a:cs typeface="Times New Roman" pitchFamily="18" charset="0"/>
              </a:rPr>
              <a:t>Турецкие шелковые платки</a:t>
            </a:r>
            <a:r>
              <a:rPr dirty="0" lang="ru-RU"/>
              <a:t> 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1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sp>
        <p:nvSpPr>
          <p:cNvPr id="1048618" name="Прямоугольник 5"/>
          <p:cNvSpPr/>
          <p:nvPr/>
        </p:nvSpPr>
        <p:spPr>
          <a:xfrm>
            <a:off x="3428992" y="6143644"/>
            <a:ext cx="2991012" cy="400110"/>
          </a:xfrm>
          <a:prstGeom prst="rect"/>
        </p:spPr>
        <p:txBody>
          <a:bodyPr wrap="none">
            <a:spAutoFit/>
          </a:bodyPr>
          <a:p>
            <a:r>
              <a:rPr b="1" dirty="0" sz="2000" lang="ru-RU" err="1" smtClean="0">
                <a:latin typeface="Times New Roman" pitchFamily="18" charset="0"/>
                <a:cs typeface="Times New Roman" pitchFamily="18" charset="0"/>
              </a:rPr>
              <a:t>Павлопосадские</a:t>
            </a:r>
            <a:r>
              <a:rPr b="1" dirty="0" sz="2000"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b="1" dirty="0" sz="2000" lang="ru-RU">
                <a:latin typeface="Times New Roman" pitchFamily="18" charset="0"/>
                <a:cs typeface="Times New Roman" pitchFamily="18" charset="0"/>
              </a:rPr>
              <a:t>платки</a:t>
            </a:r>
          </a:p>
        </p:txBody>
      </p:sp>
      <p:sp>
        <p:nvSpPr>
          <p:cNvPr id="1048619" name="AutoShape 2" descr="https://www.souvenirdvor.ru/wa-data/public/shop/products/55/95/29555/images/99695/99695.9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sp>
        <p:nvSpPr>
          <p:cNvPr id="1048620" name="AutoShape 4" descr="https://www.souvenirdvor.ru/wa-data/public/shop/products/55/95/29555/images/99695/99695.9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pic>
        <p:nvPicPr>
          <p:cNvPr id="2097172" name="Рисунок 8" descr="78524.970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>
          <a:xfrm>
            <a:off x="6000760" y="785794"/>
            <a:ext cx="2786082" cy="4668570"/>
          </a:xfrm>
          <a:prstGeom prst="rect"/>
          <a:ln>
            <a:noFill/>
          </a:ln>
          <a:effectLst>
            <a:softEdge rad="112500"/>
          </a:effectLst>
        </p:spPr>
      </p:pic>
      <p:pic>
        <p:nvPicPr>
          <p:cNvPr id="2097173" name="Рисунок 9" descr="E:\Проекты 2021-2022\садик елочка\01993187-f099-495d-a88c-9d1fde2079ff.JPG"/>
          <p:cNvPicPr>
            <a:picLocks/>
          </p:cNvPicPr>
          <p:nvPr/>
        </p:nvPicPr>
        <p:blipFill>
          <a:blip xmlns:r="http://schemas.openxmlformats.org/officeDocument/2006/relationships" r:embed="rId3" cstate="email"/>
          <a:srcRect/>
          <a:stretch>
            <a:fillRect/>
          </a:stretch>
        </p:blipFill>
        <p:spPr bwMode="auto">
          <a:xfrm>
            <a:off x="214282" y="500042"/>
            <a:ext cx="5699413" cy="5286412"/>
          </a:xfrm>
          <a:prstGeom prst="rect"/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4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pic>
        <p:nvPicPr>
          <p:cNvPr id="2097175" name="Рисунок 2" descr="ac30aff0-c593-4298-8f89-5114d2016b03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>
          <a:xfrm>
            <a:off x="571472" y="214290"/>
            <a:ext cx="8001056" cy="5959971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21" name="Прямоугольник 4"/>
          <p:cNvSpPr/>
          <p:nvPr/>
        </p:nvSpPr>
        <p:spPr>
          <a:xfrm>
            <a:off x="3071802" y="6215082"/>
            <a:ext cx="3011466" cy="461665"/>
          </a:xfrm>
          <a:prstGeom prst="rect"/>
        </p:spPr>
        <p:txBody>
          <a:bodyPr wrap="none">
            <a:spAutoFit/>
          </a:bodyPr>
          <a:p>
            <a:pPr algn="ctr"/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Вышитое полотенце</a:t>
            </a:r>
            <a:endParaRPr b="1" dirty="0" sz="2400"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6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pic>
        <p:nvPicPr>
          <p:cNvPr id="2097177" name="Picture 2" descr="https://i.pinimg.com/originals/a2/1b/90/a21b908941f52263bb3e4bd011f47236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 bwMode="auto">
          <a:xfrm>
            <a:off x="1285852" y="142852"/>
            <a:ext cx="6357982" cy="6060565"/>
          </a:xfrm>
          <a:prstGeom prst="rect"/>
          <a:noFill/>
        </p:spPr>
      </p:pic>
      <p:sp>
        <p:nvSpPr>
          <p:cNvPr id="1048622" name="Rectangle 3"/>
          <p:cNvSpPr>
            <a:spLocks noChangeArrowheads="1"/>
          </p:cNvSpPr>
          <p:nvPr/>
        </p:nvSpPr>
        <p:spPr bwMode="auto">
          <a:xfrm>
            <a:off x="2357422" y="6286520"/>
            <a:ext cx="4361900" cy="40011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none">
            <a:prstTxWarp prst="textNoShape"/>
            <a:spAutoFit/>
          </a:bodyPr>
          <a:p>
            <a:pPr algn="just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baseline="0" b="1" cap="none" dirty="0" sz="20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Орнаменты башкирской вышивки</a:t>
            </a:r>
            <a:r>
              <a:rPr baseline="0" b="0" cap="none" dirty="0" sz="14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baseline="0" b="0" cap="none" dirty="0" sz="18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8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pic>
        <p:nvPicPr>
          <p:cNvPr id="2097179" name="Рисунок 2" descr="c53a33a4-d073-4f08-912d-b640074bef32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>
          <a:xfrm>
            <a:off x="1714480" y="142852"/>
            <a:ext cx="5436366" cy="4786346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23" name="Прямоугольник 4"/>
          <p:cNvSpPr/>
          <p:nvPr/>
        </p:nvSpPr>
        <p:spPr>
          <a:xfrm>
            <a:off x="214282" y="4919008"/>
            <a:ext cx="8786842" cy="1938992"/>
          </a:xfrm>
          <a:prstGeom prst="rect"/>
        </p:spPr>
        <p:txBody>
          <a:bodyPr wrap="square">
            <a:spAutoFit/>
          </a:bodyPr>
          <a:p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Значение рисунка вышивки:</a:t>
            </a:r>
          </a:p>
          <a:p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-симметричный </a:t>
            </a:r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узор не пускает в дом злых духов. </a:t>
            </a:r>
            <a:endParaRPr b="1" dirty="0" sz="2400" lang="ru-RU" smtClean="0">
              <a:latin typeface="Times New Roman" pitchFamily="18" charset="0"/>
              <a:cs typeface="Times New Roman" pitchFamily="18" charset="0"/>
            </a:endParaRPr>
          </a:p>
          <a:p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-яркое </a:t>
            </a:r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сочетание красок </a:t>
            </a: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показывает </a:t>
            </a:r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красоту окружающего </a:t>
            </a: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мира</a:t>
            </a:r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. </a:t>
            </a:r>
            <a:endParaRPr b="1" dirty="0" sz="2400" lang="ru-RU" smtClean="0">
              <a:latin typeface="Times New Roman" pitchFamily="18" charset="0"/>
              <a:cs typeface="Times New Roman" pitchFamily="18" charset="0"/>
            </a:endParaRPr>
          </a:p>
          <a:p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-треугольники – ограждают </a:t>
            </a:r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от </a:t>
            </a: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болезней.</a:t>
            </a:r>
            <a:endParaRPr b="1" dirty="0" sz="2400"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0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0" y="0"/>
            <a:ext cx="9144001" cy="6859936"/>
          </a:xfrm>
          <a:prstGeom prst="rect"/>
        </p:spPr>
      </p:pic>
      <p:pic>
        <p:nvPicPr>
          <p:cNvPr id="2097181" name="Рисунок 2" descr="187bac9a-6a2b-4cde-b3d1-6c170f4eea76.JPG"/>
          <p:cNvPicPr>
            <a:picLocks noChangeAspect="1"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>
          <a:xfrm>
            <a:off x="642910" y="357166"/>
            <a:ext cx="7895779" cy="5357850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24" name="Прямоугольник 4"/>
          <p:cNvSpPr/>
          <p:nvPr/>
        </p:nvSpPr>
        <p:spPr>
          <a:xfrm>
            <a:off x="3214678" y="5929330"/>
            <a:ext cx="2499915" cy="400110"/>
          </a:xfrm>
          <a:prstGeom prst="rect"/>
        </p:spPr>
        <p:txBody>
          <a:bodyPr wrap="none">
            <a:spAutoFit/>
          </a:bodyPr>
          <a:p>
            <a:pPr algn="ctr"/>
            <a:r>
              <a:rPr b="1" dirty="0" sz="2000" lang="ru-RU" smtClean="0">
                <a:latin typeface="Times New Roman" pitchFamily="18" charset="0"/>
                <a:cs typeface="Times New Roman" pitchFamily="18" charset="0"/>
              </a:rPr>
              <a:t>Тканные полотенца</a:t>
            </a:r>
            <a:endParaRPr b="1" dirty="0" sz="2000"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2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pic>
        <p:nvPicPr>
          <p:cNvPr id="2097183" name="Рисунок 2" descr="E:\Проекты 2021-2022\садик елочка\187bac9a-6a2b-4cde-b3d1-6c170f4eea76.JPG"/>
          <p:cNvPicPr>
            <a:picLocks/>
          </p:cNvPicPr>
          <p:nvPr/>
        </p:nvPicPr>
        <p:blipFill>
          <a:blip xmlns:r="http://schemas.openxmlformats.org/officeDocument/2006/relationships" r:embed="rId2"/>
          <a:srcRect/>
          <a:stretch>
            <a:fillRect/>
          </a:stretch>
        </p:blipFill>
        <p:spPr bwMode="auto">
          <a:xfrm>
            <a:off x="500034" y="285728"/>
            <a:ext cx="8157880" cy="5715040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25" name="Прямоугольник 4"/>
          <p:cNvSpPr/>
          <p:nvPr/>
        </p:nvSpPr>
        <p:spPr>
          <a:xfrm>
            <a:off x="2428860" y="6072206"/>
            <a:ext cx="3625544" cy="400110"/>
          </a:xfrm>
          <a:prstGeom prst="rect"/>
        </p:spPr>
        <p:txBody>
          <a:bodyPr wrap="none">
            <a:spAutoFit/>
          </a:bodyPr>
          <a:p>
            <a:pPr algn="ctr"/>
            <a:r>
              <a:rPr b="1" dirty="0" sz="2000" lang="ru-RU" smtClean="0">
                <a:latin typeface="Times New Roman" pitchFamily="18" charset="0"/>
                <a:cs typeface="Times New Roman" pitchFamily="18" charset="0"/>
              </a:rPr>
              <a:t>Лоскутные </a:t>
            </a:r>
            <a:r>
              <a:rPr b="1" dirty="0" sz="2000" lang="ru-RU">
                <a:latin typeface="Times New Roman" pitchFamily="18" charset="0"/>
                <a:cs typeface="Times New Roman" pitchFamily="18" charset="0"/>
              </a:rPr>
              <a:t>одеяло и подушки</a:t>
            </a: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4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pic>
        <p:nvPicPr>
          <p:cNvPr id="2097185" name="Picture 2" descr="https://xn--d1aalbpdoufeidi2i8ax.xn--p1ai/images/Kyrs/1111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 bwMode="auto">
          <a:xfrm>
            <a:off x="642910" y="285728"/>
            <a:ext cx="7881994" cy="5911496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26" name="Прямоугольник 4"/>
          <p:cNvSpPr/>
          <p:nvPr/>
        </p:nvSpPr>
        <p:spPr>
          <a:xfrm>
            <a:off x="2143108" y="6215082"/>
            <a:ext cx="6000792" cy="400110"/>
          </a:xfrm>
          <a:prstGeom prst="rect"/>
        </p:spPr>
        <p:txBody>
          <a:bodyPr wrap="square">
            <a:spAutoFit/>
          </a:bodyPr>
          <a:p>
            <a:r>
              <a:rPr b="1" dirty="0" sz="2000" lang="ru-RU" smtClean="0">
                <a:latin typeface="Times New Roman" pitchFamily="18" charset="0"/>
                <a:cs typeface="Times New Roman" pitchFamily="18" charset="0"/>
              </a:rPr>
              <a:t>Современное лоскутное шитьё - </a:t>
            </a:r>
            <a:r>
              <a:rPr b="1" dirty="0" sz="2000" lang="ru-RU" err="1" smtClean="0">
                <a:latin typeface="Times New Roman" pitchFamily="18" charset="0"/>
                <a:cs typeface="Times New Roman" pitchFamily="18" charset="0"/>
              </a:rPr>
              <a:t>пэчворк</a:t>
            </a:r>
            <a:endParaRPr b="1" dirty="0" sz="2000"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6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pic>
        <p:nvPicPr>
          <p:cNvPr id="2097187" name="Рисунок 2" descr="E:\Проекты 2021-2022\садик елочка\00fb3196-a1c0-4b3c-8f11-b4a927820ed7.JPG"/>
          <p:cNvPicPr>
            <a:picLocks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 bwMode="auto">
          <a:xfrm rot="5400000">
            <a:off x="1682762" y="388884"/>
            <a:ext cx="5778475" cy="5429288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27" name="Прямоугольник 4"/>
          <p:cNvSpPr/>
          <p:nvPr/>
        </p:nvSpPr>
        <p:spPr>
          <a:xfrm>
            <a:off x="3000364" y="6143644"/>
            <a:ext cx="3268587" cy="400110"/>
          </a:xfrm>
          <a:prstGeom prst="rect"/>
        </p:spPr>
        <p:txBody>
          <a:bodyPr wrap="none">
            <a:spAutoFit/>
          </a:bodyPr>
          <a:p>
            <a:r>
              <a:rPr b="1" dirty="0" sz="2000" lang="ru-RU" smtClean="0">
                <a:latin typeface="Times New Roman" pitchFamily="18" charset="0"/>
                <a:cs typeface="Times New Roman" pitchFamily="18" charset="0"/>
              </a:rPr>
              <a:t>Шкатулка </a:t>
            </a:r>
            <a:r>
              <a:rPr b="1" dirty="0" sz="2000" lang="ru-RU">
                <a:latin typeface="Times New Roman" pitchFamily="18" charset="0"/>
                <a:cs typeface="Times New Roman" pitchFamily="18" charset="0"/>
              </a:rPr>
              <a:t>с украшениями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pic>
        <p:nvPicPr>
          <p:cNvPr id="2097154" name="Picture 2" descr="E:\Проекты 2021-2022\садик елочка\187bac9a-6a2b-4cde-b3d1-6c170f4eea76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 bwMode="auto">
          <a:xfrm>
            <a:off x="415005" y="214290"/>
            <a:ext cx="8300399" cy="6396921"/>
          </a:xfrm>
          <a:prstGeom prst="rect"/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8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pic>
        <p:nvPicPr>
          <p:cNvPr id="2097189" name="Рисунок 2" descr="3f4c293f-1e72-4865-a126-ebe9684f246a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>
          <a:xfrm>
            <a:off x="214282" y="357166"/>
            <a:ext cx="8715436" cy="6069653"/>
          </a:xfrm>
          <a:prstGeom prst="rect"/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0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pic>
        <p:nvPicPr>
          <p:cNvPr id="2097191" name="Рисунок 4" descr="0435bace-9161-4c71-bd3f-5d0ae44d755e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>
          <a:xfrm>
            <a:off x="785786" y="285728"/>
            <a:ext cx="7294419" cy="5572164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28" name="Прямоугольник 5"/>
          <p:cNvSpPr/>
          <p:nvPr/>
        </p:nvSpPr>
        <p:spPr>
          <a:xfrm>
            <a:off x="0" y="6000768"/>
            <a:ext cx="9144000" cy="707886"/>
          </a:xfrm>
          <a:prstGeom prst="rect"/>
        </p:spPr>
        <p:txBody>
          <a:bodyPr wrap="square">
            <a:spAutoFit/>
          </a:bodyPr>
          <a:p>
            <a:pPr algn="ctr"/>
            <a:r>
              <a:rPr b="1" dirty="0" sz="2000" lang="ru-RU" smtClean="0">
                <a:latin typeface="Times New Roman" pitchFamily="18" charset="0"/>
                <a:cs typeface="Times New Roman" pitchFamily="18" charset="0"/>
              </a:rPr>
              <a:t>Старинные вещи пробуждают </a:t>
            </a:r>
            <a:r>
              <a:rPr b="1" dirty="0" sz="2000" lang="ru-RU">
                <a:latin typeface="Times New Roman" pitchFamily="18" charset="0"/>
                <a:cs typeface="Times New Roman" pitchFamily="18" charset="0"/>
              </a:rPr>
              <a:t>воспоминания об ушедших </a:t>
            </a:r>
            <a:r>
              <a:rPr b="1" dirty="0" sz="2000" lang="ru-RU" smtClean="0">
                <a:latin typeface="Times New Roman" pitchFamily="18" charset="0"/>
                <a:cs typeface="Times New Roman" pitchFamily="18" charset="0"/>
              </a:rPr>
              <a:t>людях </a:t>
            </a:r>
          </a:p>
          <a:p>
            <a:pPr algn="ctr"/>
            <a:r>
              <a:rPr b="1" dirty="0" sz="2000" lang="ru-RU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b="1" dirty="0" sz="2000" lang="ru-RU">
                <a:latin typeface="Times New Roman" pitchFamily="18" charset="0"/>
                <a:cs typeface="Times New Roman" pitchFamily="18" charset="0"/>
              </a:rPr>
              <a:t>они бесценны</a:t>
            </a: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Группа 4"/>
          <p:cNvGrpSpPr/>
          <p:nvPr/>
        </p:nvGrpSpPr>
        <p:grpSpPr>
          <a:xfrm>
            <a:off x="-1" y="0"/>
            <a:ext cx="9144001" cy="6859936"/>
            <a:chOff x="-1" y="0"/>
            <a:chExt cx="9144001" cy="6859936"/>
          </a:xfrm>
        </p:grpSpPr>
        <p:pic>
          <p:nvPicPr>
            <p:cNvPr id="2097192" name="Рисунок 3" descr="012.jpg"/>
            <p:cNvPicPr>
              <a:picLocks noChangeAspect="1"/>
            </p:cNvPicPr>
            <p:nvPr/>
          </p:nvPicPr>
          <p:blipFill>
            <a:blip xmlns:r="http://schemas.openxmlformats.org/officeDocument/2006/relationships" r:embed="rId1" cstate="email"/>
            <a:stretch>
              <a:fillRect/>
            </a:stretch>
          </p:blipFill>
          <p:spPr>
            <a:xfrm>
              <a:off x="-1" y="0"/>
              <a:ext cx="9144001" cy="6859936"/>
            </a:xfrm>
            <a:prstGeom prst="rect"/>
          </p:spPr>
        </p:pic>
        <p:sp>
          <p:nvSpPr>
            <p:cNvPr id="1048629" name="Прямоугольник 2"/>
            <p:cNvSpPr/>
            <p:nvPr/>
          </p:nvSpPr>
          <p:spPr>
            <a:xfrm>
              <a:off x="285720" y="285728"/>
              <a:ext cx="8572560" cy="6286544"/>
            </a:xfrm>
            <a:prstGeom prst="rect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anchor="ctr" rtlCol="0"/>
            <a:p>
              <a:pPr algn="ctr"/>
              <a:endParaRPr lang="ru-RU"/>
            </a:p>
          </p:txBody>
        </p:sp>
      </p:grpSp>
      <p:sp>
        <p:nvSpPr>
          <p:cNvPr id="1048630" name="AutoShape 4" descr="https://artcentr-kizner.udm.muzkult.ru/media/2018/09/16/1216581131/image_image_354417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sp>
        <p:nvSpPr>
          <p:cNvPr id="1048631" name="Заголовок 8"/>
          <p:cNvSpPr>
            <a:spLocks noGrp="1"/>
          </p:cNvSpPr>
          <p:nvPr>
            <p:ph type="title"/>
          </p:nvPr>
        </p:nvSpPr>
        <p:spPr>
          <a:xfrm>
            <a:off x="500034" y="1857364"/>
            <a:ext cx="8229600" cy="1143000"/>
          </a:xfrm>
        </p:spPr>
        <p:txBody>
          <a:bodyPr>
            <a:normAutofit/>
          </a:bodyPr>
          <a:p>
            <a:pPr algn="l"/>
            <a:r>
              <a:rPr b="1" dirty="0" sz="3600"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b="1" dirty="0" sz="3600"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народного декоративно-прикладного искусства:</a:t>
            </a:r>
            <a:r>
              <a:rPr dirty="0" sz="3600"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dirty="0" sz="3600" lang="ru-RU">
                <a:latin typeface="Times New Roman" pitchFamily="18" charset="0"/>
                <a:cs typeface="Times New Roman" pitchFamily="18" charset="0"/>
              </a:rPr>
            </a:br>
            <a:r>
              <a:rPr dirty="0" sz="3600" lang="ru-RU">
                <a:latin typeface="Times New Roman" pitchFamily="18" charset="0"/>
                <a:cs typeface="Times New Roman" pitchFamily="18" charset="0"/>
              </a:rPr>
              <a:t>-сундук–</a:t>
            </a:r>
            <a:r>
              <a:rPr b="1" dirty="0" sz="3600" lang="ru-RU">
                <a:latin typeface="Times New Roman" pitchFamily="18" charset="0"/>
                <a:cs typeface="Times New Roman" pitchFamily="18" charset="0"/>
              </a:rPr>
              <a:t>обработка дерева</a:t>
            </a:r>
            <a:r>
              <a:rPr dirty="0" sz="3600" lang="ru-RU">
                <a:latin typeface="Times New Roman" pitchFamily="18" charset="0"/>
                <a:cs typeface="Times New Roman" pitchFamily="18" charset="0"/>
              </a:rPr>
              <a:t>;</a:t>
            </a:r>
            <a:br>
              <a:rPr dirty="0" sz="3600" lang="ru-RU">
                <a:latin typeface="Times New Roman" pitchFamily="18" charset="0"/>
                <a:cs typeface="Times New Roman" pitchFamily="18" charset="0"/>
              </a:rPr>
            </a:br>
            <a:r>
              <a:rPr dirty="0" sz="3600" lang="ru-RU">
                <a:latin typeface="Times New Roman" pitchFamily="18" charset="0"/>
                <a:cs typeface="Times New Roman" pitchFamily="18" charset="0"/>
              </a:rPr>
              <a:t>-</a:t>
            </a:r>
            <a:r>
              <a:rPr dirty="0" sz="3600" lang="ru-RU" err="1">
                <a:latin typeface="Times New Roman" pitchFamily="18" charset="0"/>
                <a:cs typeface="Times New Roman" pitchFamily="18" charset="0"/>
              </a:rPr>
              <a:t>павлопосадские</a:t>
            </a:r>
            <a:r>
              <a:rPr dirty="0" sz="3600" lang="ru-RU">
                <a:latin typeface="Times New Roman" pitchFamily="18" charset="0"/>
                <a:cs typeface="Times New Roman" pitchFamily="18" charset="0"/>
              </a:rPr>
              <a:t> платки–</a:t>
            </a:r>
            <a:r>
              <a:rPr b="1" dirty="0" sz="3600" lang="ru-RU">
                <a:latin typeface="Times New Roman" pitchFamily="18" charset="0"/>
                <a:cs typeface="Times New Roman" pitchFamily="18" charset="0"/>
              </a:rPr>
              <a:t>набивной рисунок</a:t>
            </a:r>
            <a:r>
              <a:rPr dirty="0" sz="3600" lang="ru-RU">
                <a:latin typeface="Times New Roman" pitchFamily="18" charset="0"/>
                <a:cs typeface="Times New Roman" pitchFamily="18" charset="0"/>
              </a:rPr>
              <a:t>;</a:t>
            </a:r>
            <a:br>
              <a:rPr dirty="0" sz="3600" lang="ru-RU">
                <a:latin typeface="Times New Roman" pitchFamily="18" charset="0"/>
                <a:cs typeface="Times New Roman" pitchFamily="18" charset="0"/>
              </a:rPr>
            </a:br>
            <a:r>
              <a:rPr dirty="0" sz="3600" lang="ru-RU">
                <a:latin typeface="Times New Roman" pitchFamily="18" charset="0"/>
                <a:cs typeface="Times New Roman" pitchFamily="18" charset="0"/>
              </a:rPr>
              <a:t>-полотенца – </a:t>
            </a:r>
            <a:r>
              <a:rPr b="1" dirty="0" sz="3600" lang="ru-RU">
                <a:latin typeface="Times New Roman" pitchFamily="18" charset="0"/>
                <a:cs typeface="Times New Roman" pitchFamily="18" charset="0"/>
              </a:rPr>
              <a:t>вышивание и ткачество</a:t>
            </a:r>
            <a:r>
              <a:rPr dirty="0" sz="3600" lang="ru-RU">
                <a:latin typeface="Times New Roman" pitchFamily="18" charset="0"/>
                <a:cs typeface="Times New Roman" pitchFamily="18" charset="0"/>
              </a:rPr>
              <a:t>;</a:t>
            </a:r>
            <a:br>
              <a:rPr dirty="0" sz="3600" lang="ru-RU">
                <a:latin typeface="Times New Roman" pitchFamily="18" charset="0"/>
                <a:cs typeface="Times New Roman" pitchFamily="18" charset="0"/>
              </a:rPr>
            </a:br>
            <a:r>
              <a:rPr dirty="0" sz="3600" lang="ru-RU">
                <a:latin typeface="Times New Roman" pitchFamily="18" charset="0"/>
                <a:cs typeface="Times New Roman" pitchFamily="18" charset="0"/>
              </a:rPr>
              <a:t>-лоскутное одеяло и подушки – </a:t>
            </a:r>
            <a:r>
              <a:rPr b="1" dirty="0" sz="3600" lang="ru-RU">
                <a:latin typeface="Times New Roman" pitchFamily="18" charset="0"/>
                <a:cs typeface="Times New Roman" pitchFamily="18" charset="0"/>
              </a:rPr>
              <a:t>шитье</a:t>
            </a:r>
            <a:r>
              <a:rPr dirty="0" sz="3600" lang="ru-RU">
                <a:latin typeface="Times New Roman" pitchFamily="18" charset="0"/>
                <a:cs typeface="Times New Roman" pitchFamily="18" charset="0"/>
              </a:rPr>
              <a:t>;</a:t>
            </a:r>
            <a:br>
              <a:rPr dirty="0" sz="3600" lang="ru-RU">
                <a:latin typeface="Times New Roman" pitchFamily="18" charset="0"/>
                <a:cs typeface="Times New Roman" pitchFamily="18" charset="0"/>
              </a:rPr>
            </a:br>
            <a:r>
              <a:rPr dirty="0" sz="3600" lang="ru-RU">
                <a:latin typeface="Times New Roman" pitchFamily="18" charset="0"/>
                <a:cs typeface="Times New Roman" pitchFamily="18" charset="0"/>
              </a:rPr>
              <a:t>-бижутерия – </a:t>
            </a:r>
            <a:r>
              <a:rPr b="1" dirty="0" sz="3600" lang="ru-RU">
                <a:latin typeface="Times New Roman" pitchFamily="18" charset="0"/>
                <a:cs typeface="Times New Roman" pitchFamily="18" charset="0"/>
              </a:rPr>
              <a:t>создание украшений</a:t>
            </a:r>
            <a:r>
              <a:rPr dirty="0" sz="3600" lang="ru-RU">
                <a:latin typeface="Times New Roman" pitchFamily="18" charset="0"/>
                <a:cs typeface="Times New Roman" pitchFamily="18" charset="0"/>
              </a:rPr>
              <a:t>.</a:t>
            </a:r>
            <a:r>
              <a:rPr dirty="0" lang="ru-RU"/>
              <a:t/>
            </a:r>
            <a:br>
              <a:rPr dirty="0" lang="ru-RU"/>
            </a:br>
            <a:endParaRPr dirty="0" lang="ru-RU"/>
          </a:p>
        </p:txBody>
      </p:sp>
      <p:sp>
        <p:nvSpPr>
          <p:cNvPr id="1048632" name="AutoShape 10" descr="https://xn--80aa2aygi.xn--p1ai/wa-data/public/photos/11/05/511/511.9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sp>
        <p:nvSpPr>
          <p:cNvPr id="1048633" name="AutoShape 12" descr="https://xn--80aa2aygi.xn--p1ai/wa-data/public/photos/11/05/511/511.7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pic>
        <p:nvPicPr>
          <p:cNvPr id="2097193" name="Рисунок 12" descr="578450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email"/>
          <a:stretch>
            <a:fillRect/>
          </a:stretch>
        </p:blipFill>
        <p:spPr>
          <a:xfrm rot="21316021">
            <a:off x="440217" y="4197968"/>
            <a:ext cx="3143253" cy="2143127"/>
          </a:xfrm>
          <a:prstGeom prst="rect"/>
        </p:spPr>
      </p:pic>
      <p:pic>
        <p:nvPicPr>
          <p:cNvPr id="2097194" name="Picture 14" descr="https://quiltshow.ru/upload/resize_cache/iblock/c43/800_800_1db1c9346082e46f52dc060657a309c94/IMG_6486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email"/>
          <a:srcRect/>
          <a:stretch>
            <a:fillRect/>
          </a:stretch>
        </p:blipFill>
        <p:spPr bwMode="auto">
          <a:xfrm rot="21379194">
            <a:off x="3126398" y="4437864"/>
            <a:ext cx="2607393" cy="2052220"/>
          </a:xfrm>
          <a:prstGeom prst="rect"/>
          <a:noFill/>
        </p:spPr>
      </p:pic>
      <p:pic>
        <p:nvPicPr>
          <p:cNvPr id="2097195" name="Picture 16" descr="https://cs2.livemaster.ru/storage/d8/5a/b0be313adb0f2a7f4c73ba3a75vu--russkij-stil-tkanyj-obryadovyj-rushnik-ruchnoj-raboty-zaseyann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4" cstate="email"/>
          <a:srcRect/>
          <a:stretch>
            <a:fillRect/>
          </a:stretch>
        </p:blipFill>
        <p:spPr bwMode="auto">
          <a:xfrm rot="21438196">
            <a:off x="5834898" y="4137920"/>
            <a:ext cx="2783382" cy="2086340"/>
          </a:xfrm>
          <a:prstGeom prst="rect"/>
          <a:noFill/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6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-1936"/>
            <a:ext cx="9144001" cy="6859936"/>
          </a:xfrm>
          <a:prstGeom prst="rect"/>
        </p:spPr>
      </p:pic>
      <p:pic>
        <p:nvPicPr>
          <p:cNvPr id="2097197" name="Рисунок 8" descr="E:\Проекты 2021-2022\садик елочка\c53a33a4-d073-4f08-912d-b640074bef32.JPG"/>
          <p:cNvPicPr>
            <a:picLocks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 bwMode="auto">
          <a:xfrm>
            <a:off x="285720" y="383139"/>
            <a:ext cx="4643470" cy="4045993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34" name="Прямоугольник 10"/>
          <p:cNvSpPr/>
          <p:nvPr/>
        </p:nvSpPr>
        <p:spPr>
          <a:xfrm>
            <a:off x="285720" y="4714884"/>
            <a:ext cx="8572560" cy="1857388"/>
          </a:xfrm>
          <a:prstGeom prst="rect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35" name="Прямоугольник 9"/>
          <p:cNvSpPr/>
          <p:nvPr/>
        </p:nvSpPr>
        <p:spPr>
          <a:xfrm>
            <a:off x="285720" y="5000636"/>
            <a:ext cx="8643998" cy="1754326"/>
          </a:xfrm>
          <a:prstGeom prst="rect"/>
        </p:spPr>
        <p:txBody>
          <a:bodyPr wrap="square">
            <a:spAutoFit/>
          </a:bodyPr>
          <a:p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Содержимое </a:t>
            </a:r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сундука </a:t>
            </a: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поведало нам </a:t>
            </a:r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об увлечении </a:t>
            </a: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предков:</a:t>
            </a:r>
          </a:p>
          <a:p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-прабабушка </a:t>
            </a:r>
            <a:r>
              <a:rPr b="1" dirty="0" sz="2400" lang="ru-RU" err="1" smtClean="0">
                <a:latin typeface="Times New Roman" pitchFamily="18" charset="0"/>
                <a:cs typeface="Times New Roman" pitchFamily="18" charset="0"/>
              </a:rPr>
              <a:t>Миннафа</a:t>
            </a: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увлекалась прядением, вышивкой, </a:t>
            </a:r>
            <a:endParaRPr b="1" dirty="0" sz="2400" lang="ru-RU" smtClean="0">
              <a:latin typeface="Times New Roman" pitchFamily="18" charset="0"/>
              <a:cs typeface="Times New Roman" pitchFamily="18" charset="0"/>
            </a:endParaRPr>
          </a:p>
          <a:p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-</a:t>
            </a: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бабушка </a:t>
            </a:r>
            <a:r>
              <a:rPr b="1" dirty="0" sz="2400" lang="ru-RU" err="1">
                <a:latin typeface="Times New Roman" pitchFamily="18" charset="0"/>
                <a:cs typeface="Times New Roman" pitchFamily="18" charset="0"/>
              </a:rPr>
              <a:t>Ризида</a:t>
            </a:r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 – </a:t>
            </a:r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шитьем.</a:t>
            </a:r>
          </a:p>
          <a:p>
            <a:endParaRPr dirty="0" lang="ru-RU" smtClean="0"/>
          </a:p>
          <a:p>
            <a:endParaRPr dirty="0" lang="ru-RU"/>
          </a:p>
        </p:txBody>
      </p:sp>
      <p:pic>
        <p:nvPicPr>
          <p:cNvPr id="2097198" name="Рисунок 11" descr="E:\Проекты 2021-2022\садик елочка\187bac9a-6a2b-4cde-b3d1-6c170f4eea76.JPG"/>
          <p:cNvPicPr>
            <a:picLocks/>
          </p:cNvPicPr>
          <p:nvPr/>
        </p:nvPicPr>
        <p:blipFill>
          <a:blip xmlns:r="http://schemas.openxmlformats.org/officeDocument/2006/relationships" r:embed="rId3"/>
          <a:srcRect/>
          <a:stretch>
            <a:fillRect/>
          </a:stretch>
        </p:blipFill>
        <p:spPr bwMode="auto">
          <a:xfrm>
            <a:off x="5000628" y="357166"/>
            <a:ext cx="3857652" cy="4071967"/>
          </a:xfrm>
          <a:prstGeom prst="rect"/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9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sp>
        <p:nvSpPr>
          <p:cNvPr id="1048636" name="Прямоугольник 2"/>
          <p:cNvSpPr/>
          <p:nvPr/>
        </p:nvSpPr>
        <p:spPr>
          <a:xfrm>
            <a:off x="285720" y="285728"/>
            <a:ext cx="8572560" cy="3143272"/>
          </a:xfrm>
          <a:prstGeom prst="rect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37" name="Заголовок 4"/>
          <p:cNvSpPr>
            <a:spLocks noGrp="1"/>
          </p:cNvSpPr>
          <p:nvPr>
            <p:ph type="title"/>
          </p:nvPr>
        </p:nvSpPr>
        <p:spPr>
          <a:xfrm>
            <a:off x="357158" y="1428736"/>
            <a:ext cx="8229600" cy="1571628"/>
          </a:xfrm>
        </p:spPr>
        <p:txBody>
          <a:bodyPr>
            <a:normAutofit/>
          </a:bodyPr>
          <a:p>
            <a:r>
              <a:rPr b="1" dirty="0" sz="3600"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b="1" dirty="0" sz="3600"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b="1" dirty="0" sz="3600" lang="ru-RU">
                <a:latin typeface="Times New Roman" pitchFamily="18" charset="0"/>
                <a:cs typeface="Times New Roman" pitchFamily="18" charset="0"/>
              </a:rPr>
              <a:t>бабушкин сундук – это предмет, который связывает </a:t>
            </a:r>
            <a:r>
              <a:rPr b="1" dirty="0" sz="3600" lang="ru-RU" smtClean="0">
                <a:latin typeface="Times New Roman" pitchFamily="18" charset="0"/>
                <a:cs typeface="Times New Roman" pitchFamily="18" charset="0"/>
              </a:rPr>
              <a:t>нас </a:t>
            </a:r>
            <a:r>
              <a:rPr b="1" dirty="0" sz="3600" lang="ru-RU">
                <a:latin typeface="Times New Roman" pitchFamily="18" charset="0"/>
                <a:cs typeface="Times New Roman" pitchFamily="18" charset="0"/>
              </a:rPr>
              <a:t>с прошлым. </a:t>
            </a:r>
            <a:r>
              <a:rPr b="1" dirty="0" sz="3600"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sz="3600" lang="ru-RU" smtClean="0">
                <a:latin typeface="Times New Roman" pitchFamily="18" charset="0"/>
                <a:cs typeface="Times New Roman" pitchFamily="18" charset="0"/>
              </a:rPr>
            </a:br>
            <a:r>
              <a:rPr b="1" dirty="0" sz="3600" lang="ru-RU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b="1" dirty="0" sz="3600" lang="ru-RU">
                <a:latin typeface="Times New Roman" pitchFamily="18" charset="0"/>
                <a:cs typeface="Times New Roman" pitchFamily="18" charset="0"/>
              </a:rPr>
              <a:t>мудрость, опыт, история предков – наша семейная ценность.  </a:t>
            </a:r>
            <a:r>
              <a:rPr b="1" dirty="0" sz="3600"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sz="3600" lang="ru-RU" smtClean="0">
                <a:latin typeface="Times New Roman" pitchFamily="18" charset="0"/>
                <a:cs typeface="Times New Roman" pitchFamily="18" charset="0"/>
              </a:rPr>
            </a:br>
            <a:r>
              <a:rPr b="1" dirty="0" sz="3600" lang="ru-RU" smtClean="0">
                <a:latin typeface="Times New Roman" pitchFamily="18" charset="0"/>
                <a:cs typeface="Times New Roman" pitchFamily="18" charset="0"/>
              </a:rPr>
              <a:t>Важно </a:t>
            </a:r>
            <a:r>
              <a:rPr b="1" dirty="0" sz="3600" lang="ru-RU">
                <a:latin typeface="Times New Roman" pitchFamily="18" charset="0"/>
                <a:cs typeface="Times New Roman" pitchFamily="18" charset="0"/>
              </a:rPr>
              <a:t>сохранить фамильное наследие </a:t>
            </a:r>
            <a:r>
              <a:rPr b="1" dirty="0" sz="3600"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sz="3600" lang="ru-RU" smtClean="0">
                <a:latin typeface="Times New Roman" pitchFamily="18" charset="0"/>
                <a:cs typeface="Times New Roman" pitchFamily="18" charset="0"/>
              </a:rPr>
            </a:br>
            <a:r>
              <a:rPr b="1" dirty="0" sz="3600" lang="ru-RU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b="1" dirty="0" sz="3600" lang="ru-RU">
                <a:latin typeface="Times New Roman" pitchFamily="18" charset="0"/>
                <a:cs typeface="Times New Roman" pitchFamily="18" charset="0"/>
              </a:rPr>
              <a:t>будущих поколений.</a:t>
            </a:r>
            <a:r>
              <a:rPr dirty="0" lang="ru-RU"/>
              <a:t/>
            </a:r>
            <a:br>
              <a:rPr dirty="0" lang="ru-RU"/>
            </a:br>
            <a:endParaRPr dirty="0" lang="ru-RU"/>
          </a:p>
        </p:txBody>
      </p:sp>
      <p:pic>
        <p:nvPicPr>
          <p:cNvPr id="2097200" name="Рисунок 6" descr="187bac9a-6a2b-4cde-b3d1-6c170f4eea76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>
          <a:xfrm>
            <a:off x="2500298" y="3500438"/>
            <a:ext cx="4429156" cy="3244331"/>
          </a:xfrm>
          <a:prstGeom prst="rect"/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6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1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sp>
        <p:nvSpPr>
          <p:cNvPr id="1048638" name="Заголовок 2"/>
          <p:cNvSpPr>
            <a:spLocks noGrp="1"/>
          </p:cNvSpPr>
          <p:nvPr>
            <p:ph type="title"/>
          </p:nvPr>
        </p:nvSpPr>
        <p:spPr>
          <a:xfrm>
            <a:off x="428596" y="2357430"/>
            <a:ext cx="8229600" cy="1143000"/>
          </a:xfrm>
        </p:spPr>
        <p:txBody>
          <a:bodyPr/>
          <a:p>
            <a:r>
              <a:rPr b="1" dirty="0"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b="1" dirty="0" lang="ru-RU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0" y="-1936"/>
            <a:ext cx="9144001" cy="6859936"/>
          </a:xfrm>
          <a:prstGeom prst="rect"/>
        </p:spPr>
      </p:pic>
      <p:sp>
        <p:nvSpPr>
          <p:cNvPr id="1048596" name="Скругленный прямоугольник 4"/>
          <p:cNvSpPr/>
          <p:nvPr/>
        </p:nvSpPr>
        <p:spPr>
          <a:xfrm>
            <a:off x="357158" y="214290"/>
            <a:ext cx="8501122" cy="2928958"/>
          </a:xfrm>
          <a:prstGeom prst="roundRect">
            <a:avLst>
              <a:gd name="adj" fmla="val 11521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597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2786082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p>
            <a:r>
              <a:rPr b="1" dirty="0" sz="3200"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dirty="0" sz="3200"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dirty="0" sz="3200"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b="1" dirty="0" sz="3200" lang="ru-RU">
                <a:latin typeface="Times New Roman" pitchFamily="18" charset="0"/>
                <a:cs typeface="Times New Roman" pitchFamily="18" charset="0"/>
              </a:rPr>
              <a:t>Во многих семьях сохранились старые сундуки, в которых собраны предметы быта, народного прикладного искусства. </a:t>
            </a:r>
            <a:r>
              <a:rPr b="1" dirty="0" sz="3200"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b="1" dirty="0" sz="3200" lang="ru-RU" smtClean="0">
                <a:latin typeface="Times New Roman" pitchFamily="18" charset="0"/>
                <a:cs typeface="Times New Roman" pitchFamily="18" charset="0"/>
              </a:rPr>
            </a:br>
            <a:r>
              <a:rPr b="1" dirty="0" sz="3200" lang="ru-RU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b="1" dirty="0" sz="3200" lang="ru-RU">
                <a:latin typeface="Times New Roman" pitchFamily="18" charset="0"/>
                <a:cs typeface="Times New Roman" pitchFamily="18" charset="0"/>
              </a:rPr>
              <a:t>это – немые свидетели жизни наших предков. </a:t>
            </a:r>
            <a:r>
              <a:rPr b="1" dirty="0" sz="3200" lang="ru-RU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b="1" dirty="0" sz="3200" lang="ru-RU">
                <a:latin typeface="Times New Roman" pitchFamily="18" charset="0"/>
                <a:cs typeface="Times New Roman" pitchFamily="18" charset="0"/>
              </a:rPr>
              <a:t>наших силах сохранить фамильное наследие и передать будущему поколению.</a:t>
            </a:r>
            <a:r>
              <a:rPr b="1" dirty="0" lang="ru-RU"/>
              <a:t> </a:t>
            </a:r>
          </a:p>
        </p:txBody>
      </p:sp>
      <p:pic>
        <p:nvPicPr>
          <p:cNvPr id="2097156" name="Picture 2" descr="https://stihi.ru/pics/2021/11/19/7220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 bwMode="auto">
          <a:xfrm>
            <a:off x="2152057" y="3214686"/>
            <a:ext cx="4841538" cy="3429024"/>
          </a:xfrm>
          <a:prstGeom prst="rect"/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sp>
        <p:nvSpPr>
          <p:cNvPr id="1048603" name="Скругленный прямоугольник 5"/>
          <p:cNvSpPr/>
          <p:nvPr/>
        </p:nvSpPr>
        <p:spPr>
          <a:xfrm>
            <a:off x="357158" y="285728"/>
            <a:ext cx="8429684" cy="6286544"/>
          </a:xfrm>
          <a:prstGeom prst="roundRect">
            <a:avLst>
              <a:gd name="adj" fmla="val 9634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04" name="Заголовок 2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p>
            <a:r>
              <a:rPr b="1" dirty="0" sz="3600"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dirty="0" sz="3600"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dirty="0" sz="3600"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b="1" dirty="0" sz="3600" lang="ru-RU">
                <a:latin typeface="Times New Roman" pitchFamily="18" charset="0"/>
                <a:cs typeface="Times New Roman" pitchFamily="18" charset="0"/>
              </a:rPr>
              <a:t>исследовать старинные предметы из бабушкиного сундука</a:t>
            </a:r>
            <a:r>
              <a:rPr dirty="0" lang="ru-RU"/>
              <a:t/>
            </a:r>
            <a:br>
              <a:rPr dirty="0" lang="ru-RU"/>
            </a:br>
            <a:endParaRPr dirty="0" lang="ru-RU"/>
          </a:p>
        </p:txBody>
      </p:sp>
      <p:sp>
        <p:nvSpPr>
          <p:cNvPr id="1048605" name="Содержимое 4"/>
          <p:cNvSpPr>
            <a:spLocks noGrp="1"/>
          </p:cNvSpPr>
          <p:nvPr>
            <p:ph idx="1"/>
          </p:nvPr>
        </p:nvSpPr>
        <p:spPr>
          <a:xfrm>
            <a:off x="428596" y="2143116"/>
            <a:ext cx="8543956" cy="4429156"/>
          </a:xfrm>
        </p:spPr>
        <p:txBody>
          <a:bodyPr>
            <a:normAutofit fontScale="96667"/>
          </a:bodyPr>
          <a:p>
            <a:pPr>
              <a:buNone/>
            </a:pPr>
            <a:r>
              <a:rPr b="1" dirty="0"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dirty="0" lang="ru-RU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b="1" dirty="0" sz="3000" lang="ru-RU">
                <a:latin typeface="Times New Roman" pitchFamily="18" charset="0"/>
                <a:cs typeface="Times New Roman" pitchFamily="18" charset="0"/>
              </a:rPr>
              <a:t>1.Узнать что такое сундук и для чего он нужен.</a:t>
            </a:r>
          </a:p>
          <a:p>
            <a:pPr>
              <a:buNone/>
            </a:pPr>
            <a:r>
              <a:rPr b="1" dirty="0" sz="3000" lang="ru-RU">
                <a:latin typeface="Times New Roman" pitchFamily="18" charset="0"/>
                <a:cs typeface="Times New Roman" pitchFamily="18" charset="0"/>
              </a:rPr>
              <a:t>2.Расспросить бабушку об истории предметов </a:t>
            </a:r>
            <a:endParaRPr b="1" dirty="0" sz="3000" lang="ru-RU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b="1" dirty="0" sz="3000"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b="1" dirty="0" sz="3000" lang="ru-RU" smtClean="0">
                <a:latin typeface="Times New Roman" pitchFamily="18" charset="0"/>
                <a:cs typeface="Times New Roman" pitchFamily="18" charset="0"/>
              </a:rPr>
              <a:t>   из </a:t>
            </a:r>
            <a:r>
              <a:rPr b="1" dirty="0" sz="3000" lang="ru-RU">
                <a:latin typeface="Times New Roman" pitchFamily="18" charset="0"/>
                <a:cs typeface="Times New Roman" pitchFamily="18" charset="0"/>
              </a:rPr>
              <a:t>сундука.</a:t>
            </a:r>
          </a:p>
          <a:p>
            <a:pPr>
              <a:buNone/>
            </a:pPr>
            <a:r>
              <a:rPr b="1" dirty="0" sz="3000" lang="ru-RU">
                <a:latin typeface="Times New Roman" pitchFamily="18" charset="0"/>
                <a:cs typeface="Times New Roman" pitchFamily="18" charset="0"/>
              </a:rPr>
              <a:t>3.Выяснить к каким видам декоративно-прикладного искусства  относятся вещи из сундука.</a:t>
            </a:r>
          </a:p>
          <a:p>
            <a:endParaRPr dirty="0" lang="ru-RU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sp>
        <p:nvSpPr>
          <p:cNvPr id="1048606" name="Скругленный прямоугольник 5"/>
          <p:cNvSpPr/>
          <p:nvPr/>
        </p:nvSpPr>
        <p:spPr>
          <a:xfrm>
            <a:off x="357158" y="285728"/>
            <a:ext cx="8429684" cy="6286544"/>
          </a:xfrm>
          <a:prstGeom prst="roundRect">
            <a:avLst>
              <a:gd name="adj" fmla="val 9634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rtlCol="0"/>
          <a:p>
            <a:pPr algn="ctr"/>
            <a:endParaRPr lang="ru-RU"/>
          </a:p>
        </p:txBody>
      </p:sp>
      <p:sp>
        <p:nvSpPr>
          <p:cNvPr id="1048607" name="Заголовок 2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143000"/>
          </a:xfrm>
        </p:spPr>
        <p:txBody>
          <a:bodyPr>
            <a:normAutofit/>
          </a:bodyPr>
          <a:p>
            <a:r>
              <a:rPr b="1" dirty="0" sz="3600" lang="ru-RU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b="1" dirty="0" sz="3600" lang="ru-RU" smtClean="0">
                <a:latin typeface="Times New Roman" pitchFamily="18" charset="0"/>
                <a:cs typeface="Times New Roman" pitchFamily="18" charset="0"/>
              </a:rPr>
              <a:t> предполагаю что </a:t>
            </a:r>
            <a:br>
              <a:rPr b="1" dirty="0" sz="3600" lang="ru-RU" smtClean="0">
                <a:latin typeface="Times New Roman" pitchFamily="18" charset="0"/>
                <a:cs typeface="Times New Roman" pitchFamily="18" charset="0"/>
              </a:rPr>
            </a:br>
            <a:r>
              <a:rPr b="1" dirty="0" sz="3600" lang="ru-RU" smtClean="0">
                <a:latin typeface="Times New Roman" pitchFamily="18" charset="0"/>
                <a:cs typeface="Times New Roman" pitchFamily="18" charset="0"/>
              </a:rPr>
              <a:t>содержимое сундука может поведать </a:t>
            </a:r>
            <a:br>
              <a:rPr b="1" dirty="0" sz="3600" lang="ru-RU" smtClean="0">
                <a:latin typeface="Times New Roman" pitchFamily="18" charset="0"/>
                <a:cs typeface="Times New Roman" pitchFamily="18" charset="0"/>
              </a:rPr>
            </a:br>
            <a:r>
              <a:rPr b="1" dirty="0" sz="3600" lang="ru-RU" smtClean="0">
                <a:latin typeface="Times New Roman" pitchFamily="18" charset="0"/>
                <a:cs typeface="Times New Roman" pitchFamily="18" charset="0"/>
              </a:rPr>
              <a:t>об увлечении предков.</a:t>
            </a:r>
            <a:endParaRPr b="1" dirty="0" sz="3600"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8608" name="Содержимое 4"/>
          <p:cNvSpPr>
            <a:spLocks noGrp="1"/>
          </p:cNvSpPr>
          <p:nvPr>
            <p:ph idx="1"/>
          </p:nvPr>
        </p:nvSpPr>
        <p:spPr>
          <a:xfrm>
            <a:off x="571472" y="2571744"/>
            <a:ext cx="8229600" cy="4525963"/>
          </a:xfrm>
        </p:spPr>
        <p:txBody>
          <a:bodyPr>
            <a:normAutofit/>
          </a:bodyPr>
          <a:p>
            <a:pPr>
              <a:buNone/>
            </a:pPr>
            <a:endParaRPr dirty="0" lang="ru-RU"/>
          </a:p>
          <a:p>
            <a:pPr>
              <a:buNone/>
            </a:pPr>
            <a:r>
              <a:rPr b="1" dirty="0"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</a:t>
            </a:r>
            <a:r>
              <a:rPr dirty="0" lang="ru-RU">
                <a:latin typeface="Times New Roman" pitchFamily="18" charset="0"/>
                <a:cs typeface="Times New Roman" pitchFamily="18" charset="0"/>
              </a:rPr>
              <a:t> старинный сундук</a:t>
            </a:r>
          </a:p>
          <a:p>
            <a:pPr>
              <a:buNone/>
            </a:pPr>
            <a:r>
              <a:rPr b="1" dirty="0"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dirty="0" lang="ru-RU">
                <a:latin typeface="Times New Roman" pitchFamily="18" charset="0"/>
                <a:cs typeface="Times New Roman" pitchFamily="18" charset="0"/>
              </a:rPr>
              <a:t> вещи, хранившиеся в сундуке.</a:t>
            </a:r>
          </a:p>
          <a:p>
            <a:pPr>
              <a:buNone/>
            </a:pPr>
            <a:r>
              <a:rPr b="1" dirty="0"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Методы исследования: </a:t>
            </a:r>
            <a:r>
              <a:rPr dirty="0" lang="ru-RU">
                <a:latin typeface="Times New Roman" pitchFamily="18" charset="0"/>
                <a:cs typeface="Times New Roman" pitchFamily="18" charset="0"/>
              </a:rPr>
              <a:t>беседа, наблюдение, сравнение, анализ источников.</a:t>
            </a:r>
          </a:p>
          <a:p>
            <a:endParaRPr dirty="0" lang="ru-RU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pic>
        <p:nvPicPr>
          <p:cNvPr id="2097160" name="Picture 8" descr="https://nord-decor.ru/images/compressed/products/sundyki/s-ok-m/s-ok-m-rakula/dsc_0002-jpg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 bwMode="auto">
          <a:xfrm>
            <a:off x="285720" y="357166"/>
            <a:ext cx="8429684" cy="5572164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09" name="Прямоугольник 4"/>
          <p:cNvSpPr/>
          <p:nvPr/>
        </p:nvSpPr>
        <p:spPr>
          <a:xfrm>
            <a:off x="214282" y="5857892"/>
            <a:ext cx="8429684" cy="830997"/>
          </a:xfrm>
          <a:prstGeom prst="rect"/>
        </p:spPr>
        <p:txBody>
          <a:bodyPr wrap="square">
            <a:spAutoFit/>
          </a:bodyPr>
          <a:p>
            <a:pPr algn="ctr"/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Сундук – это  </a:t>
            </a:r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ящик с крышкой с замком, </a:t>
            </a:r>
            <a:endParaRPr b="1" dirty="0" sz="2400" lang="ru-RU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b="1" dirty="0" sz="2400" lang="ru-RU">
                <a:latin typeface="Times New Roman" pitchFamily="18" charset="0"/>
                <a:cs typeface="Times New Roman" pitchFamily="18" charset="0"/>
              </a:rPr>
              <a:t>хранения вещей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1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-1936"/>
            <a:ext cx="9144001" cy="6859936"/>
          </a:xfrm>
          <a:prstGeom prst="rect"/>
        </p:spPr>
      </p:pic>
      <p:pic>
        <p:nvPicPr>
          <p:cNvPr id="2097162" name="Рисунок 4" descr="0ec0251a-e0aa-4494-8896-3d35e7e4c088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>
          <a:xfrm>
            <a:off x="2143108" y="214290"/>
            <a:ext cx="5082268" cy="5929354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10" name="Прямоугольник 5"/>
          <p:cNvSpPr/>
          <p:nvPr/>
        </p:nvSpPr>
        <p:spPr>
          <a:xfrm>
            <a:off x="1500166" y="6215082"/>
            <a:ext cx="6532237" cy="461665"/>
          </a:xfrm>
          <a:prstGeom prst="rect"/>
        </p:spPr>
        <p:txBody>
          <a:bodyPr wrap="none">
            <a:spAutoFit/>
          </a:bodyPr>
          <a:p>
            <a:pPr algn="ctr"/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Семейные реликвии из бабушкиного сундука</a:t>
            </a:r>
            <a:endParaRPr b="1" dirty="0" sz="2400"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3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-1" y="0"/>
            <a:ext cx="9144001" cy="6859936"/>
          </a:xfrm>
          <a:prstGeom prst="rect"/>
        </p:spPr>
      </p:pic>
      <p:pic>
        <p:nvPicPr>
          <p:cNvPr id="2097164" name="Рисунок 2" descr="3c2d078c-f327-4587-b6b6-87d11d1d96d3.JPG"/>
          <p:cNvPicPr>
            <a:picLocks noChangeAspect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>
          <a:xfrm>
            <a:off x="857224" y="428604"/>
            <a:ext cx="7429552" cy="5096747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11" name="Прямоугольник 4"/>
          <p:cNvSpPr/>
          <p:nvPr/>
        </p:nvSpPr>
        <p:spPr>
          <a:xfrm>
            <a:off x="3214678" y="5929330"/>
            <a:ext cx="2670989" cy="461665"/>
          </a:xfrm>
          <a:prstGeom prst="rect"/>
        </p:spPr>
        <p:txBody>
          <a:bodyPr wrap="none">
            <a:spAutoFit/>
          </a:bodyPr>
          <a:p>
            <a:pPr algn="ctr"/>
            <a:r>
              <a:rPr b="1" dirty="0" sz="2400" lang="ru-RU" smtClean="0">
                <a:latin typeface="Times New Roman" pitchFamily="18" charset="0"/>
                <a:cs typeface="Times New Roman" pitchFamily="18" charset="0"/>
              </a:rPr>
              <a:t>Красивые платки</a:t>
            </a:r>
            <a:endParaRPr b="1" dirty="0" sz="2400"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5" name="Рисунок 3" descr="012.jpg"/>
          <p:cNvPicPr>
            <a:picLocks noChangeAspect="1"/>
          </p:cNvPicPr>
          <p:nvPr/>
        </p:nvPicPr>
        <p:blipFill>
          <a:blip xmlns:r="http://schemas.openxmlformats.org/officeDocument/2006/relationships" r:embed="rId1" cstate="email"/>
          <a:stretch>
            <a:fillRect/>
          </a:stretch>
        </p:blipFill>
        <p:spPr>
          <a:xfrm>
            <a:off x="0" y="-1936"/>
            <a:ext cx="9144001" cy="6859936"/>
          </a:xfrm>
          <a:prstGeom prst="rect"/>
        </p:spPr>
      </p:pic>
      <p:pic>
        <p:nvPicPr>
          <p:cNvPr id="2097166" name="Picture 2" descr="https://cs5.livemaster.ru/storage/9b/32/baee6e5037e1cfc764cd6c6a1ec8--aksessuary-pautinka-shal-azhurnaya-puhovaya-seryj-azhur-4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email"/>
          <a:srcRect/>
          <a:stretch>
            <a:fillRect/>
          </a:stretch>
        </p:blipFill>
        <p:spPr bwMode="auto">
          <a:xfrm>
            <a:off x="1643042" y="214290"/>
            <a:ext cx="5857916" cy="5857916"/>
          </a:xfrm>
          <a:prstGeom prst="rect"/>
          <a:ln>
            <a:noFill/>
          </a:ln>
          <a:effectLst>
            <a:softEdge rad="112500"/>
          </a:effectLst>
        </p:spPr>
      </p:pic>
      <p:sp>
        <p:nvSpPr>
          <p:cNvPr id="1048612" name="Rectangle 3"/>
          <p:cNvSpPr>
            <a:spLocks noChangeArrowheads="1"/>
          </p:cNvSpPr>
          <p:nvPr/>
        </p:nvSpPr>
        <p:spPr bwMode="auto">
          <a:xfrm>
            <a:off x="1428728" y="6143644"/>
            <a:ext cx="6594177" cy="400110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none">
            <a:prstTxWarp prst="textNoShape"/>
            <a:spAutoFit/>
          </a:bodyPr>
          <a:p>
            <a:pPr algn="ctr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b="1" dirty="0" sz="2000" lang="ru-RU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</a:t>
            </a:r>
            <a:r>
              <a:rPr baseline="0" b="1" cap="none" dirty="0" sz="20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ашкирская шаль – пушистый платок из козьего пуха</a:t>
            </a:r>
            <a:r>
              <a:rPr baseline="0" b="0" cap="none" dirty="0" sz="1400" i="0" kumimoji="0" lang="ru-RU" normalizeH="0" strike="noStrike" u="none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baseline="0" b="0" cap="none" dirty="0" sz="1800" i="0" kumimoji="0" lang="ru-RU" normalizeH="0" strike="noStrike" u="none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Company>SPecialiST RePack</Company>
  <LinksUpToDate>0</LinksUpToDate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Исследовательская работа   «БАБУШКИН СУНДУК»</dc:title>
  <dc:creator>Пользователь</dc:creator>
  <cp:lastModifiedBy>Пользователь</cp:lastModifiedBy>
  <dcterms:created xsi:type="dcterms:W3CDTF">2022-03-12T22:21:25Z</dcterms:created>
  <dcterms:modified xsi:type="dcterms:W3CDTF">2022-12-12T15:29:32Z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1b2ccd0e4e8f48bfa24ca6975ad61b48</vt:lpwstr>
  </property>
</Properties>
</file>