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gif" ContentType="image/gif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8.xml" ContentType="application/vnd.openxmlformats-officedocument.presentationml.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slides/slide1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0" orient="horz" pos="2160" userDrawn="1">
          <p15:clr>
            <a:srgbClr val="A4A3A4"/>
          </p15:clr>
        </p15:guide>
        <p15:guide id="1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65950" autoAdjust="0"/>
  </p:normalViewPr>
  <p:slideViewPr>
    <p:cSldViewPr>
      <p:cViewPr>
        <p:scale>
          <a:sx n="63" d="100"/>
          <a:sy n="63" d="100"/>
        </p:scale>
        <p:origin x="-1596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tableStyles" Target="tableStyles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3A37F-8EB6-43A2-8124-7AD33AED11BF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245C8A-021C-4CAD-89C0-96FCFED43C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изображения слайда 1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3" name="Заполнитель текста 2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Заполнитель номера слайда 3"/>
          <p:cNvSpPr>
            <a:spLocks noGrp="1" noEditPoints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/>
          <a:lstStyle/>
          <a:p>
            <a:fld id="{24420A17-C411-438B-9980-068B91073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/>
        </p:txBody>
      </p:sp>
      <p:sp>
        <p:nvSpPr>
          <p:cNvPr id="3" name="Заметки 2"/>
          <p:cNvSpPr>
            <a:spLocks noGrp="1" noEditPoint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0"/>
          </p:nvPr>
        </p:nvSpPr>
        <p:spPr/>
        <p:txBody>
          <a:bodyPr/>
          <a:lstStyle/>
          <a:p>
            <a:fld id="{92245C8A-021C-4CAD-89C0-96FCFED43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 noEditPoints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 noEditPoints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 lvl="0"/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 noEditPoints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</a:lvl6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dt="0" sldNum="0"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hf dt="0" sldNum="0" hdr="0" ftr="0"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 noEditPoints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 noEditPoints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C83558AC-2848-4F65-AB26-3A8BBAACB6E4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 noEditPoints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</a:lstStyle>
          <a:p>
            <a:fld id="{C17FC05C-1194-4F57-834F-B611B02E5F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sldNum="0" hdr="0" ft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image" Target="../media/image10.jpeg"/><Relationship Id="rId3" Type="http://schemas.openxmlformats.org/officeDocument/2006/relationships/image" Target="../media/image11.jpeg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722376" y="1820206"/>
            <a:ext cx="7207210" cy="3229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Когда ребёнок готов обучаться?</a:t>
            </a:r>
            <a:endParaRPr lang="ru-RU" dirty="0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4000496" y="4429132"/>
            <a:ext cx="3929090" cy="142876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ÐÐ°ÑÑÐ¸Ð½ÐºÐ¸ Ð¿Ð¾ Ð·Ð°Ð¿ÑÐ¾ÑÑ ÑÐµÐ±ÑÐ½Ð¾Ðº ÑÑÐ¸ÑÑÑ ÑÐ¾ÑÐ¾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995936" y="3212976"/>
            <a:ext cx="4786346" cy="2857520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  <p:sp>
        <p:nvSpPr>
          <p:cNvPr id="5" name="Текст. поле 4"/>
          <p:cNvSpPr txBox="1"/>
          <p:nvPr/>
        </p:nvSpPr>
        <p:spPr>
          <a:xfrm>
            <a:off x="323528" y="5311508"/>
            <a:ext cx="3605876" cy="1189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Подготовила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: воспитатели средней группы №4</a:t>
            </a:r>
          </a:p>
          <a:p>
            <a:pPr indent="1433513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Овсянникова Л.А.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28596" y="214290"/>
            <a:ext cx="8143932" cy="20002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Высшие психические функции могут формироваться только при условии зрелости низших психических функций.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Picture 2" descr="D:\chelovechek_mozg_1363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786050" y="2357430"/>
            <a:ext cx="3357586" cy="3357586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14348" y="4143380"/>
            <a:ext cx="7715304" cy="2071702"/>
          </a:xfrm>
        </p:spPr>
        <p:txBody>
          <a:bodyPr>
            <a:noAutofit/>
          </a:bodyPr>
          <a:lstStyle/>
          <a:p>
            <a:r>
              <a:rPr lang="ru-RU" sz="2400" dirty="0" smtClean="0"/>
              <a:t>У детского мозга есть очень большой запас возможностей для познания. И во многом это зависит от того, что окружает ребёнка и чем он занимается.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D:\ребёнок у телевизора.jpg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857224" y="928670"/>
            <a:ext cx="3429024" cy="3000396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ÐÐ°ÑÑÐ¸Ð½ÐºÐ¸ Ð¿Ð¾ Ð·Ð°Ð¿ÑÐ¾ÑÑ Ð½ÐµÐ¹ÑÐ¾Ð´Ð¸Ð½Ð°Ð¼Ð¸ÑÐµÑÐºÐ°Ñ Ð³Ð¸Ð¼Ð½Ð°ÑÑÐ¸ÐºÐ° Ð² ÐºÐ°ÑÑÐ¸Ð½ÐºÐ°Ñ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928670"/>
            <a:ext cx="3143272" cy="3071833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28596" y="500042"/>
            <a:ext cx="8215370" cy="12144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Заблуждения по поводу обучения и развития детей:</a:t>
            </a:r>
            <a:endParaRPr lang="ru-RU" sz="3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857364"/>
            <a:ext cx="8143932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anchor="ctr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1" i="1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Заблуждение первое:</a:t>
            </a:r>
            <a:r>
              <a:rPr kumimoji="0" lang="ru-RU" sz="2000" b="0" i="1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 мозг ребёнка – это чистая доска, и взрослый может писать на ней всё, что хочет.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lang="ru-RU" sz="2000" i="1" dirty="0" smtClean="0">
              <a:solidFill>
                <a:srgbClr val="222222"/>
              </a:solidFill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lang="ru-RU" sz="2000" i="1" dirty="0" smtClean="0">
              <a:solidFill>
                <a:srgbClr val="222222"/>
              </a:solidFill>
              <a:latin typeface="Arial" pitchFamily="34" charset="0" panose="020B06040202020202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lang="ru-RU" sz="2000" i="1" dirty="0" smtClean="0">
              <a:solidFill>
                <a:srgbClr val="222222"/>
              </a:solidFill>
              <a:latin typeface="Arial" pitchFamily="34" charset="0" panose="020B06040202020202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 panose="020B0604020202020204"/>
              <a:cs typeface="Arial" pitchFamily="34" charset="0" panose="020B0604020202020204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00034" y="2643182"/>
            <a:ext cx="8072494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anchor="ctr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1" i="1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Заблуждение второе:</a:t>
            </a:r>
            <a:r>
              <a:rPr kumimoji="0" lang="ru-RU" sz="2000" b="0" i="1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 интеллект и движение  - это разные вещи.</a:t>
            </a: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 panose="020B0604020202020204"/>
              <a:cs typeface="Arial" pitchFamily="34" charset="0" panose="020B0604020202020204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3786190"/>
            <a:ext cx="8143932" cy="19389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vert="horz" wrap="square" lIns="91440" tIns="45720" rIns="91440" bIns="45720" anchor="ctr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1" i="1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Заблуждение третье: </a:t>
            </a:r>
            <a:r>
              <a:rPr kumimoji="0" lang="ru-RU" sz="2000" b="0" i="1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эмоции и интеллект не связаны между собой.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lang="ru-RU" sz="2000" b="1" i="1" dirty="0" smtClean="0">
                <a:solidFill>
                  <a:srgbClr val="222222"/>
                </a:solidFill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Заблуждение четвёртое: </a:t>
            </a:r>
            <a:r>
              <a:rPr lang="ru-RU" sz="2000" i="1" dirty="0" smtClean="0">
                <a:solidFill>
                  <a:srgbClr val="222222"/>
                </a:solidFill>
                <a:latin typeface="Arial" pitchFamily="34" charset="0" panose="020B0604020202020204"/>
                <a:ea typeface="Times New Roman" pitchFamily="18" charset="0" panose="02020603050405020304"/>
                <a:cs typeface="Arial" pitchFamily="34" charset="0" panose="020B0604020202020204"/>
              </a:rPr>
              <a:t>взрослый лучше знает, что нужно ребёнку.</a:t>
            </a:r>
            <a:endParaRPr kumimoji="0" lang="ru-RU" sz="2000" b="0" i="1" u="none" strike="noStrike" cap="none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 panose="020B0604020202020204"/>
              <a:ea typeface="Times New Roman" pitchFamily="18" charset="0" panose="02020603050405020304"/>
              <a:cs typeface="Arial" pitchFamily="34" charset="0" panose="020B0604020202020204"/>
            </a:endParaRP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 panose="020B0604020202020204"/>
              <a:cs typeface="Arial" pitchFamily="34" charset="0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28596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Уровни управления движениями по Бернштейну:</a:t>
            </a:r>
            <a:endParaRPr lang="ru-RU" dirty="0"/>
          </a:p>
        </p:txBody>
      </p:sp>
      <p:pic>
        <p:nvPicPr>
          <p:cNvPr id="3" name="Рисунок 2" descr="ÐÐ°ÑÑÐ¸Ð½ÐºÐ¸ Ð¿Ð¾ Ð·Ð°Ð¿ÑÐ¾ÑÑ Ð±ÐµÑÐ½ÑÑÐµÐ¹Ð½ ÑÐ¿ÑÐ°Ð²Ð»ÐµÐ½Ð¸Ðµ Ð´Ð²Ð¸Ð¶ÐµÐ½Ð¸ÑÐ¼Ð¸ Ð² ÐºÐ°ÑÑÐ¸Ð½ÐºÐ°Ñ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00166" y="1714488"/>
            <a:ext cx="6000792" cy="4000528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642918"/>
            <a:ext cx="70009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Уровень А  - уровень тонуса и позы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</a:t>
            </a:r>
            <a:r>
              <a:rPr lang="ru-RU" sz="20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(спинной мозг, ствол мозга, гипоталамус, мозжечок).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5001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Контролирует положение тела в пространстве, отвечает за вестибулярные реакции.</a:t>
            </a:r>
            <a:endParaRPr lang="ru-RU" sz="24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4" name="Рисунок 3" descr="D:\скучно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00232" y="2857496"/>
            <a:ext cx="5286412" cy="3429024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71480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Уровень В – уровень «привычных» действий, «склад» двигательных автоматизмов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sz="28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(</a:t>
            </a:r>
            <a:r>
              <a:rPr lang="ru-RU" sz="20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таламус, базальные ганглии</a:t>
            </a:r>
            <a:r>
              <a:rPr lang="ru-RU" sz="28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857364"/>
            <a:ext cx="78581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На этот уровень должны опускаться все движения, которые становятся автоматическими.</a:t>
            </a:r>
          </a:p>
          <a:p>
            <a:endParaRPr lang="ru-RU" sz="2400" dirty="0" smtClean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Этот уровень тесно связан с ритмом.</a:t>
            </a:r>
          </a:p>
          <a:p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Н. Бернштейн считал уровень В самым важным из 5 уровней.</a:t>
            </a:r>
          </a:p>
          <a:p>
            <a:endParaRPr lang="ru-RU" sz="2400" dirty="0" smtClean="0"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endParaRPr lang="ru-RU" sz="2400" dirty="0" smtClean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4" name="Рисунок 3" descr="D:\шнурки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86314" y="3786190"/>
            <a:ext cx="3786214" cy="2571768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71480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Уровень С – уровень действий в пространстве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142984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Здесь происходит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сенсорная интеграция</a:t>
            </a:r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: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информация от разных органов чувств объединяется, обрабатывается мозгом и принимается решение, что с ней делать дальше.</a:t>
            </a:r>
            <a:endParaRPr lang="ru-RU" sz="24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4" name="Рисунок 3" descr="D:\вело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00232" y="3143248"/>
            <a:ext cx="5286412" cy="3151399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42918"/>
            <a:ext cx="814393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Уровень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D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– уровень предметных действий, смысловых  цепей</a:t>
            </a:r>
            <a:br>
              <a:rPr lang="ru-RU" sz="28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sz="20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(</a:t>
            </a:r>
            <a:r>
              <a:rPr lang="ru-RU" sz="2000" dirty="0" err="1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теменно</a:t>
            </a:r>
            <a:r>
              <a:rPr lang="ru-RU" sz="20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– </a:t>
            </a:r>
            <a:r>
              <a:rPr lang="ru-RU" sz="2000" dirty="0" err="1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премоторный</a:t>
            </a:r>
            <a:r>
              <a:rPr lang="ru-RU" sz="20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 уровень)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3108" y="2000240"/>
            <a:ext cx="52149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На этом уровне ребёнок использует предметы для достижения определённых целей.</a:t>
            </a:r>
            <a:endParaRPr lang="ru-RU" sz="24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4" name="Рисунок 3" descr="D:\samouchka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000232" y="3357562"/>
            <a:ext cx="4786346" cy="255899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Уровень Е – уровень интеллекта и творчества </a:t>
            </a:r>
            <a:br>
              <a:rPr lang="ru-RU" sz="28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sz="20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( кора головного мозга)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428736"/>
            <a:ext cx="8143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 panose="02020603050405020304"/>
                <a:cs typeface="Times New Roman" pitchFamily="18" charset="0" panose="02020603050405020304"/>
              </a:rPr>
              <a:t>Обеспечивает способность к речи, письму, чтению, логическому мышлению, творчеству.</a:t>
            </a:r>
            <a:endParaRPr lang="ru-RU" sz="2400" dirty="0"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pic>
        <p:nvPicPr>
          <p:cNvPr id="4" name="Рисунок 3" descr="D:\hostel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428860" y="2571744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714356"/>
            <a:ext cx="7143800" cy="50783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anchor="ctr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400" b="1" i="0" u="none" strike="noStrike" cap="none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Пример: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 Для того, чтобы мы могли что - то написать, необходима работа всех этажей мозга (это касается любой серии целенаправленных движений):</a:t>
            </a:r>
          </a:p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У</a:t>
            </a: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ровень А</a:t>
            </a: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 – регуляция мышечного тонуса, поддержание позы;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Уровень В </a:t>
            </a: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– ритмические, колебательные движения руки;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Уровень С </a:t>
            </a: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– адаптация движений к поверхности листа, индивидуальные особенности почерка;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Уровень </a:t>
            </a:r>
            <a:r>
              <a:rPr kumimoji="0" lang="en-US" sz="2000" b="0" i="0" u="none" strike="noStrike" cap="none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D</a:t>
            </a: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 – правильное начертание букв;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 panose="02020603050405020304"/>
              <a:ea typeface="Times New Roman" pitchFamily="18" charset="0" panose="02020603050405020304"/>
              <a:cs typeface="Times New Roman" pitchFamily="18" charset="0" panose="02020603050405020304"/>
            </a:endParaRP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FontTx/>
              <a:buNone/>
            </a:pP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Уровень Е </a:t>
            </a:r>
            <a:r>
              <a:rPr kumimoji="0" lang="ru-RU" sz="2000" b="0" i="0" u="none" strike="noStrike" cap="none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 panose="02020603050405020304"/>
                <a:ea typeface="Times New Roman" pitchFamily="18" charset="0" panose="02020603050405020304"/>
                <a:cs typeface="Times New Roman" pitchFamily="18" charset="0" panose="02020603050405020304"/>
              </a:rPr>
              <a:t>– сложные перешифровки (перевод того, что мы слышим в правильное написание).</a:t>
            </a:r>
            <a:endParaRPr kumimoji="0" lang="ru-RU" sz="2000" b="0" i="0" u="none" strike="noStrike" cap="none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ramida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1472" y="500042"/>
            <a:ext cx="8143932" cy="564360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3438" y="1214422"/>
            <a:ext cx="40719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Уровень Е – единственный уровень, работа которого обеспечивается корой.</a:t>
            </a: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b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</a:b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Уровни А, В, С, 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D –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 работе участвуют подкорковые структуры.</a:t>
            </a:r>
            <a:endParaRPr lang="ru-RU" sz="2800" dirty="0"/>
          </a:p>
        </p:txBody>
      </p:sp>
      <p:pic>
        <p:nvPicPr>
          <p:cNvPr id="3" name="Рисунок 2" descr="D:\golovnoy-mozg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85786" y="1071546"/>
            <a:ext cx="3571900" cy="428628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428604"/>
            <a:ext cx="764386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Резюме:</a:t>
            </a: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Успехи ребёнка в любых видах деятельности зависят от качества внутренних связей в мозге.</a:t>
            </a:r>
          </a:p>
          <a:p>
            <a:pPr algn="just"/>
            <a:endParaRPr lang="ru-RU" sz="2000" b="1" dirty="0" smtClean="0">
              <a:solidFill>
                <a:srgbClr val="FF000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Внутренние связи в мозге можно создавать и укреплять педагогическими методами.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endParaRPr lang="ru-RU" sz="2400" b="1" dirty="0">
              <a:solidFill>
                <a:srgbClr val="FF000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428868"/>
            <a:ext cx="785818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Для развития мозга очень важна активность самого ребёнка. </a:t>
            </a:r>
          </a:p>
          <a:p>
            <a:pPr algn="just"/>
            <a:endParaRPr lang="ru-RU" sz="2000" b="1" dirty="0" smtClean="0">
              <a:solidFill>
                <a:srgbClr val="0070C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Возможность выбирать стимулирует развитие познавательной активности.</a:t>
            </a:r>
          </a:p>
          <a:p>
            <a:pPr algn="just"/>
            <a:endParaRPr lang="ru-RU" sz="2000" b="1" dirty="0" smtClean="0">
              <a:solidFill>
                <a:srgbClr val="0070C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Мозг стремится всё упорядочить.</a:t>
            </a:r>
          </a:p>
          <a:p>
            <a:pPr algn="just"/>
            <a:endParaRPr lang="ru-RU" sz="2000" b="1" dirty="0" smtClean="0">
              <a:solidFill>
                <a:srgbClr val="0070C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Эмоции очень важны  как для обучения детей, так и для обучения взрослых.</a:t>
            </a:r>
          </a:p>
          <a:p>
            <a:pPr algn="just"/>
            <a:endParaRPr lang="ru-RU" sz="2000" b="1" dirty="0" smtClean="0">
              <a:solidFill>
                <a:srgbClr val="0070C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pPr algn="just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 panose="02020603050405020304"/>
                <a:cs typeface="Times New Roman" pitchFamily="18" charset="0" panose="02020603050405020304"/>
              </a:rPr>
              <a:t> Образование новых внутренних связей в мозге – всегда приводит к успеху, потому что является поддержкой естественных механизмов развития и функционирования мозга.</a:t>
            </a:r>
          </a:p>
          <a:p>
            <a:endParaRPr lang="ru-RU" sz="2000" b="1" dirty="0" smtClean="0">
              <a:solidFill>
                <a:srgbClr val="0070C0"/>
              </a:solidFill>
              <a:latin typeface="Times New Roman" pitchFamily="18" charset="0" panose="02020603050405020304"/>
              <a:cs typeface="Times New Roman" pitchFamily="18" charset="0" panose="02020603050405020304"/>
            </a:endParaRPr>
          </a:p>
          <a:p>
            <a:endParaRPr lang="ru-RU" b="1" i="1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38784" y="533400"/>
            <a:ext cx="2890868" cy="1824030"/>
          </a:xfrm>
        </p:spPr>
        <p:txBody>
          <a:bodyPr>
            <a:normAutofit/>
          </a:bodyPr>
          <a:lstStyle/>
          <a:p>
            <a:r>
              <a:rPr lang="ru-RU" dirty="0" smtClean="0"/>
              <a:t>В каком возрасте мозг ребёнка окончательно созревает?</a:t>
            </a:r>
            <a:endParaRPr lang="ru-RU" dirty="0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72132" y="2651888"/>
            <a:ext cx="3000396" cy="313456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Мозг становится «взрослым» в 18 – 20 лет.</a:t>
            </a:r>
          </a:p>
          <a:p>
            <a:endParaRPr lang="ru-RU" sz="1800" dirty="0" smtClean="0"/>
          </a:p>
          <a:p>
            <a:r>
              <a:rPr lang="ru-RU" sz="1800" dirty="0" smtClean="0"/>
              <a:t>Перепрыгивать через этапы развития мозга нельзя: каждый предыдущий уровень является фундаментом для следующего.</a:t>
            </a:r>
            <a:endParaRPr lang="ru-RU" sz="1800" dirty="0"/>
          </a:p>
        </p:txBody>
      </p:sp>
      <p:pic>
        <p:nvPicPr>
          <p:cNvPr id="5" name="Содержимое 4" descr="ÐÐ°ÑÑÐ¸Ð½ÐºÐ¸ Ð¿Ð¾ Ð·Ð°Ð¿ÑÐ¾ÑÑ ÐºÐ°ÑÑÐ¸Ð½ÐºÐ° Ð³Ð¾Ð»Ð¾Ð²Ð½Ð¾Ð³Ð¾ Ð¼Ð¾Ð·Ð³Ð°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785785" y="928670"/>
            <a:ext cx="4572033" cy="435771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00694" y="357166"/>
            <a:ext cx="3105182" cy="160971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«Мозг действий»:</a:t>
            </a:r>
            <a:endParaRPr lang="ru-RU" sz="3200" dirty="0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00694" y="2571744"/>
            <a:ext cx="3009953" cy="308217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Его развитие  во многом зависит от движений и сенсорного опыта ребёнка, особенно тактильного, вестибулярного и </a:t>
            </a:r>
            <a:r>
              <a:rPr lang="ru-RU" sz="2000" dirty="0" err="1" smtClean="0"/>
              <a:t>проприоцептивного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pic>
        <p:nvPicPr>
          <p:cNvPr id="5" name="Содержимое 4" descr="ÐÐ°ÑÑÐ¸Ð½ÐºÐ¸ Ð¿Ð¾ Ð·Ð°Ð¿ÑÐ¾ÑÑ ÑÑÐ²Ð¾Ð» Ð¼Ð¾Ð·Ð³Ð° Ð¸ Ð±Ð°Ð·Ð°Ð»ÑÐ½ÑÐµ Ð³Ð°Ð½Ð³Ð»Ð¸Ð¸ Ð² ÐºÐ°ÑÑÐ¸Ð½ÐºÐ°Ñ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785786" y="1428735"/>
            <a:ext cx="4429156" cy="3714777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00694" y="1142984"/>
            <a:ext cx="2971800" cy="914400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«Мозг эмоций»:</a:t>
            </a:r>
            <a:endParaRPr lang="ru-RU" sz="3200" dirty="0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00694" y="2071678"/>
            <a:ext cx="3071834" cy="32861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Это несколько структур мозга, которые исследователи объединяют в </a:t>
            </a:r>
            <a:r>
              <a:rPr lang="ru-RU" sz="2000" dirty="0" err="1" smtClean="0"/>
              <a:t>лимбическую</a:t>
            </a:r>
            <a:r>
              <a:rPr lang="ru-RU" sz="2000" dirty="0" smtClean="0"/>
              <a:t> систему. Это чувствующий мозг.</a:t>
            </a:r>
            <a:endParaRPr lang="ru-RU" sz="2000" dirty="0"/>
          </a:p>
        </p:txBody>
      </p:sp>
      <p:pic>
        <p:nvPicPr>
          <p:cNvPr id="5" name="Содержимое 4" descr="ÐÐ°ÑÑÐ¸Ð½ÐºÐ¸ Ð¿Ð¾ Ð·Ð°Ð¿ÑÐ¾ÑÑ Ð»Ð¸Ð¼Ð±Ð¸ÑÐµÑÐºÐ°Ñ ÑÐ¸ÑÑÐµÐ¼Ð° Ð² ÐºÐ°ÑÑÐ¸Ð½ÐºÐ°Ñ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762000" y="1008840"/>
            <a:ext cx="4625975" cy="4567270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00694" y="214290"/>
            <a:ext cx="2962306" cy="1752592"/>
          </a:xfrm>
        </p:spPr>
        <p:txBody>
          <a:bodyPr>
            <a:noAutofit/>
          </a:bodyPr>
          <a:lstStyle/>
          <a:p>
            <a:r>
              <a:rPr lang="ru-RU" sz="2800" dirty="0" smtClean="0"/>
              <a:t>«Думающий мозг»:</a:t>
            </a:r>
            <a:endParaRPr lang="ru-RU" sz="2800" dirty="0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72132" y="2214554"/>
            <a:ext cx="2890805" cy="3653674"/>
          </a:xfrm>
        </p:spPr>
        <p:txBody>
          <a:bodyPr/>
          <a:lstStyle/>
          <a:p>
            <a:r>
              <a:rPr lang="ru-RU" sz="2000" dirty="0" smtClean="0"/>
              <a:t>Это кора мозга, которая обеспечивает интеллект, </a:t>
            </a:r>
            <a:r>
              <a:rPr lang="ru-RU" sz="2000" dirty="0" err="1" smtClean="0"/>
              <a:t>креативное</a:t>
            </a:r>
            <a:r>
              <a:rPr lang="ru-RU" sz="2000" dirty="0" smtClean="0"/>
              <a:t> мышление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ÐÐ°ÑÑÐ¸Ð½ÐºÐ¸ Ð¿Ð¾ Ð·Ð°Ð¿ÑÐ¾ÑÑ Ð´ÑÐ¼Ð°ÑÑÐ¸Ð¹ Ð¼Ð¾Ð·Ð³ ÐºÐ¾ÑÐ° Ð² ÐºÐ°ÑÑÐ¸Ð½ÐºÐ°Ñ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1000100" y="1071546"/>
            <a:ext cx="4286280" cy="4071965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00694" y="-214338"/>
            <a:ext cx="2962306" cy="1609716"/>
          </a:xfrm>
        </p:spPr>
        <p:txBody>
          <a:bodyPr>
            <a:noAutofit/>
          </a:bodyPr>
          <a:lstStyle/>
          <a:p>
            <a:r>
              <a:rPr lang="ru-RU" sz="2400" dirty="0" err="1" smtClean="0"/>
              <a:t>Миелинизация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00694" y="1500174"/>
            <a:ext cx="2962243" cy="3939426"/>
          </a:xfrm>
        </p:spPr>
        <p:txBody>
          <a:bodyPr>
            <a:noAutofit/>
          </a:bodyPr>
          <a:lstStyle/>
          <a:p>
            <a:r>
              <a:rPr lang="ru-RU" sz="2000" dirty="0" smtClean="0"/>
              <a:t>Чем чаще нервный путь используется, тем больше миелина добавляется.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Чем толще миелиновая оболочка, тем быстрее нервный импульс или сигнал проходить по нервному пути.</a:t>
            </a:r>
            <a:endParaRPr lang="ru-RU" sz="2000" dirty="0"/>
          </a:p>
        </p:txBody>
      </p:sp>
      <p:pic>
        <p:nvPicPr>
          <p:cNvPr id="5" name="Содержимое 4" descr="ÐÐ¾ÑÐ¾Ð¶ÐµÐµ Ð¸Ð·Ð¾Ð±ÑÐ°Ð¶ÐµÐ½Ð¸Ðµ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571472" y="1000108"/>
            <a:ext cx="4714908" cy="4643470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5572132" y="857232"/>
            <a:ext cx="29718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Концепции понимания работы мозга:</a:t>
            </a:r>
            <a:endParaRPr lang="ru-RU" dirty="0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2"/>
          </p:nvPr>
        </p:nvSpPr>
        <p:spPr>
          <a:xfrm>
            <a:off x="5500694" y="2000240"/>
            <a:ext cx="2971800" cy="4206112"/>
          </a:xfrm>
        </p:spPr>
        <p:txBody>
          <a:bodyPr/>
          <a:lstStyle/>
          <a:p>
            <a:r>
              <a:rPr lang="ru-RU" sz="1600" dirty="0" smtClean="0"/>
              <a:t>«Горизонтальный» подход предполагает изучение того, как полушария мозга обмениваются информацией.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>
                <a:cs typeface="Times New Roman" pitchFamily="18" charset="0" panose="02020603050405020304"/>
              </a:rPr>
              <a:t>«Вертикальный» подход к изучению работы мозга учитывает вклад подкорковых структур в нашу способность к обучению</a:t>
            </a:r>
            <a:r>
              <a:rPr lang="ru-RU" dirty="0" smtClean="0">
                <a:cs typeface="Times New Roman" pitchFamily="18" charset="0" panose="02020603050405020304"/>
              </a:rPr>
              <a:t>.</a:t>
            </a:r>
            <a:endParaRPr lang="ru-RU" dirty="0"/>
          </a:p>
        </p:txBody>
      </p:sp>
      <p:pic>
        <p:nvPicPr>
          <p:cNvPr id="5" name="Содержимое 4" descr="ÐÐ°ÑÑÐ¸Ð½ÐºÐ¸ Ð¿Ð¾ Ð·Ð°Ð¿ÑÐ¾ÑÑ Ð¼ÐµÐ¶Ð¿Ð¾Ð»ÑÑÐ°ÑÐ½ÑÐµ ÑÐ²ÑÐ·Ð¸ Ð¼Ð¾Ð·Ð³Ð°   Ð¼Ð¾Ð·Ð¾Ð»Ð¸ÑÑÐ¾Ðµ ÑÐµÐ»Ð¾ Ð² ÐºÐ°ÑÑÐ¸Ð½ÐºÐ°Ñ"/>
          <p:cNvPicPr>
            <a:picLocks noGrp="1"/>
          </p:cNvPicPr>
          <p:nvPr>
            <p:ph sz="half" idx="1"/>
          </p:nvPr>
        </p:nvPicPr>
        <p:blipFill>
          <a:blip r:embed="rId1"/>
          <a:srcRect/>
          <a:stretch>
            <a:fillRect/>
          </a:stretch>
        </p:blipFill>
        <p:spPr bwMode="auto">
          <a:xfrm>
            <a:off x="1144060" y="930275"/>
            <a:ext cx="3861854" cy="4724400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28596" y="-214338"/>
            <a:ext cx="8255318" cy="17659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Мозг работает в двух режимах: «думающем» и «автоматическом»</a:t>
            </a:r>
            <a:endParaRPr lang="ru-RU" sz="2800" dirty="0"/>
          </a:p>
        </p:txBody>
      </p:sp>
      <p:pic>
        <p:nvPicPr>
          <p:cNvPr id="3" name="Рисунок 2" descr="ÐÐ°ÑÑÐ¸Ð½ÐºÐ¸ Ð¿Ð¾ Ð·Ð°Ð¿ÑÐ¾ÑÑ ÐºÐ°ÑÑÐ¸Ð½ÐºÐ° Ð³Ð¾Ð»Ð¾Ð²Ð½Ð¾Ð³Ð¾ Ð¼Ð¾Ð·Ð³Ð°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57422" y="2285992"/>
            <a:ext cx="4357718" cy="3071834"/>
          </a:xfrm>
          <a:prstGeom prst="rect">
            <a:avLst/>
          </a:prstGeom>
          <a:noFill/>
          <a:ln w="9525">
            <a:noFill/>
            <a:miter lim="800000"/>
          </a:ln>
          <a:effectLst>
            <a:softEdge rad="63500"/>
          </a:effectLst>
        </p:spPr>
      </p:pic>
      <p:pic>
        <p:nvPicPr>
          <p:cNvPr id="4" name="Рисунок 3" descr="ÐÐ°ÑÑÐ¸Ð½ÐºÐ¸ Ð¿Ð¾ Ð·Ð°Ð¿ÑÐ¾ÑÑ ÑÐ¾ÑÐ¾ Ð´ÑÐ¼Ð°ÑÑÐµÐ³Ð¾ ÑÐµÐ±ÐµÐ½ÐºÐ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2857520" cy="1714512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5" name="Рисунок 4" descr="ÐÐ°ÑÑÐ¸Ð½ÐºÐ¸ Ð¿Ð¾ Ð·Ð°Ð¿ÑÐ¾ÑÑ ÑÐ¾ÑÐ¾ Ð¿Ð¾Ð»Ð·Ð°ÑÑÐµÐ³Ð¾ ÑÐµÐ±ÐµÐ½ÐºÐ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143380"/>
            <a:ext cx="2857520" cy="1643074"/>
          </a:xfrm>
          <a:prstGeom prst="rect">
            <a:avLst/>
          </a:prstGeom>
          <a:noFill/>
          <a:ln w="9525">
            <a:noFill/>
            <a:miter lim="800000"/>
          </a:ln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485</TotalTime>
  <Words>613</Words>
  <Application>Microsoft Office PowerPoint</Application>
  <PresentationFormat>Экран (4:3)</PresentationFormat>
  <Paragraphs>83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Когда ребёнок готов обучаться?</vt:lpstr>
      <vt:lpstr>Слайд 2</vt:lpstr>
      <vt:lpstr>В каком возрасте мозг ребёнка окончательно созревает?</vt:lpstr>
      <vt:lpstr>«Мозг действий»:</vt:lpstr>
      <vt:lpstr>«Мозг эмоций»:</vt:lpstr>
      <vt:lpstr>«Думающий мозг»:</vt:lpstr>
      <vt:lpstr>Миелинизация:</vt:lpstr>
      <vt:lpstr>Концепции понимания работы мозга:</vt:lpstr>
      <vt:lpstr>Мозг работает в двух режимах: «думающем» и «автоматическом»</vt:lpstr>
      <vt:lpstr>Высшие психические функции могут формироваться только при условии зрелости низших психических функций.</vt:lpstr>
      <vt:lpstr>У детского мозга есть очень большой запас возможностей для познания. И во многом это зависит от того, что окружает ребёнка и чем он занимается. </vt:lpstr>
      <vt:lpstr>Заблуждения по поводу обучения и развития детей:</vt:lpstr>
      <vt:lpstr>Уровни управления движениями по Бернштейну: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Когда ребёнок готов обучаться?</dc:title>
  <dc:creator>admin</dc:creator>
  <cp:lastModifiedBy>Виктория</cp:lastModifiedBy>
  <cp:revision>50</cp:revision>
  <dcterms:created xsi:type="dcterms:W3CDTF">2019-08-14T10:32:00Z</dcterms:created>
  <dcterms:modified xsi:type="dcterms:W3CDTF">2022-12-12T19:16:42Z</dcterms:modified>
</cp:coreProperties>
</file>