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0" r:id="rId3"/>
    <p:sldId id="256" r:id="rId4"/>
    <p:sldId id="272" r:id="rId5"/>
    <p:sldId id="257" r:id="rId6"/>
    <p:sldId id="273" r:id="rId7"/>
    <p:sldId id="27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50" autoAdjust="0"/>
  </p:normalViewPr>
  <p:slideViewPr>
    <p:cSldViewPr>
      <p:cViewPr varScale="1">
        <p:scale>
          <a:sx n="83" d="100"/>
          <a:sy n="83" d="100"/>
        </p:scale>
        <p:origin x="64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31F1E-2734-45ED-AEB3-4840793E333F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1EB93-5AC6-43BF-891F-FF40712D3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892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939552" y="2492896"/>
            <a:ext cx="8204448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Дошкольное воспитание»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Региональный чемпионат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ru-RU" b="1" dirty="0" err="1">
                <a:solidFill>
                  <a:srgbClr val="FF0000"/>
                </a:solidFill>
              </a:rPr>
              <a:t>ittle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teacher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b="1" dirty="0" smtClean="0">
                <a:solidFill>
                  <a:srgbClr val="002060"/>
                </a:solidFill>
              </a:rPr>
              <a:t>среди </a:t>
            </a:r>
            <a:r>
              <a:rPr lang="ru-RU" b="1" dirty="0">
                <a:solidFill>
                  <a:srgbClr val="002060"/>
                </a:solidFill>
              </a:rPr>
              <a:t>дошкольников Саратовской области</a:t>
            </a:r>
            <a:r>
              <a:rPr lang="ru-RU" b="1" dirty="0"/>
              <a:t/>
            </a:r>
            <a:br>
              <a:rPr lang="ru-RU" b="1" dirty="0"/>
            </a:b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353944"/>
            <a:ext cx="6516216" cy="504056"/>
          </a:xfrm>
        </p:spPr>
        <p:txBody>
          <a:bodyPr>
            <a:noAutofit/>
          </a:bodyPr>
          <a:lstStyle/>
          <a:p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&amp;Dcy;&amp;lcy;&amp;yacy; &amp;lcy;&amp;yucy;&amp;bcy;&amp;ocy;&amp;zcy;&amp;ncy;&amp;acy;&amp;tcy;&amp;iecy;&amp;lcy;&amp;softcy;&amp;ncy;&amp;ycy;&amp;khcy; &amp;dcy;&amp;iecy;&amp;tcy;&amp;iecy;&amp;jcy; &amp;Gcy;&amp;ocy;&amp;scy;&amp;ucy;&amp;dcy;&amp;acy;&amp;rcy;&amp;scy;&amp;tcy;&amp;vcy;&amp;iecy;&amp;ncy;&amp;ncy;&amp;ocy;&amp;iecy; &amp;bcy;&amp;yucy;&amp;dcy;&amp;zhcy;&amp;iecy;&amp;tcy;&amp;ncy;&amp;ocy;&amp;iecy; &amp;dcy;&amp;ocy;&amp;shcy;&amp;kcy;&amp;ocy;&amp;lcy;&amp;softcy;&amp;ncy;&amp;ocy;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09120"/>
            <a:ext cx="5976664" cy="1955224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-756592" y="0"/>
            <a:ext cx="763284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6349082"/>
            <a:ext cx="8003232" cy="508918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75656" y="2564904"/>
            <a:ext cx="7992888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95736" y="1628800"/>
            <a:ext cx="3384376" cy="652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3106572"/>
          <a:ext cx="8229600" cy="15132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1834">
                  <a:extLst>
                    <a:ext uri="{9D8B030D-6E8A-4147-A177-3AD203B41FA5}">
                      <a16:colId xmlns:a16="http://schemas.microsoft.com/office/drawing/2014/main" val="2586264009"/>
                    </a:ext>
                  </a:extLst>
                </a:gridCol>
                <a:gridCol w="3718883">
                  <a:extLst>
                    <a:ext uri="{9D8B030D-6E8A-4147-A177-3AD203B41FA5}">
                      <a16:colId xmlns:a16="http://schemas.microsoft.com/office/drawing/2014/main" val="1909707682"/>
                    </a:ext>
                  </a:extLst>
                </a:gridCol>
                <a:gridCol w="3718883">
                  <a:extLst>
                    <a:ext uri="{9D8B030D-6E8A-4147-A177-3AD203B41FA5}">
                      <a16:colId xmlns:a16="http://schemas.microsoft.com/office/drawing/2014/main" val="3485083615"/>
                    </a:ext>
                  </a:extLst>
                </a:gridCol>
              </a:tblGrid>
              <a:tr h="466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</a:p>
                    <a:p>
                      <a:pPr marL="45085" marR="27940" algn="ctr"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День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marL="81280" marR="67310" algn="ctr"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Время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62205687"/>
                  </a:ext>
                </a:extLst>
              </a:tr>
              <a:tr h="160937">
                <a:tc rowSpan="5">
                  <a:txBody>
                    <a:bodyPr/>
                    <a:lstStyle/>
                    <a:p>
                      <a:pPr marL="1587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spc="-10">
                          <a:effectLst/>
                        </a:rPr>
                        <a:t>2</a:t>
                      </a:r>
                      <a:r>
                        <a:rPr lang="ru-RU" sz="1100" spc="-10">
                          <a:effectLst/>
                        </a:rPr>
                        <a:t>1</a:t>
                      </a:r>
                      <a:r>
                        <a:rPr lang="en-US" sz="1100" spc="-10">
                          <a:effectLst/>
                        </a:rPr>
                        <a:t>.02.2022r.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4455" marR="64135" algn="ctr">
                        <a:spcAft>
                          <a:spcPts val="0"/>
                        </a:spcAft>
                      </a:pPr>
                      <a:r>
                        <a:rPr lang="en-US" sz="1100" spc="-10">
                          <a:effectLst/>
                        </a:rPr>
                        <a:t>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30</a:t>
                      </a:r>
                      <a:r>
                        <a:rPr lang="en-US" sz="1100" spc="-10">
                          <a:effectLst/>
                        </a:rPr>
                        <a:t> — 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3</a:t>
                      </a:r>
                      <a:r>
                        <a:rPr lang="en-US" sz="1100" spc="-1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Церемония</a:t>
                      </a:r>
                      <a:r>
                        <a:rPr lang="ru-RU" sz="1100" spc="9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открытия</a:t>
                      </a:r>
                      <a:r>
                        <a:rPr lang="ru-RU" sz="1100" spc="10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Чемпионата</a:t>
                      </a:r>
                      <a:r>
                        <a:rPr lang="ru-RU" sz="1100" spc="110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(онлайн-</a:t>
                      </a:r>
                      <a:r>
                        <a:rPr lang="ru-RU" sz="1100" spc="-10">
                          <a:effectLst/>
                        </a:rPr>
                        <a:t>формат)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05925749"/>
                  </a:ext>
                </a:extLst>
              </a:tr>
              <a:tr h="2157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3185" marR="67310" algn="ctr">
                        <a:spcAft>
                          <a:spcPts val="0"/>
                        </a:spcAft>
                      </a:pPr>
                      <a:r>
                        <a:rPr lang="en-US" sz="1100" spc="-10">
                          <a:effectLst/>
                        </a:rPr>
                        <a:t>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3</a:t>
                      </a:r>
                      <a:r>
                        <a:rPr lang="en-US" sz="1100" spc="-10">
                          <a:effectLst/>
                        </a:rPr>
                        <a:t>5-1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40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>
                        <a:spcAft>
                          <a:spcPts val="0"/>
                        </a:spcAft>
                      </a:pPr>
                      <a:r>
                        <a:rPr lang="ru-RU" sz="1100" spc="-10">
                          <a:effectLst/>
                        </a:rPr>
                        <a:t>Переход</a:t>
                      </a:r>
                      <a:r>
                        <a:rPr lang="ru-RU" sz="1100" spc="60">
                          <a:effectLst/>
                        </a:rPr>
                        <a:t> </a:t>
                      </a:r>
                      <a:r>
                        <a:rPr lang="ru-RU" sz="1100" spc="-10">
                          <a:effectLst/>
                        </a:rPr>
                        <a:t>участников</a:t>
                      </a:r>
                      <a:r>
                        <a:rPr lang="ru-RU" sz="1100" spc="60">
                          <a:effectLst/>
                        </a:rPr>
                        <a:t> </a:t>
                      </a:r>
                      <a:r>
                        <a:rPr lang="ru-RU" sz="1100" spc="-10">
                          <a:effectLst/>
                        </a:rPr>
                        <a:t>на</a:t>
                      </a:r>
                      <a:r>
                        <a:rPr lang="ru-RU" sz="1100" spc="-30">
                          <a:effectLst/>
                        </a:rPr>
                        <a:t> </a:t>
                      </a:r>
                      <a:r>
                        <a:rPr lang="ru-RU" sz="1100" spc="-10">
                          <a:effectLst/>
                        </a:rPr>
                        <a:t>соревновательные</a:t>
                      </a:r>
                      <a:r>
                        <a:rPr lang="ru-RU" sz="1100" spc="-25">
                          <a:effectLst/>
                        </a:rPr>
                        <a:t> </a:t>
                      </a:r>
                      <a:r>
                        <a:rPr lang="ru-RU" sz="1100" spc="-10">
                          <a:effectLst/>
                        </a:rPr>
                        <a:t>площадки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69559023"/>
                  </a:ext>
                </a:extLst>
              </a:tr>
              <a:tr h="160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4455" marR="67310" algn="ctr">
                        <a:spcAft>
                          <a:spcPts val="0"/>
                        </a:spcAft>
                      </a:pPr>
                      <a:r>
                        <a:rPr lang="en-US" sz="1100" spc="-10">
                          <a:effectLst/>
                        </a:rPr>
                        <a:t>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0 - 1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45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Инструктаж</a:t>
                      </a:r>
                      <a:r>
                        <a:rPr lang="ru-RU" sz="1100" spc="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тренеров-наставников</a:t>
                      </a:r>
                      <a:r>
                        <a:rPr lang="ru-RU" sz="1100" spc="-7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и</a:t>
                      </a:r>
                      <a:r>
                        <a:rPr lang="ru-RU" sz="1100" spc="-3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участников по</a:t>
                      </a:r>
                      <a:r>
                        <a:rPr lang="ru-RU" sz="1100" spc="-6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ТБ</a:t>
                      </a:r>
                      <a:r>
                        <a:rPr lang="ru-RU" sz="1100" spc="-55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и</a:t>
                      </a:r>
                      <a:r>
                        <a:rPr lang="ru-RU" sz="1100" spc="-65">
                          <a:effectLst/>
                        </a:rPr>
                        <a:t> </a:t>
                      </a:r>
                      <a:r>
                        <a:rPr lang="ru-RU" sz="1100" spc="-25">
                          <a:effectLst/>
                        </a:rPr>
                        <a:t>ОТ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09704117"/>
                  </a:ext>
                </a:extLst>
              </a:tr>
              <a:tr h="315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4455" marR="64770" algn="ctr">
                        <a:spcAft>
                          <a:spcPts val="0"/>
                        </a:spcAft>
                      </a:pPr>
                      <a:r>
                        <a:rPr lang="en-US" sz="1100" spc="-10">
                          <a:effectLst/>
                        </a:rPr>
                        <a:t>1</a:t>
                      </a:r>
                      <a:r>
                        <a:rPr lang="ru-RU" sz="1100" spc="-10">
                          <a:effectLst/>
                        </a:rPr>
                        <a:t>4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45</a:t>
                      </a:r>
                      <a:r>
                        <a:rPr lang="en-US" sz="1100" spc="-10">
                          <a:effectLst/>
                        </a:rPr>
                        <a:t> — 1</a:t>
                      </a:r>
                      <a:r>
                        <a:rPr lang="ru-RU" sz="1100" spc="-10">
                          <a:effectLst/>
                        </a:rPr>
                        <a:t>5</a:t>
                      </a:r>
                      <a:r>
                        <a:rPr lang="en-US" sz="1100" spc="-10">
                          <a:effectLst/>
                        </a:rPr>
                        <a:t>.</a:t>
                      </a:r>
                      <a:r>
                        <a:rPr lang="ru-RU" sz="1100" spc="-10">
                          <a:effectLst/>
                        </a:rPr>
                        <a:t>45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 marR="1057275" indent="1270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effectLst/>
                        </a:rPr>
                        <a:t>Подготовка и демонстрация участниками конкурсных заданий </a:t>
                      </a:r>
                      <a:r>
                        <a:rPr lang="ru-RU" sz="1100">
                          <a:effectLst/>
                        </a:rPr>
                        <a:t>по модулям</a:t>
                      </a:r>
                      <a:r>
                        <a:rPr lang="ru-RU" sz="1100" spc="200">
                          <a:effectLst/>
                        </a:rPr>
                        <a:t> </a:t>
                      </a:r>
                      <a:r>
                        <a:rPr lang="ru-RU" sz="1100">
                          <a:effectLst/>
                        </a:rPr>
                        <a:t>А, В, С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95236638"/>
                  </a:ext>
                </a:extLst>
              </a:tr>
              <a:tr h="160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4455" marR="64770" algn="ctr">
                        <a:spcAft>
                          <a:spcPts val="0"/>
                        </a:spcAft>
                      </a:pPr>
                      <a:r>
                        <a:rPr lang="en-US" sz="1100" spc="-10">
                          <a:effectLst/>
                        </a:rPr>
                        <a:t>1</a:t>
                      </a:r>
                      <a:r>
                        <a:rPr lang="ru-RU" sz="1100" spc="-10">
                          <a:effectLst/>
                        </a:rPr>
                        <a:t>6</a:t>
                      </a:r>
                      <a:r>
                        <a:rPr lang="en-US" sz="1100" spc="-10">
                          <a:effectLst/>
                        </a:rPr>
                        <a:t>:00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105">
                        <a:spcAft>
                          <a:spcPts val="0"/>
                        </a:spcAft>
                      </a:pPr>
                      <a:r>
                        <a:rPr lang="en-US" sz="1100" spc="-10" dirty="0" err="1">
                          <a:effectLst/>
                        </a:rPr>
                        <a:t>Церемония</a:t>
                      </a:r>
                      <a:r>
                        <a:rPr lang="en-US" sz="1100" spc="-10" dirty="0">
                          <a:effectLst/>
                        </a:rPr>
                        <a:t> </a:t>
                      </a:r>
                      <a:r>
                        <a:rPr lang="en-US" sz="1100" spc="-10" dirty="0" err="1">
                          <a:effectLst/>
                        </a:rPr>
                        <a:t>закрытия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6015344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7200" y="411464"/>
            <a:ext cx="8229600" cy="584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План проведения регионального чемпионата </a:t>
            </a:r>
            <a:r>
              <a:rPr kumimoji="0" lang="ru-RU" alt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Little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teacher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среди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воспитанников </a:t>
            </a:r>
          </a:p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ea typeface="Times New Roman" panose="02020603050405020304" pitchFamily="18" charset="0"/>
              </a:rPr>
              <a:t>до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школьных образовательных организаций Саратовской области 2022 г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по компетенции «Дошкольное воспитание»</a:t>
            </a:r>
          </a:p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ea typeface="Times New Roman" panose="02020603050405020304" pitchFamily="18" charset="0"/>
            </a:endParaRPr>
          </a:p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ea typeface="Times New Roman" panose="02020603050405020304" pitchFamily="18" charset="0"/>
            </a:endParaRPr>
          </a:p>
          <a:p>
            <a:pPr marL="0" marR="0" lvl="0" indent="12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12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Площадка проведения соревнований.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ГАПОУ СО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Вольский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педагогический колледж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им.Ф.И.Панферова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Адрес Центра проведения соревнований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г. Вольск, Комсомольская 202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Дата проведения соревнований: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21 февраля 2022 г.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Участники: воспитанники 5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-7лет: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image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06738"/>
            <a:ext cx="1096963" cy="12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548680"/>
            <a:ext cx="799288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КОНКУРСНЫЕ ЗАДАНИЯ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924944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8103" y="1555338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Модуль 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(образовательный) – «Что я знаю о профессии «Воспитатель детей дошкольного возраста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»?».</a:t>
            </a:r>
          </a:p>
          <a:p>
            <a:pPr marL="228600"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28600"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286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Модуль 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(социально-коммуникативный) – организационно-мотивационный сбор детей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228600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228600"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286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Модуль С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(продуктивный) – подготовка проведения занятия с детьми. </a:t>
            </a:r>
            <a:endParaRPr lang="ru-RU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79208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85293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2551837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Bef>
                <a:spcPts val="200"/>
              </a:spcBef>
              <a:spcAft>
                <a:spcPts val="0"/>
              </a:spcAft>
            </a:pPr>
            <a:endParaRPr lang="ru-RU" sz="3600" b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43841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0510"/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-3566"/>
            <a:ext cx="8568952" cy="4575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Bef>
                <a:spcPts val="200"/>
              </a:spcBef>
              <a:spcAft>
                <a:spcPts val="0"/>
              </a:spcAft>
            </a:pP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>
              <a:spcBef>
                <a:spcPts val="200"/>
              </a:spcBef>
              <a:spcAft>
                <a:spcPts val="0"/>
              </a:spcAft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ctr">
              <a:spcBef>
                <a:spcPts val="20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  (образовательный) «Что я знаю о профессии «Воспитатель детей дошкольного возраста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»»</a:t>
            </a:r>
          </a:p>
          <a:p>
            <a:pPr lvl="0" indent="270510"/>
            <a:endParaRPr lang="ru-RU" sz="3200" u="sng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indent="270510"/>
            <a:r>
              <a:rPr lang="ru-RU" sz="3200" u="sng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3200" u="sng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демонстрация участником элементарных представлений о компетенции «Дошкольное воспитание».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737479"/>
            <a:ext cx="2847216" cy="17396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79208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49217"/>
            <a:ext cx="8280920" cy="3565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Bef>
                <a:spcPts val="200"/>
              </a:spcBef>
              <a:spcAft>
                <a:spcPts val="0"/>
              </a:spcAft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ctr">
              <a:spcBef>
                <a:spcPts val="20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(социально-коммуникативный) Социально-коммуникативный.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70510" algn="ctr"/>
            <a:endParaRPr lang="ru-RU" sz="3200" u="sng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70510" algn="ctr"/>
            <a:r>
              <a:rPr lang="ru-RU" sz="3200" u="sng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u="sng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умения приветствовать детей раннего и дошкольного возраста.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4041751"/>
            <a:ext cx="3240360" cy="24482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700808"/>
            <a:ext cx="79208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3548" y="629588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Bef>
                <a:spcPts val="20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С.  (продуктивный) Демонстрация участником двух дидактических заданий. </a:t>
            </a:r>
            <a:endParaRPr lang="ru-RU" sz="3200" b="1" dirty="0">
              <a:solidFill>
                <a:srgbClr val="FF000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008" y="2060848"/>
            <a:ext cx="8532440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r">
              <a:spcBef>
                <a:spcPts val="200"/>
              </a:spcBef>
              <a:spcAft>
                <a:spcPts val="0"/>
              </a:spcAft>
            </a:pPr>
            <a:endParaRPr lang="ru-RU" sz="28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r">
              <a:spcBef>
                <a:spcPts val="200"/>
              </a:spcBef>
              <a:spcAft>
                <a:spcPts val="0"/>
              </a:spcAft>
            </a:pP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Конкурсное задание1.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и проведение конструирования поделки из цветной бумаги и картона «Мышонок» с подгруппой детей</a:t>
            </a:r>
          </a:p>
          <a:p>
            <a:pPr indent="270510">
              <a:spcBef>
                <a:spcPts val="200"/>
              </a:spcBef>
            </a:pPr>
            <a:endParaRPr lang="ru-RU" sz="2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>
              <a:spcBef>
                <a:spcPts val="200"/>
              </a:spcBef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демонстрация умения подготовиться и проводить конструирование поделки из цветной бумаги и картона «Мышонок»  с подгруппой детей (волонтеров) </a:t>
            </a:r>
          </a:p>
          <a:p>
            <a:pPr indent="270510">
              <a:spcBef>
                <a:spcPts val="20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183040"/>
            <a:ext cx="2286005" cy="2587757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53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7887" y="0"/>
            <a:ext cx="756084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indent="270510" algn="ctr">
              <a:spcBef>
                <a:spcPts val="200"/>
              </a:spcBef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С.  (продуктивный) Демонстрация участником двух дидактических заданий. </a:t>
            </a:r>
            <a:endParaRPr lang="ru-RU" sz="4400" b="1" dirty="0">
              <a:solidFill>
                <a:srgbClr val="FF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2350" y="2185236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">
              <a:spcAft>
                <a:spcPts val="0"/>
              </a:spcAft>
            </a:pP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Конкурсное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2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orbel" panose="020B0503020204020204" pitchFamily="34" charset="0"/>
              </a:rPr>
              <a:t>Подготовка и проведение утренней гимнастики  с подгруппой детей (волонтерами)</a:t>
            </a:r>
            <a:endParaRPr lang="ru-RU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64502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Bef>
                <a:spcPts val="200"/>
              </a:spcBef>
              <a:spcAft>
                <a:spcPts val="0"/>
              </a:spcAft>
            </a:pPr>
            <a:r>
              <a:rPr lang="ru-RU" sz="2400" b="1" u="sng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демонстрация умения подготовиться и проводить утреннюю гимнастику с подгруппой детей (волонтеров) </a:t>
            </a:r>
            <a:endParaRPr lang="ru-RU" sz="2400" b="1" dirty="0">
              <a:solidFill>
                <a:srgbClr val="00206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drasler.ru/wp-content/uploads/2019/05/%D0%9A%D0%B0%D1%80%D1%82%D0%B8%D0%BD%D0%BA%D0%B8-%D0%B4%D0%BB%D1%8F-%D0%B4%D0%B5%D1%82%D0%B5%D0%B9-%D0%B4%D0%BB%D1%8F-%D0%B4%D0%B5%D1%82%D1%81%D0%BA%D0%BE%D0%B3%D0%BE-%D1%81%D0%B0%D0%B4%D0%B0-%D0%BB%D0%B5%D1%82%D0%BE%D0%BC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5472"/>
            <a:ext cx="2754052" cy="19474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cy;&amp;acy;&amp;chcy;&amp;acy;&amp;tcy;&amp;softcy; &amp;fcy;&amp;ocy;&amp;ncy;&amp;ycy; &amp;dcy;&amp;lcy;&amp;yacy; &amp;dcy;&amp;iecy;&amp;tcy;&amp;scy;&amp;kcy;&amp;ocy;&amp;jcy; &amp;pcy;&amp;rcy;&amp;iecy;&amp;zcy;&amp;iecy;&amp;ncy;&amp;tcy;&amp;acy;&amp;tscy;&amp;icy;&amp;yacy; - &amp;ncy;&amp;ocy;&amp;vcy;&amp;acy;&amp;yacy; &amp;pcy;&amp;rcy;&amp;iecy;&amp;zcy;&amp;iecy;&amp;ncy;&amp;tcy;&amp;acy;&amp;ts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26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2129792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Спасибо за </a:t>
            </a:r>
            <a:r>
              <a:rPr lang="ru-RU" sz="5400" b="1" dirty="0" smtClean="0">
                <a:solidFill>
                  <a:srgbClr val="FF0000"/>
                </a:solidFill>
              </a:rPr>
              <a:t>внимание</a:t>
            </a:r>
            <a:endParaRPr lang="ru-RU" sz="5400" b="1" dirty="0" smtClean="0">
              <a:solidFill>
                <a:srgbClr val="FF0000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99592" y="6353944"/>
            <a:ext cx="651621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Emoticon Sorrisi immagini bellissime WhatsApp Facebook Веселые Картинки, Шк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48255"/>
            <a:ext cx="36290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351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Corbel</vt:lpstr>
      <vt:lpstr>Times New Roman</vt:lpstr>
      <vt:lpstr>Wingdings</vt:lpstr>
      <vt:lpstr>Тема Office</vt:lpstr>
      <vt:lpstr>«Дошкольное воспитание» Региональный чемпионат  Little teacher  среди дошкольников Саратовской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 методы работы с родителями в ДОУ</dc:title>
  <dc:creator>Dentsply</dc:creator>
  <cp:lastModifiedBy>Lenovo v130-1</cp:lastModifiedBy>
  <cp:revision>50</cp:revision>
  <dcterms:created xsi:type="dcterms:W3CDTF">2015-03-23T18:39:10Z</dcterms:created>
  <dcterms:modified xsi:type="dcterms:W3CDTF">2022-02-19T05:19:48Z</dcterms:modified>
</cp:coreProperties>
</file>