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66" r:id="rId2"/>
    <p:sldId id="261" r:id="rId3"/>
    <p:sldId id="262" r:id="rId4"/>
    <p:sldId id="272" r:id="rId5"/>
    <p:sldId id="267" r:id="rId6"/>
    <p:sldId id="273" r:id="rId7"/>
    <p:sldId id="276" r:id="rId8"/>
    <p:sldId id="278" r:id="rId9"/>
    <p:sldId id="279" r:id="rId10"/>
    <p:sldId id="277" r:id="rId11"/>
    <p:sldId id="268" r:id="rId12"/>
    <p:sldId id="264" r:id="rId13"/>
    <p:sldId id="274" r:id="rId14"/>
  </p:sldIdLst>
  <p:sldSz cx="9144000" cy="6858000" type="screen4x3"/>
  <p:notesSz cx="6858000" cy="9144000"/>
  <p:custDataLst>
    <p:tags r:id="rId16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45100"/>
    <a:srgbClr val="6E4B1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353" autoAdjust="0"/>
    <p:restoredTop sz="85150" autoAdjust="0"/>
  </p:normalViewPr>
  <p:slideViewPr>
    <p:cSldViewPr>
      <p:cViewPr varScale="1">
        <p:scale>
          <a:sx n="95" d="100"/>
          <a:sy n="95" d="100"/>
        </p:scale>
        <p:origin x="2022" y="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tags" Target="tags/tag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B41BD7-D3E1-410A-9FBC-DB83519D1424}" type="datetimeFigureOut">
              <a:rPr lang="ru-RU" smtClean="0"/>
              <a:t>12.12.2022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192155B-CC3B-49DF-B1F1-D247B4EF930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26853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92155B-CC3B-49DF-B1F1-D247B4EF9306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635332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92155B-CC3B-49DF-B1F1-D247B4EF9306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630470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92155B-CC3B-49DF-B1F1-D247B4EF9306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482918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92155B-CC3B-49DF-B1F1-D247B4EF9306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737740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92155B-CC3B-49DF-B1F1-D247B4EF9306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546443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92155B-CC3B-49DF-B1F1-D247B4EF9306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877428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92155B-CC3B-49DF-B1F1-D247B4EF9306}" type="slidenum">
              <a:rPr lang="ru-RU" smtClean="0"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97326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4EE3A-CF6B-4BD2-A232-2F7290A69755}" type="datetimeFigureOut">
              <a:rPr lang="ru-RU" smtClean="0"/>
              <a:pPr/>
              <a:t>12.12.2022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6A69C-1605-4321-8E1B-256D458883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4EE3A-CF6B-4BD2-A232-2F7290A69755}" type="datetimeFigureOut">
              <a:rPr lang="ru-RU" smtClean="0"/>
              <a:pPr/>
              <a:t>12.12.2022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6A69C-1605-4321-8E1B-256D458883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4EE3A-CF6B-4BD2-A232-2F7290A69755}" type="datetimeFigureOut">
              <a:rPr lang="ru-RU" smtClean="0"/>
              <a:pPr/>
              <a:t>12.12.2022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6A69C-1605-4321-8E1B-256D458883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4EE3A-CF6B-4BD2-A232-2F7290A69755}" type="datetimeFigureOut">
              <a:rPr lang="ru-RU" smtClean="0"/>
              <a:pPr/>
              <a:t>12.12.2022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6A69C-1605-4321-8E1B-256D458883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4EE3A-CF6B-4BD2-A232-2F7290A69755}" type="datetimeFigureOut">
              <a:rPr lang="ru-RU" smtClean="0"/>
              <a:pPr/>
              <a:t>12.12.2022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6A69C-1605-4321-8E1B-256D458883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4EE3A-CF6B-4BD2-A232-2F7290A69755}" type="datetimeFigureOut">
              <a:rPr lang="ru-RU" smtClean="0"/>
              <a:pPr/>
              <a:t>12.12.2022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6A69C-1605-4321-8E1B-256D458883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4EE3A-CF6B-4BD2-A232-2F7290A69755}" type="datetimeFigureOut">
              <a:rPr lang="ru-RU" smtClean="0"/>
              <a:pPr/>
              <a:t>12.12.2022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6A69C-1605-4321-8E1B-256D458883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4EE3A-CF6B-4BD2-A232-2F7290A69755}" type="datetimeFigureOut">
              <a:rPr lang="ru-RU" smtClean="0"/>
              <a:pPr/>
              <a:t>12.12.2022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6A69C-1605-4321-8E1B-256D458883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4EE3A-CF6B-4BD2-A232-2F7290A69755}" type="datetimeFigureOut">
              <a:rPr lang="ru-RU" smtClean="0"/>
              <a:pPr/>
              <a:t>12.12.2022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6A69C-1605-4321-8E1B-256D458883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4EE3A-CF6B-4BD2-A232-2F7290A69755}" type="datetimeFigureOut">
              <a:rPr lang="ru-RU" smtClean="0"/>
              <a:pPr/>
              <a:t>12.12.2022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6A69C-1605-4321-8E1B-256D458883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4EE3A-CF6B-4BD2-A232-2F7290A69755}" type="datetimeFigureOut">
              <a:rPr lang="ru-RU" smtClean="0"/>
              <a:pPr/>
              <a:t>12.12.2022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6A69C-1605-4321-8E1B-256D458883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84EE3A-CF6B-4BD2-A232-2F7290A69755}" type="datetimeFigureOut">
              <a:rPr lang="ru-RU" smtClean="0"/>
              <a:pPr/>
              <a:t>12.12.2022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D6A69C-1605-4321-8E1B-256D4588834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microsoft.com/office/2007/relationships/hdphoto" Target="../media/hdphoto1.wdp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651" y="-10536"/>
            <a:ext cx="9144000" cy="1639336"/>
          </a:xfrm>
          <a:solidFill>
            <a:schemeClr val="accent6">
              <a:lumMod val="60000"/>
              <a:lumOff val="40000"/>
            </a:schemeClr>
          </a:solidFill>
        </p:spPr>
        <p:txBody>
          <a:bodyPr>
            <a:normAutofit/>
          </a:bodyPr>
          <a:lstStyle/>
          <a:p>
            <a:r>
              <a:rPr lang="ru-RU" sz="3600" b="1" dirty="0">
                <a:latin typeface="Monotype Corsiva" panose="03010101010201010101" pitchFamily="66" charset="0"/>
              </a:rPr>
              <a:t>Как с помощью </a:t>
            </a:r>
            <a:r>
              <a:rPr lang="ru-RU" sz="3600" b="1" dirty="0" err="1" smtClean="0">
                <a:latin typeface="Monotype Corsiva" panose="03010101010201010101" pitchFamily="66" charset="0"/>
              </a:rPr>
              <a:t>квест</a:t>
            </a:r>
            <a:r>
              <a:rPr lang="ru-RU" sz="3600" b="1" dirty="0" smtClean="0">
                <a:latin typeface="Monotype Corsiva" panose="03010101010201010101" pitchFamily="66" charset="0"/>
              </a:rPr>
              <a:t>-игры </a:t>
            </a:r>
            <a:r>
              <a:rPr lang="ru-RU" sz="3600" b="1" dirty="0">
                <a:latin typeface="Monotype Corsiva" panose="03010101010201010101" pitchFamily="66" charset="0"/>
              </a:rPr>
              <a:t>развивать у детей самостоятельность. Методические рекомендации.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650" y="1564126"/>
            <a:ext cx="9131349" cy="529387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TextBox 2"/>
          <p:cNvSpPr txBox="1"/>
          <p:nvPr/>
        </p:nvSpPr>
        <p:spPr>
          <a:xfrm>
            <a:off x="5796136" y="5805264"/>
            <a:ext cx="3600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Воспитатель: Юдина Г.В.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379848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63688" y="836712"/>
            <a:ext cx="5544616" cy="41584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87698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862470" y="0"/>
            <a:ext cx="7272808" cy="6783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36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endParaRPr lang="ru-RU" sz="3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990014" y="0"/>
            <a:ext cx="5017720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800" b="1" dirty="0">
                <a:latin typeface="Monotype Corsiva" panose="03010101010201010101" pitchFamily="66" charset="0"/>
                <a:ea typeface="+mj-ea"/>
                <a:cs typeface="+mj-cs"/>
              </a:rPr>
              <a:t>У</a:t>
            </a:r>
            <a:r>
              <a:rPr lang="ru-RU" sz="4800" b="1" dirty="0" smtClean="0">
                <a:latin typeface="Monotype Corsiva" panose="03010101010201010101" pitchFamily="66" charset="0"/>
                <a:ea typeface="+mj-ea"/>
                <a:cs typeface="+mj-cs"/>
              </a:rPr>
              <a:t>словия </a:t>
            </a:r>
            <a:r>
              <a:rPr lang="ru-RU" sz="4800" b="1" dirty="0" err="1" smtClean="0">
                <a:latin typeface="Monotype Corsiva" panose="03010101010201010101" pitchFamily="66" charset="0"/>
                <a:ea typeface="+mj-ea"/>
                <a:cs typeface="+mj-cs"/>
              </a:rPr>
              <a:t>квест</a:t>
            </a:r>
            <a:r>
              <a:rPr lang="ru-RU" sz="4800" b="1" dirty="0" smtClean="0">
                <a:latin typeface="Monotype Corsiva" panose="03010101010201010101" pitchFamily="66" charset="0"/>
                <a:ea typeface="+mj-ea"/>
                <a:cs typeface="+mj-cs"/>
              </a:rPr>
              <a:t>-игры </a:t>
            </a:r>
          </a:p>
          <a:p>
            <a:pPr algn="ctr"/>
            <a:r>
              <a:rPr lang="ru-RU" sz="4800" b="1" dirty="0" smtClean="0">
                <a:latin typeface="Monotype Corsiva" panose="03010101010201010101" pitchFamily="66" charset="0"/>
                <a:ea typeface="+mj-ea"/>
                <a:cs typeface="+mj-cs"/>
              </a:rPr>
              <a:t>на</a:t>
            </a:r>
            <a:r>
              <a:rPr lang="ru-RU" sz="4800" b="1" dirty="0">
                <a:latin typeface="Monotype Corsiva" panose="03010101010201010101" pitchFamily="66" charset="0"/>
                <a:ea typeface="+mj-ea"/>
                <a:cs typeface="+mj-cs"/>
              </a:rPr>
              <a:t> всех этапах 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951312" y="1569660"/>
            <a:ext cx="6192688" cy="49552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chemeClr val="accent6">
                  <a:lumMod val="75000"/>
                </a:schemeClr>
              </a:buClr>
              <a:buFont typeface="Wingdings" panose="05000000000000000000" pitchFamily="2" charset="2"/>
              <a:buChar char="Ø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Мотивировать детей</a:t>
            </a:r>
          </a:p>
          <a:p>
            <a:pPr marL="285750" indent="-285750">
              <a:buClr>
                <a:schemeClr val="accent6">
                  <a:lumMod val="75000"/>
                </a:schemeClr>
              </a:buClr>
              <a:buFont typeface="Wingdings" panose="05000000000000000000" pitchFamily="2" charset="2"/>
              <a:buChar char="Ø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Изучить правила игры</a:t>
            </a:r>
          </a:p>
          <a:p>
            <a:pPr marL="285750" indent="-285750">
              <a:buClr>
                <a:schemeClr val="accent6">
                  <a:lumMod val="75000"/>
                </a:schemeClr>
              </a:buClr>
              <a:buFont typeface="Wingdings" panose="05000000000000000000" pitchFamily="2" charset="2"/>
              <a:buChar char="Ø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Использовать задания разных типов</a:t>
            </a:r>
          </a:p>
          <a:p>
            <a:pPr marL="285750" indent="-285750">
              <a:buClr>
                <a:schemeClr val="accent6">
                  <a:lumMod val="75000"/>
                </a:schemeClr>
              </a:buClr>
              <a:buFont typeface="Wingdings" panose="05000000000000000000" pitchFamily="2" charset="2"/>
              <a:buChar char="Ø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Разделить детей на команды</a:t>
            </a:r>
          </a:p>
          <a:p>
            <a:pPr marL="285750" indent="-285750">
              <a:buClr>
                <a:schemeClr val="accent6">
                  <a:lumMod val="75000"/>
                </a:schemeClr>
              </a:buClr>
              <a:buFont typeface="Wingdings" panose="05000000000000000000" pitchFamily="2" charset="2"/>
              <a:buChar char="Ø"/>
            </a:pPr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Первую подсказку </a:t>
            </a:r>
            <a:r>
              <a:rPr lang="ru-RU" sz="28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дать </a:t>
            </a:r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 расшифрованном </a:t>
            </a:r>
            <a:r>
              <a:rPr lang="ru-RU" sz="28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виде</a:t>
            </a:r>
          </a:p>
          <a:p>
            <a:pPr marL="285750" indent="-285750">
              <a:buClr>
                <a:schemeClr val="accent6">
                  <a:lumMod val="75000"/>
                </a:schemeClr>
              </a:buClr>
              <a:buFont typeface="Wingdings" panose="05000000000000000000" pitchFamily="2" charset="2"/>
              <a:buChar char="Ø"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торопить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детей и не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решать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них</a:t>
            </a:r>
          </a:p>
          <a:p>
            <a:pPr marL="285750" indent="-285750">
              <a:buClr>
                <a:schemeClr val="accent6">
                  <a:lumMod val="75000"/>
                </a:schemeClr>
              </a:buClr>
              <a:buFont typeface="Wingdings" panose="05000000000000000000" pitchFamily="2" charset="2"/>
              <a:buChar char="Ø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Поздравить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детей с достижением цели игры</a:t>
            </a:r>
          </a:p>
          <a:p>
            <a:pPr marL="285750" indent="-285750">
              <a:buClr>
                <a:schemeClr val="accent6">
                  <a:lumMod val="75000"/>
                </a:schemeClr>
              </a:buClr>
              <a:buFont typeface="Wingdings" panose="05000000000000000000" pitchFamily="2" charset="2"/>
              <a:buChar char="Ø"/>
            </a:pPr>
            <a:endParaRPr lang="ru-RU" dirty="0" smtClean="0"/>
          </a:p>
          <a:p>
            <a:pPr marL="285750" indent="-285750">
              <a:buClr>
                <a:schemeClr val="accent6">
                  <a:lumMod val="75000"/>
                </a:schemeClr>
              </a:buClr>
              <a:buFont typeface="Wingdings" panose="05000000000000000000" pitchFamily="2" charset="2"/>
              <a:buChar char="Ø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126981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68144" y="276225"/>
            <a:ext cx="2921702" cy="2189258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4837" y="620688"/>
            <a:ext cx="3096233" cy="232217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55699" y="767108"/>
            <a:ext cx="2306136" cy="280845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123728" y="1772816"/>
            <a:ext cx="6624736" cy="76944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2">
                    <a:lumMod val="50000"/>
                  </a:schemeClr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Спасибо за внимание</a:t>
            </a:r>
            <a:endParaRPr lang="ru-RU" sz="44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tx2">
                  <a:lumMod val="50000"/>
                </a:schemeClr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032457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188640"/>
            <a:ext cx="8208912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dirty="0" err="1">
                <a:latin typeface="Monotype Corsiva" panose="03010101010201010101" pitchFamily="66" charset="0"/>
                <a:ea typeface="+mj-ea"/>
                <a:cs typeface="+mj-cs"/>
              </a:rPr>
              <a:t>Квест</a:t>
            </a:r>
            <a:r>
              <a:rPr lang="ru-RU" sz="4800" b="1" dirty="0">
                <a:latin typeface="Monotype Corsiva" panose="03010101010201010101" pitchFamily="66" charset="0"/>
                <a:ea typeface="+mj-ea"/>
                <a:cs typeface="+mj-cs"/>
              </a:rPr>
              <a:t> –</a:t>
            </a:r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3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образовательная технология</a:t>
            </a:r>
            <a:r>
              <a:rPr lang="ru-RU" sz="36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,</a:t>
            </a:r>
          </a:p>
          <a:p>
            <a:pPr algn="ctr"/>
            <a:r>
              <a:rPr lang="ru-RU" sz="36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которая </a:t>
            </a:r>
            <a:r>
              <a:rPr lang="ru-RU" sz="3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позволяет педагогам решать комплекс развивающих и обучающих задач, в том числе развивать познавательную активность дошкольников, самостоятельность мышления и деятельности, умение общаться и взаимодействовать в группе сверстников</a:t>
            </a:r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endParaRPr lang="ru-RU" sz="280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4" cstate="email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99813" l="2067" r="87800">
                        <a14:foregroundMark x1="4467" y1="58427" x2="84467" y2="59363"/>
                        <a14:foregroundMark x1="7267" y1="98689" x2="84067" y2="97004"/>
                        <a14:foregroundMark x1="84933" y1="60300" x2="84933" y2="97004"/>
                        <a14:foregroundMark x1="4467" y1="58614" x2="4333" y2="96816"/>
                        <a14:foregroundMark x1="5400" y1="97378" x2="8800" y2="97378"/>
                        <a14:foregroundMark x1="43133" y1="51873" x2="41867" y2="5056"/>
                        <a14:foregroundMark x1="12533" y1="58052" x2="15133" y2="41948"/>
                        <a14:foregroundMark x1="15133" y1="43820" x2="76467" y2="40075"/>
                        <a14:foregroundMark x1="74133" y1="57303" x2="74933" y2="39888"/>
                        <a14:foregroundMark x1="68133" y1="60300" x2="63067" y2="39888"/>
                        <a14:foregroundMark x1="45867" y1="61049" x2="42467" y2="43071"/>
                        <a14:foregroundMark x1="19000" y1="62734" x2="21200" y2="47940"/>
                        <a14:foregroundMark x1="32400" y1="61049" x2="39867" y2="47004"/>
                        <a14:foregroundMark x1="25933" y1="23783" x2="58867" y2="16479"/>
                        <a14:foregroundMark x1="12467" y1="88577" x2="26067" y2="76404"/>
                        <a14:foregroundMark x1="14333" y1="86704" x2="18400" y2="70599"/>
                        <a14:foregroundMark x1="19267" y1="91199" x2="19000" y2="68914"/>
                        <a14:foregroundMark x1="42667" y1="93633" x2="46933" y2="71161"/>
                        <a14:foregroundMark x1="40600" y1="77528" x2="49933" y2="80712"/>
                        <a14:foregroundMark x1="70000" y1="87079" x2="83467" y2="69476"/>
                        <a14:foregroundMark x1="71067" y1="70412" x2="82667" y2="92509"/>
                        <a14:foregroundMark x1="83733" y1="97191" x2="74400" y2="99813"/>
                        <a14:foregroundMark x1="32267" y1="93446" x2="59533" y2="84831"/>
                        <a14:foregroundMark x1="79133" y1="99251" x2="85067" y2="97378"/>
                        <a14:foregroundMark x1="31333" y1="0" x2="30133" y2="34457"/>
                        <a14:foregroundMark x1="57933" y1="0" x2="57467" y2="39700"/>
                        <a14:backgroundMark x1="14533" y1="99438" x2="15933" y2="99625"/>
                        <a14:backgroundMark x1="42400" y1="99438" x2="43467" y2="99064"/>
                        <a14:backgroundMark x1="72200" y1="99438" x2="70733" y2="99625"/>
                        <a14:backgroundMark x1="14600" y1="98876" x2="15467" y2="98502"/>
                        <a14:backgroundMark x1="23400" y1="0" x2="3200" y2="41386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862470" y="1700808"/>
            <a:ext cx="7488833" cy="4398204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862470" y="0"/>
            <a:ext cx="7272808" cy="6783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36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endParaRPr lang="ru-RU" sz="3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862470" y="73367"/>
            <a:ext cx="6885993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 smtClean="0">
                <a:latin typeface="Monotype Corsiva" panose="03010101010201010101" pitchFamily="66" charset="0"/>
                <a:ea typeface="+mj-ea"/>
                <a:cs typeface="+mj-cs"/>
              </a:rPr>
              <a:t>КЛАССИФИКАЦИЯ</a:t>
            </a:r>
          </a:p>
          <a:p>
            <a:pPr algn="ctr"/>
            <a:r>
              <a:rPr lang="ru-RU" sz="4800" b="1" dirty="0" err="1" smtClean="0">
                <a:latin typeface="Monotype Corsiva" panose="03010101010201010101" pitchFamily="66" charset="0"/>
                <a:ea typeface="+mj-ea"/>
                <a:cs typeface="+mj-cs"/>
              </a:rPr>
              <a:t>квест</a:t>
            </a:r>
            <a:r>
              <a:rPr lang="ru-RU" sz="4800" b="1" dirty="0" smtClean="0">
                <a:latin typeface="Monotype Corsiva" panose="03010101010201010101" pitchFamily="66" charset="0"/>
                <a:ea typeface="+mj-ea"/>
                <a:cs typeface="+mj-cs"/>
              </a:rPr>
              <a:t>-игры </a:t>
            </a:r>
          </a:p>
          <a:p>
            <a:pPr algn="r"/>
            <a:r>
              <a:rPr lang="ru-RU" sz="4800" b="1" dirty="0">
                <a:latin typeface="Monotype Corsiva" panose="03010101010201010101" pitchFamily="66" charset="0"/>
                <a:ea typeface="+mj-ea"/>
                <a:cs typeface="+mj-cs"/>
              </a:rPr>
              <a:t> 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831935" y="1509324"/>
            <a:ext cx="61926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chemeClr val="accent6">
                  <a:lumMod val="75000"/>
                </a:schemeClr>
              </a:buClr>
              <a:buFont typeface="Wingdings" panose="05000000000000000000" pitchFamily="2" charset="2"/>
              <a:buChar char="Ø"/>
            </a:pPr>
            <a:endParaRPr lang="ru-RU" dirty="0" smtClean="0"/>
          </a:p>
          <a:p>
            <a:pPr marL="285750" indent="-285750">
              <a:buClr>
                <a:schemeClr val="accent6">
                  <a:lumMod val="75000"/>
                </a:schemeClr>
              </a:buClr>
              <a:buFont typeface="Wingdings" panose="05000000000000000000" pitchFamily="2" charset="2"/>
              <a:buChar char="Ø"/>
            </a:pPr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862470" y="0"/>
            <a:ext cx="7272808" cy="6783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36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endParaRPr lang="ru-RU" sz="3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862470" y="73367"/>
            <a:ext cx="688599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4800" b="1" dirty="0">
                <a:latin typeface="Monotype Corsiva" panose="03010101010201010101" pitchFamily="66" charset="0"/>
                <a:ea typeface="+mj-ea"/>
                <a:cs typeface="+mj-cs"/>
              </a:rPr>
              <a:t> 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942590" y="1988840"/>
            <a:ext cx="6192688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3200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1. </a:t>
            </a:r>
            <a:r>
              <a:rPr lang="ru-RU" sz="32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Пролог </a:t>
            </a:r>
            <a:r>
              <a:rPr lang="ru-RU" sz="32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- описывается сюжет,</a:t>
            </a:r>
          </a:p>
          <a:p>
            <a:pPr lvl="0"/>
            <a:r>
              <a:rPr lang="ru-RU" sz="32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распределяются роли</a:t>
            </a:r>
          </a:p>
          <a:p>
            <a:pPr lvl="0"/>
            <a:endParaRPr lang="ru-RU" sz="3200" dirty="0">
              <a:solidFill>
                <a:prstClr val="black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0"/>
            <a:r>
              <a:rPr lang="ru-RU" sz="32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2. </a:t>
            </a:r>
            <a:r>
              <a:rPr lang="ru-RU" sz="32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Экспозиция</a:t>
            </a:r>
            <a:r>
              <a:rPr lang="ru-RU" sz="32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–этапы, вопросы, задания</a:t>
            </a:r>
          </a:p>
          <a:p>
            <a:pPr lvl="0"/>
            <a:endParaRPr lang="ru-RU" sz="3200" dirty="0">
              <a:solidFill>
                <a:prstClr val="black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0"/>
            <a:r>
              <a:rPr lang="ru-RU" sz="32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3. </a:t>
            </a:r>
            <a:r>
              <a:rPr lang="ru-RU" sz="32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Эпилог </a:t>
            </a:r>
            <a:r>
              <a:rPr lang="ru-RU" sz="32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-    итоги,  призы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771800" y="593010"/>
            <a:ext cx="5742384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4400" b="1" dirty="0">
                <a:solidFill>
                  <a:prstClr val="black"/>
                </a:solidFill>
                <a:latin typeface="Monotype Corsiva" panose="03010101010201010101" pitchFamily="66" charset="0"/>
              </a:rPr>
              <a:t>Структура </a:t>
            </a:r>
            <a:r>
              <a:rPr lang="ru-RU" sz="4400" b="1" dirty="0" err="1">
                <a:solidFill>
                  <a:prstClr val="black"/>
                </a:solidFill>
                <a:latin typeface="Monotype Corsiva" panose="03010101010201010101" pitchFamily="66" charset="0"/>
              </a:rPr>
              <a:t>квест</a:t>
            </a:r>
            <a:r>
              <a:rPr lang="ru-RU" sz="4400" b="1" dirty="0">
                <a:solidFill>
                  <a:prstClr val="black"/>
                </a:solidFill>
                <a:latin typeface="Monotype Corsiva" panose="03010101010201010101" pitchFamily="66" charset="0"/>
              </a:rPr>
              <a:t>-игры</a:t>
            </a:r>
          </a:p>
        </p:txBody>
      </p:sp>
    </p:spTree>
    <p:extLst>
      <p:ext uri="{BB962C8B-B14F-4D97-AF65-F5344CB8AC3E}">
        <p14:creationId xmlns:p14="http://schemas.microsoft.com/office/powerpoint/2010/main" val="27821926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2.png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3334"/>
          <a:stretch/>
        </p:blipFill>
        <p:spPr>
          <a:xfrm>
            <a:off x="7042788" y="4400393"/>
            <a:ext cx="1849692" cy="249209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395536" y="188640"/>
            <a:ext cx="8496944" cy="57554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buSzPts val="1000"/>
              <a:tabLst>
                <a:tab pos="457200" algn="l"/>
              </a:tabLst>
            </a:pPr>
            <a:r>
              <a:rPr lang="ru-RU" sz="32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Понятие детской самостоятельности</a:t>
            </a:r>
            <a:r>
              <a:rPr lang="ru-RU" sz="3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которое давали великие ученые Л. С. Выготский, Л. И. </a:t>
            </a:r>
            <a:r>
              <a:rPr lang="ru-RU" sz="32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Божович</a:t>
            </a:r>
            <a:r>
              <a:rPr lang="ru-RU" sz="3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Г. А. </a:t>
            </a:r>
            <a:r>
              <a:rPr lang="ru-RU" sz="32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Цукерман</a:t>
            </a:r>
            <a:r>
              <a:rPr lang="ru-RU" sz="3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можно условно выделить три составляющие:</a:t>
            </a:r>
          </a:p>
          <a:p>
            <a:pPr marL="342900" indent="-342900" algn="just">
              <a:lnSpc>
                <a:spcPct val="115000"/>
              </a:lnSpc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3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во-первых, способность сделать что-то без помощи взрослого;</a:t>
            </a:r>
          </a:p>
          <a:p>
            <a:pPr marL="342900" indent="-342900" algn="just">
              <a:lnSpc>
                <a:spcPct val="115000"/>
              </a:lnSpc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3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во-вторых, инициативность,</a:t>
            </a:r>
          </a:p>
          <a:p>
            <a:pPr marL="342900" indent="-342900" algn="just">
              <a:lnSpc>
                <a:spcPct val="115000"/>
              </a:lnSpc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3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в-третьих — готовность обратиться к </a:t>
            </a:r>
            <a:r>
              <a:rPr lang="ru-RU" sz="32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     взрослому </a:t>
            </a:r>
            <a:r>
              <a:rPr lang="ru-RU" sz="3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с вопросом.</a:t>
            </a:r>
          </a:p>
          <a:p>
            <a:pPr marL="342900" indent="-342900" algn="just">
              <a:lnSpc>
                <a:spcPct val="115000"/>
              </a:lnSpc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endParaRPr lang="ru-RU" sz="3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72000" y="3848508"/>
            <a:ext cx="2160240" cy="3043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82088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395536" y="188640"/>
            <a:ext cx="8496944" cy="6132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lnSpc>
                <a:spcPct val="115000"/>
              </a:lnSpc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endParaRPr lang="ru-RU" sz="3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94590157"/>
              </p:ext>
            </p:extLst>
          </p:nvPr>
        </p:nvGraphicFramePr>
        <p:xfrm>
          <a:off x="107505" y="1222437"/>
          <a:ext cx="8928990" cy="563556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37420">
                  <a:extLst>
                    <a:ext uri="{9D8B030D-6E8A-4147-A177-3AD203B41FA5}">
                      <a16:colId xmlns:a16="http://schemas.microsoft.com/office/drawing/2014/main" val="1084922475"/>
                    </a:ext>
                  </a:extLst>
                </a:gridCol>
                <a:gridCol w="2138843">
                  <a:extLst>
                    <a:ext uri="{9D8B030D-6E8A-4147-A177-3AD203B41FA5}">
                      <a16:colId xmlns:a16="http://schemas.microsoft.com/office/drawing/2014/main" val="2749948684"/>
                    </a:ext>
                  </a:extLst>
                </a:gridCol>
                <a:gridCol w="6552727">
                  <a:extLst>
                    <a:ext uri="{9D8B030D-6E8A-4147-A177-3AD203B41FA5}">
                      <a16:colId xmlns:a16="http://schemas.microsoft.com/office/drawing/2014/main" val="2369171903"/>
                    </a:ext>
                  </a:extLst>
                </a:gridCol>
              </a:tblGrid>
              <a:tr h="435437">
                <a:tc>
                  <a:txBody>
                    <a:bodyPr/>
                    <a:lstStyle/>
                    <a:p>
                      <a:pPr marL="73660" indent="-635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 </a:t>
                      </a:r>
                      <a:endParaRPr lang="ru-RU" sz="1000" dirty="0">
                        <a:solidFill>
                          <a:srgbClr val="0F1419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860" marR="1905" marT="34925" marB="0"/>
                </a:tc>
                <a:tc>
                  <a:txBody>
                    <a:bodyPr/>
                    <a:lstStyle/>
                    <a:p>
                      <a:pPr marL="73660" indent="-635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kern="1200" dirty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Составляющая</a:t>
                      </a:r>
                      <a:r>
                        <a:rPr lang="ru-RU" sz="2000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 </a:t>
                      </a:r>
                    </a:p>
                  </a:txBody>
                  <a:tcPr marL="22860" marR="1905" marT="34925" marB="0"/>
                </a:tc>
                <a:tc>
                  <a:txBody>
                    <a:bodyPr/>
                    <a:lstStyle/>
                    <a:p>
                      <a:pPr marL="73660" indent="-6350" algn="ctr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 kern="1200" dirty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Умения ребенка </a:t>
                      </a:r>
                    </a:p>
                  </a:txBody>
                  <a:tcPr marL="22860" marR="1905" marT="34925" marB="0"/>
                </a:tc>
                <a:extLst>
                  <a:ext uri="{0D108BD9-81ED-4DB2-BD59-A6C34878D82A}">
                    <a16:rowId xmlns:a16="http://schemas.microsoft.com/office/drawing/2014/main" val="4223775232"/>
                  </a:ext>
                </a:extLst>
              </a:tr>
              <a:tr h="2185686">
                <a:tc>
                  <a:txBody>
                    <a:bodyPr/>
                    <a:lstStyle/>
                    <a:p>
                      <a:pPr marL="73660" indent="-635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 </a:t>
                      </a:r>
                      <a:endParaRPr lang="ru-RU" sz="1000" dirty="0">
                        <a:solidFill>
                          <a:srgbClr val="0F1419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860" marR="1905" marT="34925" marB="0"/>
                </a:tc>
                <a:tc>
                  <a:txBody>
                    <a:bodyPr/>
                    <a:lstStyle/>
                    <a:p>
                      <a:pPr marL="73660" marR="0" indent="-635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kern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Способность сделать что-то самостоятельно </a:t>
                      </a:r>
                    </a:p>
                  </a:txBody>
                  <a:tcPr marL="22860" marR="1905" marT="34925" marB="0"/>
                </a:tc>
                <a:tc>
                  <a:txBody>
                    <a:bodyPr/>
                    <a:lstStyle/>
                    <a:p>
                      <a:pPr marL="73660" marR="0" indent="-635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Применяет средства и способы различных действий </a:t>
                      </a:r>
                      <a:endParaRPr lang="ru-RU" sz="2000" b="1" kern="1200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+mn-cs"/>
                      </a:endParaRPr>
                    </a:p>
                    <a:p>
                      <a:pPr marL="73660" marR="0" indent="-635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kern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(</a:t>
                      </a:r>
                      <a:r>
                        <a:rPr lang="ru-RU" sz="200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с помощью чего </a:t>
                      </a:r>
                      <a:r>
                        <a:rPr lang="ru-RU" sz="2000" b="1" kern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и как?). Умеет присваивать мотивы и цели деятельности (почему и для чего?). Контролирует свои результаты (хорошо ли получилось?) </a:t>
                      </a:r>
                    </a:p>
                    <a:p>
                      <a:pPr marL="73660" marR="0" indent="-635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900" dirty="0" smtClean="0">
                        <a:solidFill>
                          <a:srgbClr val="0F1419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860" marR="1905" marT="34925" marB="0"/>
                </a:tc>
                <a:extLst>
                  <a:ext uri="{0D108BD9-81ED-4DB2-BD59-A6C34878D82A}">
                    <a16:rowId xmlns:a16="http://schemas.microsoft.com/office/drawing/2014/main" val="2479322982"/>
                  </a:ext>
                </a:extLst>
              </a:tr>
              <a:tr h="1399050">
                <a:tc>
                  <a:txBody>
                    <a:bodyPr/>
                    <a:lstStyle/>
                    <a:p>
                      <a:pPr marL="73660" indent="-635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 </a:t>
                      </a:r>
                      <a:endParaRPr lang="ru-RU" sz="1000" dirty="0">
                        <a:solidFill>
                          <a:srgbClr val="0F1419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860" marR="1905" marT="34925" marB="0"/>
                </a:tc>
                <a:tc>
                  <a:txBody>
                    <a:bodyPr/>
                    <a:lstStyle/>
                    <a:p>
                      <a:pPr marL="73660" marR="0" indent="-635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Инициативность </a:t>
                      </a:r>
                    </a:p>
                  </a:txBody>
                  <a:tcPr marL="22860" marR="1905" marT="34925" marB="0"/>
                </a:tc>
                <a:tc>
                  <a:txBody>
                    <a:bodyPr/>
                    <a:lstStyle/>
                    <a:p>
                      <a:pPr marL="73660" marR="0" indent="-635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Делает что-то по собственному замыслу. </a:t>
                      </a:r>
                      <a:r>
                        <a:rPr lang="ru-RU" sz="2000" b="1" kern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Ставит </a:t>
                      </a:r>
                    </a:p>
                    <a:p>
                      <a:pPr marL="73660" marR="0" indent="-635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kern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цель</a:t>
                      </a:r>
                      <a:r>
                        <a:rPr lang="ru-RU" sz="200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, проявляя при </a:t>
                      </a:r>
                      <a:r>
                        <a:rPr lang="ru-RU" sz="2000" b="1" kern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этом действия,</a:t>
                      </a:r>
                      <a:r>
                        <a:rPr lang="ru-RU" sz="2000" b="1" kern="120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 </a:t>
                      </a:r>
                      <a:r>
                        <a:rPr lang="ru-RU" sz="2000" b="1" kern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свои желания </a:t>
                      </a:r>
                    </a:p>
                    <a:p>
                      <a:pPr marL="73660" marR="0" indent="-635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kern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и стремления </a:t>
                      </a:r>
                    </a:p>
                    <a:p>
                      <a:pPr marL="73660" indent="-635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900" dirty="0">
                        <a:solidFill>
                          <a:srgbClr val="0F1419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860" marR="1905" marT="34925" marB="0"/>
                </a:tc>
                <a:extLst>
                  <a:ext uri="{0D108BD9-81ED-4DB2-BD59-A6C34878D82A}">
                    <a16:rowId xmlns:a16="http://schemas.microsoft.com/office/drawing/2014/main" val="1708471411"/>
                  </a:ext>
                </a:extLst>
              </a:tr>
              <a:tr h="1615390">
                <a:tc>
                  <a:txBody>
                    <a:bodyPr/>
                    <a:lstStyle/>
                    <a:p>
                      <a:pPr marL="73660" indent="-635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 </a:t>
                      </a:r>
                      <a:endParaRPr lang="ru-RU" sz="1000" dirty="0">
                        <a:solidFill>
                          <a:srgbClr val="0F1419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860" marR="1905" marT="34925" marB="0"/>
                </a:tc>
                <a:tc>
                  <a:txBody>
                    <a:bodyPr/>
                    <a:lstStyle/>
                    <a:p>
                      <a:pPr marL="73660" marR="0" indent="-635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Готовность обратиться </a:t>
                      </a:r>
                      <a:r>
                        <a:rPr lang="ru-RU" sz="2000" b="1" kern="120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с вопросом к взрослому</a:t>
                      </a:r>
                      <a:endParaRPr lang="ru-RU" sz="2000" b="1" kern="12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 marL="22860" marR="1905" marT="34925" marB="0"/>
                </a:tc>
                <a:tc>
                  <a:txBody>
                    <a:bodyPr/>
                    <a:lstStyle/>
                    <a:p>
                      <a:pPr marL="73660" marR="0" indent="-635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Может и стремится «запрашивать» новую нужную ему </a:t>
                      </a:r>
                      <a:r>
                        <a:rPr lang="ru-RU" sz="2000" b="1" kern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или </a:t>
                      </a:r>
                      <a:r>
                        <a:rPr lang="ru-RU" sz="200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интересную </a:t>
                      </a:r>
                      <a:r>
                        <a:rPr lang="ru-RU" sz="2000" b="1" kern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информацию </a:t>
                      </a:r>
                    </a:p>
                    <a:p>
                      <a:pPr marL="73660" indent="-635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900" dirty="0">
                        <a:solidFill>
                          <a:srgbClr val="0F1419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860" marR="1905" marT="34925" marB="0"/>
                </a:tc>
                <a:extLst>
                  <a:ext uri="{0D108BD9-81ED-4DB2-BD59-A6C34878D82A}">
                    <a16:rowId xmlns:a16="http://schemas.microsoft.com/office/drawing/2014/main" val="3345037302"/>
                  </a:ext>
                </a:extLst>
              </a:tr>
            </a:tbl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647564" y="22109"/>
            <a:ext cx="799288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>
                <a:solidFill>
                  <a:prstClr val="black"/>
                </a:solidFill>
                <a:latin typeface="Monotype Corsiva" panose="03010101010201010101" pitchFamily="66" charset="0"/>
              </a:rPr>
              <a:t>Три составляющие детской самостоятельности </a:t>
            </a:r>
          </a:p>
        </p:txBody>
      </p:sp>
    </p:spTree>
    <p:extLst>
      <p:ext uri="{BB962C8B-B14F-4D97-AF65-F5344CB8AC3E}">
        <p14:creationId xmlns:p14="http://schemas.microsoft.com/office/powerpoint/2010/main" val="36525305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9828"/>
          <a:stretch/>
        </p:blipFill>
        <p:spPr>
          <a:xfrm>
            <a:off x="3923928" y="3106170"/>
            <a:ext cx="4484171" cy="3071929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1560" y="476672"/>
            <a:ext cx="4130419" cy="26294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78943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23528" y="188640"/>
            <a:ext cx="4961902" cy="3443461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4008" y="3573016"/>
            <a:ext cx="4032448" cy="30243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69248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513" t="-1730"/>
          <a:stretch/>
        </p:blipFill>
        <p:spPr>
          <a:xfrm>
            <a:off x="4499992" y="2420888"/>
            <a:ext cx="4321677" cy="4265535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2"/>
          <a:stretch/>
        </p:blipFill>
        <p:spPr>
          <a:xfrm>
            <a:off x="323528" y="188640"/>
            <a:ext cx="5117077" cy="34091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96317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2" val="f64553b36d98a1a9771b60ed7fd6ae5ca013c541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1014</TotalTime>
  <Words>219</Words>
  <Application>Microsoft Office PowerPoint</Application>
  <PresentationFormat>Экран (4:3)</PresentationFormat>
  <Paragraphs>55</Paragraphs>
  <Slides>13</Slides>
  <Notes>7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20" baseType="lpstr">
      <vt:lpstr>Arial</vt:lpstr>
      <vt:lpstr>Calibri</vt:lpstr>
      <vt:lpstr>Monotype Corsiva</vt:lpstr>
      <vt:lpstr>Symbol</vt:lpstr>
      <vt:lpstr>Times New Roman</vt:lpstr>
      <vt:lpstr>Wingdings</vt:lpstr>
      <vt:lpstr>Тема Office</vt:lpstr>
      <vt:lpstr>Как с помощью квест-игры развивать у детей самостоятельность. Методические рекомендации.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PC</dc:creator>
  <cp:lastModifiedBy>Галина</cp:lastModifiedBy>
  <cp:revision>104</cp:revision>
  <dcterms:created xsi:type="dcterms:W3CDTF">2014-05-12T04:44:22Z</dcterms:created>
  <dcterms:modified xsi:type="dcterms:W3CDTF">2022-12-12T05:28:35Z</dcterms:modified>
</cp:coreProperties>
</file>