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ам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325" y="1927225"/>
            <a:ext cx="2987675" cy="1585913"/>
          </a:xfrm>
          <a:prstGeom prst="rect">
            <a:avLst/>
          </a:prstGeom>
          <a:noFill/>
        </p:spPr>
      </p:pic>
      <p:pic>
        <p:nvPicPr>
          <p:cNvPr id="15366" name="Picture 6" descr="Ц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1628775"/>
            <a:ext cx="1728788" cy="1714500"/>
          </a:xfrm>
          <a:prstGeom prst="rect">
            <a:avLst/>
          </a:prstGeom>
          <a:noFill/>
        </p:spPr>
      </p:pic>
      <p:sp>
        <p:nvSpPr>
          <p:cNvPr id="15369" name="WordArt 9"/>
          <p:cNvSpPr>
            <a:spLocks noChangeArrowheads="1" noChangeShapeType="1" noTextEdit="1"/>
          </p:cNvSpPr>
          <p:nvPr/>
        </p:nvSpPr>
        <p:spPr bwMode="auto">
          <a:xfrm>
            <a:off x="611188" y="549275"/>
            <a:ext cx="2879725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99FF"/>
                </a:solidFill>
                <a:latin typeface="Georgia"/>
              </a:rPr>
              <a:t>и = е</a:t>
            </a:r>
          </a:p>
        </p:txBody>
      </p:sp>
      <p:sp>
        <p:nvSpPr>
          <p:cNvPr id="15370" name="WordArt 10"/>
          <p:cNvSpPr>
            <a:spLocks noChangeArrowheads="1" noChangeShapeType="1" noTextEdit="1"/>
          </p:cNvSpPr>
          <p:nvPr/>
        </p:nvSpPr>
        <p:spPr bwMode="auto">
          <a:xfrm>
            <a:off x="3924300" y="2133600"/>
            <a:ext cx="863600" cy="933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99FF"/>
                </a:solidFill>
                <a:latin typeface="Georgia"/>
              </a:rPr>
              <a:t>н</a:t>
            </a: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5651500" y="-315913"/>
            <a:ext cx="749300" cy="2530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6000" b="0"/>
              <a:t>,</a:t>
            </a:r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5219700" y="-315913"/>
            <a:ext cx="749300" cy="2530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6000" b="0"/>
              <a:t>,</a:t>
            </a:r>
          </a:p>
        </p:txBody>
      </p:sp>
      <p:sp>
        <p:nvSpPr>
          <p:cNvPr id="15373" name="WordArt 13"/>
          <p:cNvSpPr>
            <a:spLocks noChangeArrowheads="1" noChangeShapeType="1" noTextEdit="1"/>
          </p:cNvSpPr>
          <p:nvPr/>
        </p:nvSpPr>
        <p:spPr bwMode="auto">
          <a:xfrm>
            <a:off x="900113" y="4724400"/>
            <a:ext cx="7632700" cy="1944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Georgia"/>
              </a:rPr>
              <a:t>лес   н   ца</a:t>
            </a:r>
          </a:p>
        </p:txBody>
      </p:sp>
      <p:sp>
        <p:nvSpPr>
          <p:cNvPr id="15374" name="Oval 14"/>
          <p:cNvSpPr>
            <a:spLocks noChangeArrowheads="1"/>
          </p:cNvSpPr>
          <p:nvPr/>
        </p:nvSpPr>
        <p:spPr bwMode="auto">
          <a:xfrm>
            <a:off x="5795963" y="5589588"/>
            <a:ext cx="719137" cy="720725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3419475" y="4149725"/>
            <a:ext cx="2808288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0" b="0">
                <a:solidFill>
                  <a:srgbClr val="FF0000"/>
                </a:solidFill>
                <a:latin typeface="Times New Roman" pitchFamily="18" charset="0"/>
              </a:rPr>
              <a:t>?</a:t>
            </a:r>
          </a:p>
        </p:txBody>
      </p:sp>
      <p:sp>
        <p:nvSpPr>
          <p:cNvPr id="15378" name="WordArt 18"/>
          <p:cNvSpPr>
            <a:spLocks noChangeArrowheads="1" noChangeShapeType="1" noTextEdit="1"/>
          </p:cNvSpPr>
          <p:nvPr/>
        </p:nvSpPr>
        <p:spPr bwMode="auto">
          <a:xfrm>
            <a:off x="3419475" y="4724400"/>
            <a:ext cx="1152525" cy="151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т</a:t>
            </a:r>
          </a:p>
        </p:txBody>
      </p:sp>
      <p:sp>
        <p:nvSpPr>
          <p:cNvPr id="15379" name="WordArt 19"/>
          <p:cNvSpPr>
            <a:spLocks noChangeArrowheads="1" noChangeShapeType="1" noTextEdit="1"/>
          </p:cNvSpPr>
          <p:nvPr/>
        </p:nvSpPr>
        <p:spPr bwMode="auto">
          <a:xfrm>
            <a:off x="5580063" y="4797425"/>
            <a:ext cx="1152525" cy="1438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Georgia"/>
              </a:rPr>
              <a:t>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9" grpId="0" animBg="1"/>
      <p:bldP spid="15370" grpId="0" animBg="1"/>
      <p:bldP spid="15371" grpId="0"/>
      <p:bldP spid="15372" grpId="0"/>
      <p:bldP spid="15373" grpId="0" animBg="1"/>
      <p:bldP spid="15374" grpId="0" animBg="1"/>
      <p:bldP spid="15374" grpId="1" animBg="1"/>
      <p:bldP spid="15376" grpId="0"/>
      <p:bldP spid="15376" grpId="1"/>
      <p:bldP spid="15378" grpId="0" animBg="1"/>
      <p:bldP spid="1537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dvour.ru/wp-content/uploads/f/3/5/f354bfbdf45ca2501e1732bd328e806c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zabor.bz/zakaz/img/market/derevyannye_reznye_lestnicy_img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214554"/>
            <a:ext cx="6953250" cy="41148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285728"/>
            <a:ext cx="8358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rial Black" pitchFamily="34" charset="0"/>
              </a:rPr>
              <a:t>К ИСТОКАМ СЛОВА</a:t>
            </a:r>
            <a:endParaRPr lang="ru-RU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857232"/>
            <a:ext cx="885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Согласно данных «Этимологического словаря русского языка», лексема является исконной, так как пришла в русскую лексику из праславянского языка,  от слова «*</a:t>
            </a:r>
            <a:r>
              <a:rPr lang="ru-RU" dirty="0" err="1" smtClean="0"/>
              <a:t>lěstva</a:t>
            </a:r>
            <a:r>
              <a:rPr lang="ru-RU" dirty="0" smtClean="0"/>
              <a:t>». Но производной основой этих слов всё же был глагол «</a:t>
            </a:r>
            <a:r>
              <a:rPr lang="ru-RU" dirty="0" err="1" smtClean="0"/>
              <a:t>lězti</a:t>
            </a:r>
            <a:r>
              <a:rPr lang="ru-RU" dirty="0" smtClean="0"/>
              <a:t>», что значит «лезть</a:t>
            </a:r>
            <a:r>
              <a:rPr lang="ru-RU" dirty="0" smtClean="0"/>
              <a:t>. Следовательно</a:t>
            </a:r>
            <a:r>
              <a:rPr lang="ru-RU" dirty="0" smtClean="0"/>
              <a:t>, «лестница» – это «то, с помощью чего лезут</a:t>
            </a:r>
            <a:r>
              <a:rPr lang="ru-RU" dirty="0" smtClean="0"/>
              <a:t>».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cf.ppt-online.org/files1/slide/y/yfw1EzT0LoYDvt4xn36SkWJRGMB2eqN8pZmursUh9P/slide-21.jpg"/>
          <p:cNvPicPr>
            <a:picLocks noChangeAspect="1" noChangeArrowheads="1"/>
          </p:cNvPicPr>
          <p:nvPr/>
        </p:nvPicPr>
        <p:blipFill>
          <a:blip r:embed="rId2" cstate="print"/>
          <a:srcRect l="46875" t="39199" r="28955" b="696"/>
          <a:stretch>
            <a:fillRect/>
          </a:stretch>
        </p:blipFill>
        <p:spPr bwMode="auto">
          <a:xfrm>
            <a:off x="214282" y="214290"/>
            <a:ext cx="2357454" cy="328614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44" y="3571876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</a:t>
            </a:r>
            <a:r>
              <a:rPr lang="ru-RU" dirty="0" smtClean="0"/>
              <a:t>ожарная </a:t>
            </a:r>
            <a:endParaRPr lang="ru-RU" dirty="0"/>
          </a:p>
        </p:txBody>
      </p:sp>
      <p:pic>
        <p:nvPicPr>
          <p:cNvPr id="16388" name="Picture 4" descr="https://cf.ppt-online.org/files1/slide/y/yfw1EzT0LoYDvt4xn36SkWJRGMB2eqN8pZmursUh9P/slide-22.jpg"/>
          <p:cNvPicPr>
            <a:picLocks noChangeAspect="1" noChangeArrowheads="1"/>
          </p:cNvPicPr>
          <p:nvPr/>
        </p:nvPicPr>
        <p:blipFill>
          <a:blip r:embed="rId3" cstate="print"/>
          <a:srcRect l="5127" t="10453" r="69238" b="17682"/>
          <a:stretch>
            <a:fillRect/>
          </a:stretch>
        </p:blipFill>
        <p:spPr bwMode="auto">
          <a:xfrm>
            <a:off x="2928926" y="214290"/>
            <a:ext cx="2071702" cy="325553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28926" y="3643314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спиральная</a:t>
            </a:r>
            <a:endParaRPr lang="ru-RU" dirty="0"/>
          </a:p>
        </p:txBody>
      </p:sp>
      <p:pic>
        <p:nvPicPr>
          <p:cNvPr id="16390" name="Picture 6" descr="https://cf.ppt-online.org/files1/slide/y/yfw1EzT0LoYDvt4xn36SkWJRGMB2eqN8pZmursUh9P/slide-22.jpg"/>
          <p:cNvPicPr>
            <a:picLocks noChangeAspect="1" noChangeArrowheads="1"/>
          </p:cNvPicPr>
          <p:nvPr/>
        </p:nvPicPr>
        <p:blipFill>
          <a:blip r:embed="rId3" cstate="print"/>
          <a:srcRect l="62646" t="28745" r="1465" b="29443"/>
          <a:stretch>
            <a:fillRect/>
          </a:stretch>
        </p:blipFill>
        <p:spPr bwMode="auto">
          <a:xfrm>
            <a:off x="5286380" y="714356"/>
            <a:ext cx="3500462" cy="228601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929322" y="3429000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винтовая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071546"/>
            <a:ext cx="757242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Arial Black" pitchFamily="34" charset="0"/>
              </a:rPr>
              <a:t>ЛЕЗЕ</a:t>
            </a:r>
            <a:r>
              <a:rPr lang="ru-RU" sz="8800" dirty="0" smtClean="0">
                <a:solidFill>
                  <a:srgbClr val="FF0000"/>
                </a:solidFill>
                <a:latin typeface="Arial Black" pitchFamily="34" charset="0"/>
              </a:rPr>
              <a:t>Т</a:t>
            </a:r>
            <a:r>
              <a:rPr lang="ru-RU" sz="8800" dirty="0" smtClean="0">
                <a:latin typeface="Arial Black" pitchFamily="34" charset="0"/>
              </a:rPr>
              <a:t> - ЛЕС</a:t>
            </a:r>
            <a:r>
              <a:rPr lang="ru-RU" sz="8800" dirty="0" smtClean="0">
                <a:solidFill>
                  <a:srgbClr val="FF0000"/>
                </a:solidFill>
                <a:latin typeface="Arial Black" pitchFamily="34" charset="0"/>
              </a:rPr>
              <a:t>Т</a:t>
            </a:r>
            <a:r>
              <a:rPr lang="ru-RU" sz="8800" dirty="0" smtClean="0">
                <a:latin typeface="Arial Black" pitchFamily="34" charset="0"/>
              </a:rPr>
              <a:t>Н</a:t>
            </a:r>
            <a:r>
              <a:rPr lang="ru-RU" sz="8800" dirty="0" smtClean="0">
                <a:solidFill>
                  <a:srgbClr val="FF0000"/>
                </a:solidFill>
                <a:latin typeface="Arial Black" pitchFamily="34" charset="0"/>
              </a:rPr>
              <a:t>И</a:t>
            </a:r>
            <a:r>
              <a:rPr lang="ru-RU" sz="8800" dirty="0" smtClean="0">
                <a:latin typeface="Arial Black" pitchFamily="34" charset="0"/>
              </a:rPr>
              <a:t>ЦА</a:t>
            </a:r>
            <a:endParaRPr lang="ru-RU" sz="88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40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Учитель-21</dc:creator>
  <cp:lastModifiedBy>User</cp:lastModifiedBy>
  <cp:revision>2</cp:revision>
  <dcterms:created xsi:type="dcterms:W3CDTF">2022-12-12T00:33:08Z</dcterms:created>
  <dcterms:modified xsi:type="dcterms:W3CDTF">2022-12-12T00:48:18Z</dcterms:modified>
</cp:coreProperties>
</file>