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1" r:id="rId3"/>
    <p:sldId id="263" r:id="rId4"/>
    <p:sldId id="264" r:id="rId5"/>
    <p:sldId id="267" r:id="rId6"/>
    <p:sldId id="262" r:id="rId7"/>
    <p:sldId id="268" r:id="rId8"/>
    <p:sldId id="269" r:id="rId9"/>
    <p:sldId id="260" r:id="rId10"/>
    <p:sldId id="265" r:id="rId11"/>
    <p:sldId id="271" r:id="rId12"/>
    <p:sldId id="266" r:id="rId13"/>
    <p:sldId id="270" r:id="rId14"/>
  </p:sldIdLst>
  <p:sldSz cx="12192000" cy="6858000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36" d="100"/>
          <a:sy n="36" d="100"/>
        </p:scale>
        <p:origin x="72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D1B8-4A1C-459D-A372-1FCA6EA88955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47D1-11A5-4C0B-A8D2-68DEB9859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677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D1B8-4A1C-459D-A372-1FCA6EA88955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47D1-11A5-4C0B-A8D2-68DEB9859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72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D1B8-4A1C-459D-A372-1FCA6EA88955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47D1-11A5-4C0B-A8D2-68DEB9859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5882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D1B8-4A1C-459D-A372-1FCA6EA88955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47D1-11A5-4C0B-A8D2-68DEB9859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659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D1B8-4A1C-459D-A372-1FCA6EA88955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47D1-11A5-4C0B-A8D2-68DEB9859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748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D1B8-4A1C-459D-A372-1FCA6EA88955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47D1-11A5-4C0B-A8D2-68DEB9859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194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D1B8-4A1C-459D-A372-1FCA6EA88955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47D1-11A5-4C0B-A8D2-68DEB9859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9742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D1B8-4A1C-459D-A372-1FCA6EA88955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47D1-11A5-4C0B-A8D2-68DEB9859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994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D1B8-4A1C-459D-A372-1FCA6EA88955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47D1-11A5-4C0B-A8D2-68DEB9859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752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D1B8-4A1C-459D-A372-1FCA6EA88955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47D1-11A5-4C0B-A8D2-68DEB9859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960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1D1B8-4A1C-459D-A372-1FCA6EA88955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D47D1-11A5-4C0B-A8D2-68DEB9859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749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C1D1B8-4A1C-459D-A372-1FCA6EA88955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D47D1-11A5-4C0B-A8D2-68DEB98592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29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7807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408218" y="1422400"/>
            <a:ext cx="786938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chemeClr val="accent2"/>
                </a:solidFill>
                <a:effectLst/>
              </a:rPr>
              <a:t>Летняя безопасность</a:t>
            </a:r>
          </a:p>
          <a:p>
            <a:pPr algn="ctr"/>
            <a:r>
              <a:rPr lang="ru-RU" sz="5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solidFill>
                  <a:srgbClr val="FF0000"/>
                </a:solidFill>
              </a:rPr>
              <a:t>для детей и родителей</a:t>
            </a:r>
            <a:endParaRPr lang="ru-RU" sz="5400" b="1" cap="none" spc="0" dirty="0">
              <a:ln w="12700" cmpd="sng">
                <a:solidFill>
                  <a:schemeClr val="accent4"/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32436" y="5043055"/>
            <a:ext cx="36298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Подготовила: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Воспитатель Овсянникова Л.А.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МБДОУ «ЦРР-детский сад №111»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г. Воронеж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204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78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6515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68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8032" y="908557"/>
            <a:ext cx="8159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91752" y="1851660"/>
            <a:ext cx="10275570" cy="2217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пусть лето подарит 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только положительные эмоции и </a:t>
            </a: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радость от взаимного общения!</a:t>
            </a:r>
            <a:endParaRPr lang="ru-RU" sz="3200" b="0" i="0" dirty="0" smtClean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13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40330" y="628650"/>
            <a:ext cx="882699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Вот и наступило долгожданное лето, которому рады и взрослые, и дети. Сколько всего интересного таится под каждой кочкой и кустом! А как хочется поплавать на речке, в море, озере, позагорать! Или просто сходить в лес всей семьёй!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Но чтобы летний отдых не принёс огорчений, надо знать и соблюдать правила безопасного поведения. Для этого нужно: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	</a:t>
            </a:r>
            <a:r>
              <a:rPr lang="ru-RU" sz="2800" dirty="0" smtClean="0">
                <a:solidFill>
                  <a:srgbClr val="FF0000"/>
                </a:solidFill>
              </a:rPr>
              <a:t>1. </a:t>
            </a:r>
            <a:r>
              <a:rPr lang="ru-RU" sz="2800" b="1" dirty="0" smtClean="0">
                <a:solidFill>
                  <a:srgbClr val="FF0000"/>
                </a:solidFill>
              </a:rPr>
              <a:t>ПРЕДВИДЕТЬ</a:t>
            </a:r>
            <a:r>
              <a:rPr lang="ru-RU" sz="2800" dirty="0" smtClean="0">
                <a:solidFill>
                  <a:srgbClr val="FF0000"/>
                </a:solidFill>
              </a:rPr>
              <a:t> опасность.</a:t>
            </a:r>
          </a:p>
          <a:p>
            <a:r>
              <a:rPr lang="ru-RU" sz="2800" dirty="0">
                <a:solidFill>
                  <a:srgbClr val="FF0000"/>
                </a:solidFill>
              </a:rPr>
              <a:t>	</a:t>
            </a:r>
            <a:r>
              <a:rPr lang="ru-RU" sz="2800" dirty="0" smtClean="0">
                <a:solidFill>
                  <a:srgbClr val="FF0000"/>
                </a:solidFill>
              </a:rPr>
              <a:t>2. По возможности её </a:t>
            </a:r>
            <a:r>
              <a:rPr lang="ru-RU" sz="2800" b="1" dirty="0" smtClean="0">
                <a:solidFill>
                  <a:srgbClr val="FF0000"/>
                </a:solidFill>
              </a:rPr>
              <a:t>ИЗБЕГАТЬ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2800" dirty="0">
                <a:solidFill>
                  <a:srgbClr val="FF0000"/>
                </a:solidFill>
              </a:rPr>
              <a:t>	</a:t>
            </a:r>
            <a:r>
              <a:rPr lang="ru-RU" sz="2800" dirty="0" smtClean="0">
                <a:solidFill>
                  <a:srgbClr val="FF0000"/>
                </a:solidFill>
              </a:rPr>
              <a:t>3. При необходимости  правильно </a:t>
            </a:r>
            <a:r>
              <a:rPr lang="ru-RU" sz="2800" b="1" dirty="0" smtClean="0">
                <a:solidFill>
                  <a:srgbClr val="FF0000"/>
                </a:solidFill>
              </a:rPr>
              <a:t>ДЕЙСТВОВАТЬ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80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119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47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89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8032" y="908557"/>
            <a:ext cx="8159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75491"/>
            <a:ext cx="12192000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СОБЛЮДАТЬ ПРАВИЛА НЕОБХОДИМО И В АВТОМОБИЛЕ</a:t>
            </a: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>
              <a:spcAft>
                <a:spcPts val="0"/>
              </a:spcAft>
            </a:pPr>
            <a:endParaRPr lang="ru-RU" sz="2400" b="0" i="0" dirty="0" smtClean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ru-RU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Здесь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перед вами открывается обширное поле деятельности, так как примерно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КАЖДЫЙ ТРЕТИЙ РЕБЁНОК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ставший жертвой дорожно-транспортного происшествия, находился в качестве пассажира в автомобиле. Это доказывает, как важно соблюдать следующие правила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000" b="0" i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Пристёгиваться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ремнями необходимо абсолютно всем! В том числе и в чужом автомобиле, и при езде на короткие расстояния. Если это правило автоматически выполняется взрослыми, то оно легко войдёт у ребёнка в постоянную привычку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b="0" i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это возможно, дети должны занимать самые безопасные места в автомобиле: середину или правую часть заднего сиденья, так как с него можно безопасно выйти прямо на тротуар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b="0" i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Как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водитель или пассажир вы тоже постоянно являете пример для подражания. Не будьте агрессивны по отношению к другим участникам движения, не обрушивайте на них поток проклятий. Вместо этого объясните конкретно, в чём их ошибка. Используйте различные ситуации для объяснения правил дорожного движения, спокойно признавайте и свои собственные ошибки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b="0" i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Во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время длительных поездок почаще останавливайтесь. Детям необходимо двигаться. Поэтому они будут стараться освободиться от ремней или измотают вам все нервы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b="0" i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Прибегайте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к альтернативным способам передвижения: автобус, железная дорога, велосипед или ходьба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пешком.</a:t>
            </a:r>
            <a:endParaRPr lang="ru-RU" sz="2000" b="0" i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303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8032" y="908557"/>
            <a:ext cx="8159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0"/>
            <a:ext cx="121920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Тест для родителей</a:t>
            </a:r>
            <a:endParaRPr lang="ru-RU" sz="2000" b="0" i="0" dirty="0" smtClean="0">
              <a:solidFill>
                <a:srgbClr val="47464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Уважаемые родители</a:t>
            </a: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проведите</a:t>
            </a:r>
            <a:r>
              <a:rPr lang="ru-RU" sz="2000" dirty="0">
                <a:solidFill>
                  <a:srgbClr val="47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несколько минут в обществе своих детей, обсуждая немаловажную тему безопасности дорожного движения. Для начала предложите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ребёнку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правдиво ответить на вопросы, как бы он поступил или мог поступить в подобных ситуациях.</a:t>
            </a:r>
            <a:endParaRPr lang="ru-RU" sz="2000" b="0" i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Ребёнок подошёл </a:t>
            </a:r>
            <a:r>
              <a:rPr lang="ru-RU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дороге и находится в отдалении от безопасного места для перехода проезжей части. Как поступит он в этой </a:t>
            </a:r>
            <a:r>
              <a:rPr lang="ru-RU" sz="20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ситуации:</a:t>
            </a:r>
            <a:endParaRPr lang="ru-RU" sz="2000" b="1" i="0" dirty="0" smtClean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000" dirty="0">
                <a:solidFill>
                  <a:srgbClr val="47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пройдёт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ближайший пешеходный переход или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перекрёсток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если даже ему предстоит отклониться от пути его направления, где 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перейдёт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дорогу</a:t>
            </a:r>
            <a:endParaRPr lang="ru-RU" sz="2000" b="0" i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z="2000" dirty="0">
                <a:solidFill>
                  <a:srgbClr val="47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пропустит основной поток машин, движущихся по проезжей части, и быстро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перейдёт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дорогу.</a:t>
            </a:r>
            <a:endParaRPr lang="ru-RU" sz="2000" b="0" i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Ребёнок </a:t>
            </a:r>
            <a:r>
              <a:rPr lang="ru-RU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перед пешеходным </a:t>
            </a:r>
            <a:r>
              <a:rPr lang="ru-RU" sz="20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переходом:</a:t>
            </a:r>
            <a:endParaRPr lang="ru-RU" sz="2000" b="1" i="0" dirty="0" smtClean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000" dirty="0">
                <a:solidFill>
                  <a:srgbClr val="47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прежде чем выйти на проезжую часть убедится, что машины уступают ему дорогу или находятся на безопасном расстоянии от пешеходного перехода</a:t>
            </a:r>
            <a:endParaRPr lang="ru-RU" sz="2000" b="0" i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z="2000" dirty="0">
                <a:solidFill>
                  <a:srgbClr val="47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уверенно выйдет на проезжую часть, справедливо считая этот участок безопасным и специально предназначенным для пешеходов. </a:t>
            </a:r>
            <a:endParaRPr lang="ru-RU" sz="2000" b="0" i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Ребёнок </a:t>
            </a:r>
            <a:r>
              <a:rPr lang="ru-RU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</a:t>
            </a:r>
            <a:r>
              <a:rPr lang="ru-RU" sz="20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перекрёстке</a:t>
            </a:r>
            <a:r>
              <a:rPr lang="ru-RU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регулируемом светофором</a:t>
            </a:r>
            <a:endParaRPr lang="ru-RU" sz="2000" b="1" i="0" dirty="0" smtClean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перейдет дорогу на зеленый сигнал светофора, разрешающий переход проезжей части, только после того как убедится, что транспортные средства уступают дорогу пешеходам</a:t>
            </a:r>
            <a:endParaRPr lang="ru-RU" sz="2000" b="0" i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z="2000" dirty="0">
                <a:solidFill>
                  <a:srgbClr val="47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перейдет проезжую часть на любой сигнал светофора в случае отсутствия движущихся машин</a:t>
            </a:r>
            <a:r>
              <a:rPr lang="ru-RU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 </a:t>
            </a:r>
            <a:endParaRPr lang="ru-RU" sz="2000" b="0" i="0" dirty="0" smtClean="0">
              <a:solidFill>
                <a:schemeClr val="bg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для Вашего </a:t>
            </a:r>
            <a:r>
              <a:rPr lang="ru-RU" sz="20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ребёнка </a:t>
            </a:r>
            <a:r>
              <a:rPr lang="ru-RU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означает </a:t>
            </a:r>
            <a:r>
              <a:rPr lang="ru-RU" sz="20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«культура </a:t>
            </a:r>
            <a:r>
              <a:rPr lang="ru-RU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поведения на </a:t>
            </a:r>
            <a:r>
              <a:rPr lang="ru-RU" sz="20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дороге»:</a:t>
            </a:r>
            <a:endParaRPr lang="ru-RU" sz="2000" b="1" i="1" dirty="0" smtClean="0">
              <a:solidFill>
                <a:srgbClr val="C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000" dirty="0">
                <a:solidFill>
                  <a:srgbClr val="47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человек должен быть культурным всегда, везде и во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всём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в том числе и на дороге с другими участниками дорожного движения</a:t>
            </a:r>
            <a:endParaRPr lang="ru-RU" sz="2000" b="0" i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z="2000" dirty="0">
                <a:solidFill>
                  <a:srgbClr val="47464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в некоторых случаях, например на дороге, культура поведения совершенно неуместна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b="0" i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052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08032" y="908557"/>
            <a:ext cx="81592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34602" y="765810"/>
            <a:ext cx="1027557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Подведите итоги:</a:t>
            </a:r>
            <a:endParaRPr lang="ru-RU" sz="2400" b="0" i="0" dirty="0" smtClean="0">
              <a:solidFill>
                <a:srgbClr val="FF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Преобладает количество ответов </a:t>
            </a:r>
            <a:r>
              <a:rPr lang="ru-RU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Ваш ребёнок, внимателен, предусмотрителен, пунктуален и хорошо воспитан. Вы можете не беспокоиться за его самостоятельные прогулки по улицам города, для него самый короткий путь - безопасный.</a:t>
            </a:r>
            <a:endParaRPr lang="ru-RU" sz="2400" b="0" i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1200"/>
              </a:spcAft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Одинаковое количество ответов </a:t>
            </a:r>
            <a:r>
              <a:rPr lang="ru-RU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ru-RU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Ваш ребёнок хорошо знает, как себя вести на дорогах, но отсутствие самодисциплины может привести к необдуманным поступкам. Вам следует обратить внимание ребенка на серьёзность последствий таких действий, научить экономить расстояние и время, не подвергая опасности собственную жизнь.</a:t>
            </a:r>
            <a:endParaRPr lang="ru-RU" sz="2400" b="0" i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Преобладает количество ответов </a:t>
            </a:r>
            <a:r>
              <a:rPr lang="ru-RU" sz="24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 Ваш ребёнок не знаком с правилами безопасного поведения на дорогах или излишне самоуверен.</a:t>
            </a:r>
            <a:endParaRPr lang="ru-RU" sz="2400" b="0" i="0" dirty="0" smtClean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37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63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</TotalTime>
  <Words>224</Words>
  <Application>Microsoft Office PowerPoint</Application>
  <PresentationFormat>Широкоэкранный</PresentationFormat>
  <Paragraphs>40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dom</dc:creator>
  <cp:lastModifiedBy>dom</cp:lastModifiedBy>
  <cp:revision>2</cp:revision>
  <dcterms:created xsi:type="dcterms:W3CDTF">2021-06-15T19:41:59Z</dcterms:created>
  <dcterms:modified xsi:type="dcterms:W3CDTF">2021-06-21T14:25:31Z</dcterms:modified>
</cp:coreProperties>
</file>