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1" r:id="rId4"/>
    <p:sldId id="262" r:id="rId5"/>
    <p:sldId id="281" r:id="rId6"/>
    <p:sldId id="263" r:id="rId7"/>
    <p:sldId id="264" r:id="rId8"/>
    <p:sldId id="265" r:id="rId9"/>
    <p:sldId id="267" r:id="rId10"/>
    <p:sldId id="269" r:id="rId11"/>
    <p:sldId id="270" r:id="rId12"/>
    <p:sldId id="280" r:id="rId13"/>
    <p:sldId id="272" r:id="rId14"/>
    <p:sldId id="273" r:id="rId15"/>
    <p:sldId id="276" r:id="rId16"/>
    <p:sldId id="275" r:id="rId17"/>
    <p:sldId id="277" r:id="rId18"/>
    <p:sldId id="278" r:id="rId19"/>
  </p:sldIdLst>
  <p:sldSz cx="10402888" cy="7315200"/>
  <p:notesSz cx="9945688" cy="6858000"/>
  <p:defaultTextStyle>
    <a:defPPr>
      <a:defRPr lang="en-US"/>
    </a:defPPr>
    <a:lvl1pPr marL="0" algn="l" defTabSz="1012424" rtl="0" latinLnBrk="0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6212" algn="l" defTabSz="1012424" rtl="0" latinLnBrk="0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2424" algn="l" defTabSz="1012424" rtl="0" latinLnBrk="0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18636" algn="l" defTabSz="1012424" rtl="0" latinLnBrk="0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24847" algn="l" defTabSz="1012424" rtl="0" latinLnBrk="0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31059" algn="l" defTabSz="1012424" rtl="0" latinLnBrk="0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37271" algn="l" defTabSz="1012424" rtl="0" latinLnBrk="0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43483" algn="l" defTabSz="1012424" rtl="0" latinLnBrk="0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49695" algn="l" defTabSz="1012424" rtl="0" latinLnBrk="0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13021923-D565-44E6-94D0-B84ECABB00CD}">
          <p14:sldIdLst/>
        </p14:section>
        <p14:section name="Раздел без заголовка" id="{BF9212E6-049B-461E-A2B1-69BF69DB36E5}">
          <p14:sldIdLst>
            <p14:sldId id="257"/>
            <p14:sldId id="259"/>
            <p14:sldId id="261"/>
            <p14:sldId id="262"/>
            <p14:sldId id="281"/>
            <p14:sldId id="263"/>
            <p14:sldId id="264"/>
            <p14:sldId id="265"/>
            <p14:sldId id="267"/>
            <p14:sldId id="269"/>
            <p14:sldId id="270"/>
            <p14:sldId id="280"/>
            <p14:sldId id="272"/>
            <p14:sldId id="273"/>
            <p14:sldId id="276"/>
            <p14:sldId id="275"/>
            <p14:sldId id="277"/>
            <p14:sldId id="278"/>
          </p14:sldIdLst>
        </p14:section>
        <p14:section name="Раздел без заголовка" id="{0BFCE460-8D95-4C45-8FDD-6960F1961A59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304">
          <p15:clr>
            <a:srgbClr val="A4A3A4"/>
          </p15:clr>
        </p15:guide>
        <p15:guide id="2" pos="327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8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8" autoAdjust="0"/>
    <p:restoredTop sz="95396" autoAdjust="0"/>
  </p:normalViewPr>
  <p:slideViewPr>
    <p:cSldViewPr>
      <p:cViewPr varScale="1">
        <p:scale>
          <a:sx n="64" d="100"/>
          <a:sy n="64" d="100"/>
        </p:scale>
        <p:origin x="1308" y="72"/>
      </p:cViewPr>
      <p:guideLst>
        <p:guide orient="horz" pos="2304"/>
        <p:guide pos="327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0217" y="2272454"/>
            <a:ext cx="8842455" cy="156802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0433" y="4145280"/>
            <a:ext cx="7282022" cy="18694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62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24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86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248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310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372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434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49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42094" y="292948"/>
            <a:ext cx="2340650" cy="6241627"/>
          </a:xfrm>
        </p:spPr>
        <p:txBody>
          <a:bodyPr vert="eaVert"/>
          <a:lstStyle/>
          <a:p>
            <a:r>
              <a:rPr lang="en-US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20144" y="292948"/>
            <a:ext cx="6848568" cy="624162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0531" y="293346"/>
            <a:ext cx="9361826" cy="1219456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520532" y="1706318"/>
            <a:ext cx="4606000" cy="48286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274813" y="1706318"/>
            <a:ext cx="4607544" cy="23406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5274813" y="4194377"/>
            <a:ext cx="4607544" cy="23406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7E13A-AA20-48C9-A61B-B20CB52FEE7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1756" y="4700694"/>
            <a:ext cx="8842455" cy="1452880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1756" y="3100495"/>
            <a:ext cx="8842455" cy="1600199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62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24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1863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2484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3105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3727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434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4969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20144" y="1706880"/>
            <a:ext cx="4594609" cy="4827694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88135" y="1706880"/>
            <a:ext cx="4594609" cy="4827694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145" y="1637454"/>
            <a:ext cx="4596415" cy="68241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6212" indent="0">
              <a:buNone/>
              <a:defRPr sz="2200" b="1"/>
            </a:lvl2pPr>
            <a:lvl3pPr marL="1012424" indent="0">
              <a:buNone/>
              <a:defRPr sz="2000" b="1"/>
            </a:lvl3pPr>
            <a:lvl4pPr marL="1518636" indent="0">
              <a:buNone/>
              <a:defRPr sz="1800" b="1"/>
            </a:lvl4pPr>
            <a:lvl5pPr marL="2024847" indent="0">
              <a:buNone/>
              <a:defRPr sz="1800" b="1"/>
            </a:lvl5pPr>
            <a:lvl6pPr marL="2531059" indent="0">
              <a:buNone/>
              <a:defRPr sz="1800" b="1"/>
            </a:lvl6pPr>
            <a:lvl7pPr marL="3037271" indent="0">
              <a:buNone/>
              <a:defRPr sz="1800" b="1"/>
            </a:lvl7pPr>
            <a:lvl8pPr marL="3543483" indent="0">
              <a:buNone/>
              <a:defRPr sz="1800" b="1"/>
            </a:lvl8pPr>
            <a:lvl9pPr marL="4049695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145" y="2319867"/>
            <a:ext cx="4596415" cy="4214707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84523" y="1637454"/>
            <a:ext cx="4598221" cy="68241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6212" indent="0">
              <a:buNone/>
              <a:defRPr sz="2200" b="1"/>
            </a:lvl2pPr>
            <a:lvl3pPr marL="1012424" indent="0">
              <a:buNone/>
              <a:defRPr sz="2000" b="1"/>
            </a:lvl3pPr>
            <a:lvl4pPr marL="1518636" indent="0">
              <a:buNone/>
              <a:defRPr sz="1800" b="1"/>
            </a:lvl4pPr>
            <a:lvl5pPr marL="2024847" indent="0">
              <a:buNone/>
              <a:defRPr sz="1800" b="1"/>
            </a:lvl5pPr>
            <a:lvl6pPr marL="2531059" indent="0">
              <a:buNone/>
              <a:defRPr sz="1800" b="1"/>
            </a:lvl6pPr>
            <a:lvl7pPr marL="3037271" indent="0">
              <a:buNone/>
              <a:defRPr sz="1800" b="1"/>
            </a:lvl7pPr>
            <a:lvl8pPr marL="3543483" indent="0">
              <a:buNone/>
              <a:defRPr sz="1800" b="1"/>
            </a:lvl8pPr>
            <a:lvl9pPr marL="4049695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84523" y="2319867"/>
            <a:ext cx="4598221" cy="4214707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145" y="291253"/>
            <a:ext cx="3422478" cy="123952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7240" y="291254"/>
            <a:ext cx="5815503" cy="6243321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145" y="1530774"/>
            <a:ext cx="3422478" cy="5003801"/>
          </a:xfrm>
        </p:spPr>
        <p:txBody>
          <a:bodyPr/>
          <a:lstStyle>
            <a:lvl1pPr marL="0" indent="0">
              <a:buNone/>
              <a:defRPr sz="1600"/>
            </a:lvl1pPr>
            <a:lvl2pPr marL="506212" indent="0">
              <a:buNone/>
              <a:defRPr sz="1300"/>
            </a:lvl2pPr>
            <a:lvl3pPr marL="1012424" indent="0">
              <a:buNone/>
              <a:defRPr sz="1100"/>
            </a:lvl3pPr>
            <a:lvl4pPr marL="1518636" indent="0">
              <a:buNone/>
              <a:defRPr sz="1000"/>
            </a:lvl4pPr>
            <a:lvl5pPr marL="2024847" indent="0">
              <a:buNone/>
              <a:defRPr sz="1000"/>
            </a:lvl5pPr>
            <a:lvl6pPr marL="2531059" indent="0">
              <a:buNone/>
              <a:defRPr sz="1000"/>
            </a:lvl6pPr>
            <a:lvl7pPr marL="3037271" indent="0">
              <a:buNone/>
              <a:defRPr sz="1000"/>
            </a:lvl7pPr>
            <a:lvl8pPr marL="3543483" indent="0">
              <a:buNone/>
              <a:defRPr sz="1000"/>
            </a:lvl8pPr>
            <a:lvl9pPr marL="4049695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9039" y="5120640"/>
            <a:ext cx="6241733" cy="60452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39039" y="653627"/>
            <a:ext cx="6241733" cy="4389120"/>
          </a:xfrm>
        </p:spPr>
        <p:txBody>
          <a:bodyPr/>
          <a:lstStyle>
            <a:lvl1pPr marL="0" indent="0">
              <a:buNone/>
              <a:defRPr sz="3500"/>
            </a:lvl1pPr>
            <a:lvl2pPr marL="506212" indent="0">
              <a:buNone/>
              <a:defRPr sz="3100"/>
            </a:lvl2pPr>
            <a:lvl3pPr marL="1012424" indent="0">
              <a:buNone/>
              <a:defRPr sz="2700"/>
            </a:lvl3pPr>
            <a:lvl4pPr marL="1518636" indent="0">
              <a:buNone/>
              <a:defRPr sz="2200"/>
            </a:lvl4pPr>
            <a:lvl5pPr marL="2024847" indent="0">
              <a:buNone/>
              <a:defRPr sz="2200"/>
            </a:lvl5pPr>
            <a:lvl6pPr marL="2531059" indent="0">
              <a:buNone/>
              <a:defRPr sz="2200"/>
            </a:lvl6pPr>
            <a:lvl7pPr marL="3037271" indent="0">
              <a:buNone/>
              <a:defRPr sz="2200"/>
            </a:lvl7pPr>
            <a:lvl8pPr marL="3543483" indent="0">
              <a:buNone/>
              <a:defRPr sz="2200"/>
            </a:lvl8pPr>
            <a:lvl9pPr marL="4049695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39039" y="5725161"/>
            <a:ext cx="6241733" cy="858519"/>
          </a:xfrm>
        </p:spPr>
        <p:txBody>
          <a:bodyPr/>
          <a:lstStyle>
            <a:lvl1pPr marL="0" indent="0">
              <a:buNone/>
              <a:defRPr sz="1600"/>
            </a:lvl1pPr>
            <a:lvl2pPr marL="506212" indent="0">
              <a:buNone/>
              <a:defRPr sz="1300"/>
            </a:lvl2pPr>
            <a:lvl3pPr marL="1012424" indent="0">
              <a:buNone/>
              <a:defRPr sz="1100"/>
            </a:lvl3pPr>
            <a:lvl4pPr marL="1518636" indent="0">
              <a:buNone/>
              <a:defRPr sz="1000"/>
            </a:lvl4pPr>
            <a:lvl5pPr marL="2024847" indent="0">
              <a:buNone/>
              <a:defRPr sz="1000"/>
            </a:lvl5pPr>
            <a:lvl6pPr marL="2531059" indent="0">
              <a:buNone/>
              <a:defRPr sz="1000"/>
            </a:lvl6pPr>
            <a:lvl7pPr marL="3037271" indent="0">
              <a:buNone/>
              <a:defRPr sz="1000"/>
            </a:lvl7pPr>
            <a:lvl8pPr marL="3543483" indent="0">
              <a:buNone/>
              <a:defRPr sz="1000"/>
            </a:lvl8pPr>
            <a:lvl9pPr marL="4049695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0145" y="292947"/>
            <a:ext cx="9362599" cy="1219200"/>
          </a:xfrm>
          <a:prstGeom prst="rect">
            <a:avLst/>
          </a:prstGeom>
        </p:spPr>
        <p:txBody>
          <a:bodyPr vert="horz" lIns="101242" tIns="50621" rIns="101242" bIns="50621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145" y="1706880"/>
            <a:ext cx="9362599" cy="4827694"/>
          </a:xfrm>
          <a:prstGeom prst="rect">
            <a:avLst/>
          </a:prstGeom>
        </p:spPr>
        <p:txBody>
          <a:bodyPr vert="horz" lIns="101242" tIns="50621" rIns="101242" bIns="5062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20144" y="6780107"/>
            <a:ext cx="2427341" cy="389467"/>
          </a:xfrm>
          <a:prstGeom prst="rect">
            <a:avLst/>
          </a:prstGeom>
        </p:spPr>
        <p:txBody>
          <a:bodyPr vert="horz" lIns="101242" tIns="50621" rIns="101242" bIns="5062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54320" y="6780107"/>
            <a:ext cx="3294248" cy="389467"/>
          </a:xfrm>
          <a:prstGeom prst="rect">
            <a:avLst/>
          </a:prstGeom>
        </p:spPr>
        <p:txBody>
          <a:bodyPr vert="horz" lIns="101242" tIns="50621" rIns="101242" bIns="5062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55403" y="6780107"/>
            <a:ext cx="2427341" cy="389467"/>
          </a:xfrm>
          <a:prstGeom prst="rect">
            <a:avLst/>
          </a:prstGeom>
        </p:spPr>
        <p:txBody>
          <a:bodyPr vert="horz" lIns="101242" tIns="50621" rIns="101242" bIns="5062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1012424" rtl="0" latinLnBrk="0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9659" indent="-379659" algn="l" defTabSz="1012424" rtl="0" latinLnBrk="0">
        <a:spcBef>
          <a:spcPct val="20000"/>
        </a:spcBef>
        <a:buFont typeface="Arial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22594" indent="-316382" algn="l" defTabSz="1012424" rtl="0" latinLnBrk="0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65530" indent="-253106" algn="l" defTabSz="1012424" rtl="0" latinLnBrk="0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71741" indent="-253106" algn="l" defTabSz="1012424" rtl="0" latinLnBrk="0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77953" indent="-253106" algn="l" defTabSz="1012424" rtl="0" latinLnBrk="0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84165" indent="-253106" algn="l" defTabSz="1012424" rtl="0" latinLnBrk="0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90377" indent="-253106" algn="l" defTabSz="1012424" rtl="0" latinLnBrk="0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96589" indent="-253106" algn="l" defTabSz="1012424" rtl="0" latinLnBrk="0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02801" indent="-253106" algn="l" defTabSz="1012424" rtl="0" latinLnBrk="0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2424" rtl="0" latinLnBrk="0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6212" algn="l" defTabSz="1012424" rtl="0" latinLnBrk="0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2424" algn="l" defTabSz="1012424" rtl="0" latinLnBrk="0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18636" algn="l" defTabSz="1012424" rtl="0" latinLnBrk="0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24847" algn="l" defTabSz="1012424" rtl="0" latinLnBrk="0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31059" algn="l" defTabSz="1012424" rtl="0" latinLnBrk="0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7271" algn="l" defTabSz="1012424" rtl="0" latinLnBrk="0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43483" algn="l" defTabSz="1012424" rtl="0" latinLnBrk="0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49695" algn="l" defTabSz="1012424" rtl="0" latinLnBrk="0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pn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1.jpe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detskiychas.ru/obo_vsyom/poslovitsy-luk/" TargetMode="Externa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.pn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557A1F-57DF-45B1-ABC7-04431B085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04392" y="2793504"/>
            <a:ext cx="6190959" cy="2880319"/>
          </a:xfrm>
        </p:spPr>
        <p:txBody>
          <a:bodyPr>
            <a:noAutofit/>
          </a:bodyPr>
          <a:lstStyle/>
          <a:p>
            <a:pPr algn="ctr"/>
            <a:r>
              <a:rPr lang="ru-RU" sz="3200" b="1" kern="10" dirty="0">
                <a:ln w="9525">
                  <a:noFill/>
                  <a:round/>
                  <a:headEnd/>
                  <a:tailEnd/>
                </a:ln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Эксперимент – наблюдение </a:t>
            </a:r>
            <a:br>
              <a:rPr lang="ru-RU" sz="3200" b="1" kern="10" dirty="0">
                <a:ln w="9525">
                  <a:noFill/>
                  <a:round/>
                  <a:headEnd/>
                  <a:tailEnd/>
                </a:ln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kern="10" dirty="0">
                <a:ln w="9525">
                  <a:noFill/>
                  <a:round/>
                  <a:headEnd/>
                  <a:tailEnd/>
                </a:ln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ростом лука.</a:t>
            </a:r>
            <a:br>
              <a:rPr lang="ru-RU" sz="3200" b="1" kern="10" dirty="0">
                <a:ln w="9525">
                  <a:noFill/>
                  <a:round/>
                  <a:headEnd/>
                  <a:tailEnd/>
                </a:ln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kern="10" dirty="0">
                <a:ln w="9525">
                  <a:noFill/>
                  <a:round/>
                  <a:headEnd/>
                  <a:tailEnd/>
                </a:ln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(подготовительная группа)</a:t>
            </a:r>
            <a:br>
              <a:rPr lang="ru-RU" sz="3200" b="1" kern="10" dirty="0">
                <a:ln w="9525">
                  <a:noFill/>
                  <a:round/>
                  <a:headEnd/>
                  <a:tailEnd/>
                </a:ln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F67D780-5568-405F-83EB-9505BC74A4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52972" y="1353345"/>
            <a:ext cx="8842455" cy="648072"/>
          </a:xfrm>
        </p:spPr>
        <p:txBody>
          <a:bodyPr>
            <a:noAutofit/>
          </a:bodyPr>
          <a:lstStyle/>
          <a:p>
            <a:pPr algn="ctr"/>
            <a:r>
              <a:rPr lang="ru-RU" sz="6000" b="1" i="1" u="sng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«Огородники!!!»</a:t>
            </a:r>
          </a:p>
        </p:txBody>
      </p:sp>
      <p:pic>
        <p:nvPicPr>
          <p:cNvPr id="9" name="Picture 5" descr="C:\Documents and Settings\Sasha\Рабочий стол\1306924454__.png">
            <a:extLst>
              <a:ext uri="{FF2B5EF4-FFF2-40B4-BE49-F238E27FC236}">
                <a16:creationId xmlns:a16="http://schemas.microsoft.com/office/drawing/2014/main" id="{DCA40BB1-C06C-4627-B26B-8D726C1AD6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57028" y="2649488"/>
            <a:ext cx="2145990" cy="4153530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C:\Documents and Settings\Sasha\Рабочий стол\225ffde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03336" y="3657600"/>
            <a:ext cx="1932289" cy="3139970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39" name="Текст 3"/>
          <p:cNvSpPr>
            <a:spLocks noGrp="1"/>
          </p:cNvSpPr>
          <p:nvPr>
            <p:ph type="body" idx="1"/>
          </p:nvPr>
        </p:nvSpPr>
        <p:spPr>
          <a:xfrm>
            <a:off x="748875" y="1680721"/>
            <a:ext cx="4596733" cy="2226568"/>
          </a:xfrm>
        </p:spPr>
        <p:txBody>
          <a:bodyPr>
            <a:noAutofit/>
          </a:bodyPr>
          <a:lstStyle/>
          <a:p>
            <a:pPr algn="just"/>
            <a:endParaRPr lang="ru-RU" sz="2000" i="1" dirty="0">
              <a:solidFill>
                <a:srgbClr val="FF0000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2000" dirty="0"/>
              <a:t> 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хорошие зеленые ростки, какие должны быть у лука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сильные, длинные корни, они пили много воды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 стрелки у лука выросли крепкие, зеленые и сочные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526815" y="514328"/>
            <a:ext cx="7059842" cy="414856"/>
          </a:xfrm>
          <a:prstGeom prst="rect">
            <a:avLst/>
          </a:prstGeom>
          <a:noFill/>
        </p:spPr>
        <p:txBody>
          <a:bodyPr wrap="none" lIns="88749" tIns="44374" rIns="88749" bIns="44374">
            <a:prstTxWarp prst="textDeflateBottom">
              <a:avLst>
                <a:gd name="adj" fmla="val 96656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100" b="1" spc="49" dirty="0">
                <a:ln w="11430"/>
                <a:solidFill>
                  <a:srgbClr val="7030A0"/>
                </a:solidFill>
              </a:rPr>
              <a:t>Двадцать</a:t>
            </a:r>
            <a:r>
              <a:rPr lang="ru-RU" sz="3100" spc="49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100" b="1" spc="49" dirty="0">
                <a:ln w="11430"/>
                <a:solidFill>
                  <a:srgbClr val="7030A0"/>
                </a:solidFill>
              </a:rPr>
              <a:t>день</a:t>
            </a:r>
            <a:r>
              <a:rPr lang="ru-RU" sz="3100" spc="49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100" b="1" spc="49" dirty="0">
                <a:ln w="11430"/>
                <a:solidFill>
                  <a:srgbClr val="7030A0"/>
                </a:solidFill>
              </a:rPr>
              <a:t>наблюдения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48875" y="1352232"/>
            <a:ext cx="8989073" cy="705168"/>
          </a:xfrm>
          <a:prstGeom prst="rect">
            <a:avLst/>
          </a:prstGeom>
          <a:noFill/>
        </p:spPr>
        <p:txBody>
          <a:bodyPr wrap="square" lIns="88749" tIns="44374" rIns="88749" bIns="44374">
            <a:spAutoFit/>
          </a:bodyPr>
          <a:lstStyle/>
          <a:p>
            <a:pP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Через двадцать семь дней  видим следующие изменения:</a:t>
            </a:r>
          </a:p>
          <a:p>
            <a:pP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 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57DDB3C-F79C-4189-A90C-162818100E2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42829" y="1424796"/>
            <a:ext cx="2041030" cy="4465608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EF23E16-334A-400C-A7FE-6A845A597B3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67264" y="1839652"/>
            <a:ext cx="2062068" cy="4961220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18ADBD8-9B64-4DC9-ADAE-9C8D6E4C3A0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22429" y="2605404"/>
            <a:ext cx="3013439" cy="3744416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3" name="Текст 2">
            <a:extLst>
              <a:ext uri="{FF2B5EF4-FFF2-40B4-BE49-F238E27FC236}">
                <a16:creationId xmlns:a16="http://schemas.microsoft.com/office/drawing/2014/main" id="{8F558D5A-FA8C-433D-AACB-4C2F23126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53368" y="463954"/>
            <a:ext cx="4596415" cy="682413"/>
          </a:xfrm>
        </p:spPr>
        <p:txBody>
          <a:bodyPr>
            <a:normAutofit/>
          </a:bodyPr>
          <a:lstStyle/>
          <a:p>
            <a:pPr algn="ctr"/>
            <a:r>
              <a:rPr lang="ru-RU" sz="3200" dirty="0"/>
              <a:t>Кресс-салат, овёс!</a:t>
            </a:r>
          </a:p>
        </p:txBody>
      </p:sp>
      <p:sp>
        <p:nvSpPr>
          <p:cNvPr id="5" name="Текст 2">
            <a:extLst>
              <a:ext uri="{FF2B5EF4-FFF2-40B4-BE49-F238E27FC236}">
                <a16:creationId xmlns:a16="http://schemas.microsoft.com/office/drawing/2014/main" id="{79BA9C71-0FD8-4BFA-BFF6-D6537FE85DED}"/>
              </a:ext>
            </a:extLst>
          </p:cNvPr>
          <p:cNvSpPr txBox="1">
            <a:spLocks/>
          </p:cNvSpPr>
          <p:nvPr/>
        </p:nvSpPr>
        <p:spPr>
          <a:xfrm>
            <a:off x="4151314" y="1353344"/>
            <a:ext cx="4596415" cy="936104"/>
          </a:xfrm>
          <a:prstGeom prst="rect">
            <a:avLst/>
          </a:prstGeom>
        </p:spPr>
        <p:txBody>
          <a:bodyPr vert="horz" lIns="101242" tIns="50621" rIns="101242" bIns="50621" rtlCol="0" anchor="b">
            <a:normAutofit/>
          </a:bodyPr>
          <a:lstStyle>
            <a:lvl1pPr marL="0" indent="0" algn="l" defTabSz="1012424" rtl="0" latinLnBrk="0">
              <a:spcBef>
                <a:spcPct val="20000"/>
              </a:spcBef>
              <a:buFont typeface="Arial" pitchFamily="34" charset="0"/>
              <a:buNone/>
              <a:defRPr sz="27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6212" indent="0" algn="l" defTabSz="1012424" rtl="0" latinLnBrk="0">
              <a:spcBef>
                <a:spcPct val="20000"/>
              </a:spcBef>
              <a:buFont typeface="Arial" pitchFamily="34" charset="0"/>
              <a:buNone/>
              <a:defRPr sz="2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424" indent="0" algn="l" defTabSz="1012424" rtl="0" latinLnBrk="0">
              <a:spcBef>
                <a:spcPct val="20000"/>
              </a:spcBef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8636" indent="0" algn="l" defTabSz="1012424" rtl="0" latinLnBrk="0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4847" indent="0" algn="l" defTabSz="1012424" rtl="0" latinLnBrk="0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1059" indent="0" algn="l" defTabSz="1012424" rtl="0" latinLnBrk="0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7271" indent="0" algn="l" defTabSz="1012424" rtl="0" latinLnBrk="0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3483" indent="0" algn="l" defTabSz="1012424" rtl="0" latinLnBrk="0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9695" indent="0" algn="l" defTabSz="1012424" rtl="0" latinLnBrk="0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0" dirty="0"/>
              <a:t>Кроме лука ребята посадили кресс-салат и овёс.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BB476BC-8412-45E4-9C6E-AA3F566F319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76077" y="2756410"/>
            <a:ext cx="2418283" cy="3600400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B438A3AE-3C82-4933-B8C8-790F3F826FF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7457" y="3657600"/>
            <a:ext cx="2901465" cy="3026803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6" name="Picture 5" descr="C:\Documents and Settings\Sasha\Рабочий стол\1306924454__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6657" y="310891"/>
            <a:ext cx="2143804" cy="4134478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21C08DA-A7E6-472F-BDE6-2546FB61B92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78896" y="737624"/>
            <a:ext cx="2725407" cy="6100026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3" name="Текст 2">
            <a:extLst>
              <a:ext uri="{FF2B5EF4-FFF2-40B4-BE49-F238E27FC236}">
                <a16:creationId xmlns:a16="http://schemas.microsoft.com/office/drawing/2014/main" id="{07456486-F575-462C-8FC3-DD8C01CB9F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68997" y="476170"/>
            <a:ext cx="5609900" cy="918891"/>
          </a:xfrm>
        </p:spPr>
        <p:txBody>
          <a:bodyPr>
            <a:normAutofit lnSpcReduction="10000"/>
          </a:bodyPr>
          <a:lstStyle/>
          <a:p>
            <a:r>
              <a:rPr lang="ru-RU" b="0" dirty="0"/>
              <a:t>В течении роста лука, ребята наблюдали за прорастанием семян.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E37ECFA-3DB3-4102-9F88-9C4EC6FEC06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45358" y="4646280"/>
            <a:ext cx="2112172" cy="1872208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8" name="Picture 5" descr="C:\Documents and Settings\Sasha\Рабочий стол\225ffde9.png">
            <a:extLst>
              <a:ext uri="{FF2B5EF4-FFF2-40B4-BE49-F238E27FC236}">
                <a16:creationId xmlns:a16="http://schemas.microsoft.com/office/drawing/2014/main" id="{1D957BDB-C217-4063-B75E-248202B348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331" y="1653839"/>
            <a:ext cx="3312602" cy="5382978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703B3A20-6D73-46BF-A9FE-7A9D51D6EC1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74658" y="1395061"/>
            <a:ext cx="4053572" cy="2991984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  <p:extLst>
      <p:ext uri="{BB962C8B-B14F-4D97-AF65-F5344CB8AC3E}">
        <p14:creationId xmlns:p14="http://schemas.microsoft.com/office/powerpoint/2010/main" val="31785520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Содержимое 4"/>
          <p:cNvSpPr>
            <a:spLocks noGrp="1"/>
          </p:cNvSpPr>
          <p:nvPr>
            <p:ph idx="1"/>
          </p:nvPr>
        </p:nvSpPr>
        <p:spPr>
          <a:xfrm>
            <a:off x="4265340" y="2073424"/>
            <a:ext cx="5400600" cy="3168352"/>
          </a:xfrm>
        </p:spPr>
        <p:txBody>
          <a:bodyPr/>
          <a:lstStyle/>
          <a:p>
            <a:pPr marL="0" indent="0" algn="just">
              <a:buNone/>
            </a:pP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Для роста растений, для того чтобы они правильно развивались и давали плоды, необходимы: свет, тепло и вода.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769396" y="633264"/>
            <a:ext cx="4248472" cy="1152128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none" lIns="88749" tIns="44374" rIns="88749" bIns="44374">
            <a:prstTxWarp prst="textCanDown">
              <a:avLst>
                <a:gd name="adj" fmla="val 0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200" spc="49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Вывод:</a:t>
            </a:r>
          </a:p>
        </p:txBody>
      </p:sp>
      <p:pic>
        <p:nvPicPr>
          <p:cNvPr id="4" name="Picture 5" descr="C:\Documents and Settings\Sasha\Рабочий стол\1306924454__.png">
            <a:extLst>
              <a:ext uri="{FF2B5EF4-FFF2-40B4-BE49-F238E27FC236}">
                <a16:creationId xmlns:a16="http://schemas.microsoft.com/office/drawing/2014/main" id="{F9099E9D-6BBF-42DE-A748-6A1DC88FFD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5827" y="619102"/>
            <a:ext cx="3200400" cy="6263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Текст 6"/>
          <p:cNvSpPr>
            <a:spLocks noGrp="1"/>
          </p:cNvSpPr>
          <p:nvPr>
            <p:ph type="body" sz="half" idx="1"/>
          </p:nvPr>
        </p:nvSpPr>
        <p:spPr>
          <a:xfrm>
            <a:off x="486153" y="1219200"/>
            <a:ext cx="6674714" cy="5257800"/>
          </a:xfrm>
        </p:spPr>
        <p:txBody>
          <a:bodyPr>
            <a:normAutofit fontScale="92500" lnSpcReduction="10000"/>
          </a:bodyPr>
          <a:lstStyle/>
          <a:p>
            <a:pPr algn="just">
              <a:buFontTx/>
              <a:buNone/>
            </a:pPr>
            <a:r>
              <a:rPr lang="ru-RU" sz="1800" b="1" dirty="0"/>
              <a:t>     	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Для нас с вами лук - самый обычный овощ, однако его состав не так прост как кажется с виду. </a:t>
            </a:r>
          </a:p>
          <a:p>
            <a:pPr algn="just">
              <a:buFontTx/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    Зеленый лук защищает от вирусных инфекций. Салат с зеленым луком защитит от простуды и гриппа. Перо лука  полезно для кроветворения.</a:t>
            </a:r>
          </a:p>
          <a:p>
            <a:pPr algn="just">
              <a:buFontTx/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   Свежая зелень лука возбуждает аппетит, делает любое блюдо более привлекательным. Свойства зеленого лука способствуют пищеварению и процессу усвоения пищи. </a:t>
            </a:r>
          </a:p>
          <a:p>
            <a:pPr algn="just">
              <a:buFontTx/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   Зелёный лук полезен при авитаминозе, упадке сил, сонливости, головокружении, весеннем утомлении. </a:t>
            </a:r>
          </a:p>
          <a:p>
            <a:pPr algn="just">
              <a:buFontTx/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   Зеленый лук содержит цинк в большем количестве, чем остальная зелень. Недостаток этого элемента может вызвать выпадение волос и ломкость ногтей. К тому же цинк участвует в формировании иммунитета. В зеленом луке содержатся вещества, укрепляющие сердечную мышцу и стенки сосудов, так что сердечникам и просто ослабленным людям необходимо обратить на него внимание.</a:t>
            </a:r>
          </a:p>
          <a:p>
            <a:pPr algn="just">
              <a:buFontTx/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    Богат лук и кальцием и фосфором, что очень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благотворно для состояния зубов.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410716" y="457199"/>
            <a:ext cx="7446060" cy="424395"/>
          </a:xfrm>
          <a:prstGeom prst="rect">
            <a:avLst/>
          </a:prstGeom>
          <a:noFill/>
        </p:spPr>
        <p:txBody>
          <a:bodyPr lIns="88749" tIns="44374" rIns="88749" bIns="44374">
            <a:prstTxWarp prst="textInflateBottom">
              <a:avLst>
                <a:gd name="adj" fmla="val 96749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500" b="1" spc="49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Полезность зеленого лука</a:t>
            </a:r>
          </a:p>
        </p:txBody>
      </p:sp>
      <p:pic>
        <p:nvPicPr>
          <p:cNvPr id="6" name="Picture 5" descr="C:\Documents and Settings\Sasha\Рабочий стол\225ffde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0867" y="1929408"/>
            <a:ext cx="2734115" cy="4010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3833292" y="993304"/>
            <a:ext cx="5460504" cy="5328592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Лук  рекомендуется  есть как можно больше в свежем виде - добавлять в салаты, заправлять им супы, щи, борщи, окрошку, приправлять тушеные овощи, посыпать картофельное пюре или отварной молодой картофель.  Введение лука в блюда витаминизирует их и улучшает вкус. Кроме того, зеленый лук улучшает внешний вид блюд, особенно в сочетании с такими овощами, как свекла, морковь, помидоры, картофель. Он используется для украшения салатов, различных закусок, первых и вторых мясных, рыбных и овощных блюд.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Зеленый лук необходим человеческому                        организму круглый год, а особенно                                       зимой и ранней весной. </a:t>
            </a:r>
          </a:p>
          <a:p>
            <a:endParaRPr lang="ru-RU" sz="2800" dirty="0"/>
          </a:p>
        </p:txBody>
      </p:sp>
      <p:pic>
        <p:nvPicPr>
          <p:cNvPr id="8" name="Picture 5" descr="C:\Documents and Settings\Sasha\Рабочий стол\1306924454__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0964" y="417240"/>
            <a:ext cx="3200400" cy="6263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62398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7044" y="457200"/>
            <a:ext cx="9362599" cy="457200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solidFill>
                  <a:srgbClr val="C00000"/>
                </a:solidFill>
              </a:rPr>
              <a:t>Загадки про лук.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39044" y="1066800"/>
            <a:ext cx="3200400" cy="571500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И зелен, и густ — </a:t>
            </a:r>
            <a:br>
              <a:rPr lang="ru-RU" sz="5600" dirty="0">
                <a:latin typeface="Times New Roman" pitchFamily="18" charset="0"/>
                <a:cs typeface="Times New Roman" pitchFamily="18" charset="0"/>
              </a:rPr>
            </a:b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На грядке вырос куст. </a:t>
            </a:r>
            <a:br>
              <a:rPr lang="ru-RU" sz="5600" dirty="0">
                <a:latin typeface="Times New Roman" pitchFamily="18" charset="0"/>
                <a:cs typeface="Times New Roman" pitchFamily="18" charset="0"/>
              </a:rPr>
            </a:b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Начали щипать — </a:t>
            </a:r>
            <a:br>
              <a:rPr lang="ru-RU" sz="5600" dirty="0">
                <a:latin typeface="Times New Roman" pitchFamily="18" charset="0"/>
                <a:cs typeface="Times New Roman" pitchFamily="18" charset="0"/>
              </a:rPr>
            </a:b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Стали плакать и рыдать. 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(Зеленый лук)</a:t>
            </a:r>
          </a:p>
          <a:p>
            <a:pPr marL="0" indent="0">
              <a:buNone/>
            </a:pPr>
            <a:endParaRPr lang="ru-RU" sz="5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Сидит старый дед,</a:t>
            </a:r>
            <a:br>
              <a:rPr lang="ru-RU" sz="5600" dirty="0">
                <a:latin typeface="Times New Roman" pitchFamily="18" charset="0"/>
                <a:cs typeface="Times New Roman" pitchFamily="18" charset="0"/>
              </a:rPr>
            </a:b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В золотую шубу одет. </a:t>
            </a:r>
            <a:br>
              <a:rPr lang="ru-RU" sz="5600" dirty="0">
                <a:latin typeface="Times New Roman" pitchFamily="18" charset="0"/>
                <a:cs typeface="Times New Roman" pitchFamily="18" charset="0"/>
              </a:rPr>
            </a:b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Кто его раздевает, </a:t>
            </a:r>
            <a:br>
              <a:rPr lang="ru-RU" sz="5600" dirty="0">
                <a:latin typeface="Times New Roman" pitchFamily="18" charset="0"/>
                <a:cs typeface="Times New Roman" pitchFamily="18" charset="0"/>
              </a:rPr>
            </a:b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Тот слёзы проливает. 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(Лук)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Никого он не огорчает,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Но плакать всех заставляет.   </a:t>
            </a:r>
            <a:r>
              <a:rPr lang="ru-RU" sz="5600" i="1" dirty="0">
                <a:latin typeface="Times New Roman" pitchFamily="18" charset="0"/>
                <a:cs typeface="Times New Roman" pitchFamily="18" charset="0"/>
              </a:rPr>
              <a:t>(лук)</a:t>
            </a:r>
            <a:endParaRPr lang="ru-RU" sz="5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Пришёл с грядки,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Весь в заплатках,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Взглянешь на него,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Заплачешь все равно.   </a:t>
            </a:r>
            <a:r>
              <a:rPr lang="ru-RU" sz="5600" i="1" dirty="0">
                <a:latin typeface="Times New Roman" pitchFamily="18" charset="0"/>
                <a:cs typeface="Times New Roman" pitchFamily="18" charset="0"/>
              </a:rPr>
              <a:t>(лук)</a:t>
            </a:r>
            <a:endParaRPr lang="ru-RU" sz="5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Пришла Аня в жёлтом сарафане: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Стали Аню раздевать,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Сразу плакать и рыдать.   (луковица)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На каждом есть он огороде,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Ведь он любимец у народа!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Избавит нас от всех недуг,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Чуть-чуть поплачешь. Это...    (лук)</a:t>
            </a:r>
          </a:p>
          <a:p>
            <a:endParaRPr lang="ru-RU" sz="56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877845" y="1066800"/>
            <a:ext cx="2895599" cy="541020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Не умеет он смеяться,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И не любит раздеваться.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Кто с него кафтан снимает,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Слёзы  часто проливает.   </a:t>
            </a:r>
            <a:r>
              <a:rPr lang="ru-RU" sz="5600" i="1" dirty="0">
                <a:latin typeface="Times New Roman" pitchFamily="18" charset="0"/>
                <a:cs typeface="Times New Roman" pitchFamily="18" charset="0"/>
              </a:rPr>
              <a:t>(лук)</a:t>
            </a:r>
            <a:endParaRPr lang="ru-RU" sz="5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На нашей грядке сидит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Игнатка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Кафтан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Игнатки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весь в заплатках.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Если ты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Игнатку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тронешь,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То всегда слезу обронишь.   </a:t>
            </a:r>
            <a:r>
              <a:rPr lang="ru-RU" sz="5600" i="1" dirty="0">
                <a:latin typeface="Times New Roman" pitchFamily="18" charset="0"/>
                <a:cs typeface="Times New Roman" pitchFamily="18" charset="0"/>
              </a:rPr>
              <a:t>(лук)</a:t>
            </a:r>
            <a:endParaRPr lang="ru-RU" sz="5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Сидит дед, во сто шуб одет,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Кто его раздевает,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Тот слезы проливает.  </a:t>
            </a:r>
            <a:r>
              <a:rPr lang="ru-RU" sz="5600" i="1" dirty="0">
                <a:latin typeface="Times New Roman" pitchFamily="18" charset="0"/>
                <a:cs typeface="Times New Roman" pitchFamily="18" charset="0"/>
              </a:rPr>
              <a:t>(лук)</a:t>
            </a:r>
            <a:endParaRPr lang="ru-RU" sz="5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Под землей сидит не велик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В золотой  шубке старик   </a:t>
            </a:r>
            <a:r>
              <a:rPr lang="ru-RU" sz="5600" i="1" dirty="0">
                <a:latin typeface="Times New Roman" pitchFamily="18" charset="0"/>
                <a:cs typeface="Times New Roman" pitchFamily="18" charset="0"/>
              </a:rPr>
              <a:t>(лук)</a:t>
            </a:r>
            <a:endParaRPr lang="ru-RU" sz="5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Заставит плакать всех вокруг,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Хоть он и не драчун, а ...   </a:t>
            </a:r>
            <a:r>
              <a:rPr lang="ru-RU" sz="5600" i="1" dirty="0">
                <a:latin typeface="Times New Roman" pitchFamily="18" charset="0"/>
                <a:cs typeface="Times New Roman" pitchFamily="18" charset="0"/>
              </a:rPr>
              <a:t>(лук)</a:t>
            </a:r>
            <a:endParaRPr lang="ru-RU" sz="5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Хоть он горький - но полезный!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Защищает от болезней!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Микробам разным он не друг -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Потому что это - ...   </a:t>
            </a:r>
            <a:r>
              <a:rPr lang="ru-RU" sz="5600" i="1" dirty="0">
                <a:latin typeface="Times New Roman" pitchFamily="18" charset="0"/>
                <a:cs typeface="Times New Roman" pitchFamily="18" charset="0"/>
              </a:rPr>
              <a:t>(лук)</a:t>
            </a:r>
            <a:endParaRPr lang="ru-RU" sz="56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7" name="Picture 5" descr="C:\Documents and Settings\Sasha\Рабочий стол\225ffde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4644" y="2057400"/>
            <a:ext cx="2521323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52802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244" y="457200"/>
            <a:ext cx="9362599" cy="533400"/>
          </a:xfrm>
        </p:spPr>
        <p:txBody>
          <a:bodyPr>
            <a:normAutofit fontScale="90000"/>
          </a:bodyPr>
          <a:lstStyle/>
          <a:p>
            <a:pPr marL="379659" lvl="0" indent="-379659">
              <a:spcBef>
                <a:spcPct val="20000"/>
              </a:spcBef>
            </a:pPr>
            <a:br>
              <a:rPr lang="ru-RU" sz="2800" dirty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Пословицы и поговорки о луке.</a:t>
            </a:r>
            <a:br>
              <a:rPr lang="ru-RU" sz="2800" b="1" dirty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705644" y="1009226"/>
            <a:ext cx="8991599" cy="539157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1900" dirty="0"/>
              <a:t>Пословицы про лук появились в устной народной речи давно. Есть на Руси такой «Луков день». В Луков день на многих площадках начинался торг репчатым луком – некими </a:t>
            </a:r>
            <a:r>
              <a:rPr lang="ru-RU" sz="1900" dirty="0" err="1"/>
              <a:t>плетеницами</a:t>
            </a:r>
            <a:r>
              <a:rPr lang="ru-RU" sz="1900" dirty="0"/>
              <a:t>.  Красны девицы заплетали из лука косички и привешивали </a:t>
            </a:r>
            <a:r>
              <a:rPr lang="ru-RU" sz="1900" dirty="0" err="1"/>
              <a:t>плетеницы</a:t>
            </a:r>
            <a:r>
              <a:rPr lang="ru-RU" sz="1900" dirty="0"/>
              <a:t> к потолку. Так он и хранился.</a:t>
            </a:r>
          </a:p>
          <a:p>
            <a:pPr marL="0" indent="0">
              <a:buNone/>
            </a:pPr>
            <a:r>
              <a:rPr lang="ru-RU" sz="1900" dirty="0"/>
              <a:t>В старые времена авторами некоторых интересных изречений об этой важной культуре были  </a:t>
            </a:r>
            <a:r>
              <a:rPr lang="ru-RU" sz="1900" dirty="0" err="1"/>
              <a:t>лукоторговцы</a:t>
            </a:r>
            <a:r>
              <a:rPr lang="ru-RU" sz="1900" dirty="0"/>
              <a:t>. Чтобы выгодно продать свой товар, они придумывали меткие выражения.  Со временем, мудрые изречения вошли в обиход как пословицы и поговорки про лук.</a:t>
            </a:r>
          </a:p>
          <a:p>
            <a:pPr marL="0" indent="0">
              <a:buNone/>
            </a:pPr>
            <a:r>
              <a:rPr lang="ru-RU" sz="1900" u="sng" dirty="0">
                <a:solidFill>
                  <a:srgbClr val="C00000"/>
                </a:solidFill>
              </a:rPr>
              <a:t>«Горе ты моё, луковое» </a:t>
            </a:r>
            <a:r>
              <a:rPr lang="ru-RU" sz="1900" dirty="0"/>
              <a:t>— так говорили на Руси о человеке, совершающем какие-либо несуразные поступки. Нет возможности без слёз смотреть на то или иное неразумное действие, совершаемое человеком.</a:t>
            </a:r>
          </a:p>
          <a:p>
            <a:pPr marL="0" indent="0">
              <a:buNone/>
            </a:pPr>
            <a:endParaRPr lang="ru-RU" sz="1600" dirty="0"/>
          </a:p>
          <a:p>
            <a:pPr marL="0" indent="0">
              <a:buNone/>
            </a:pPr>
            <a:r>
              <a:rPr lang="ru-RU" sz="1600" dirty="0"/>
              <a:t>Сидит Ермолка на грядке – сам весь в заплатках.</a:t>
            </a:r>
          </a:p>
          <a:p>
            <a:pPr marL="0" indent="0">
              <a:buNone/>
            </a:pPr>
            <a:r>
              <a:rPr lang="ru-RU" sz="1600" dirty="0"/>
              <a:t>Лук во щах – и голод прощай.</a:t>
            </a:r>
          </a:p>
          <a:p>
            <a:pPr marL="0" indent="0">
              <a:buNone/>
            </a:pPr>
            <a:r>
              <a:rPr lang="ru-RU" sz="1600" dirty="0"/>
              <a:t>Сидит </a:t>
            </a:r>
            <a:r>
              <a:rPr lang="ru-RU" sz="1600" dirty="0" err="1"/>
              <a:t>тупка</a:t>
            </a:r>
            <a:r>
              <a:rPr lang="ru-RU" sz="1600" dirty="0"/>
              <a:t> в семи юбках; кто ни глянет, всяк заплачет.</a:t>
            </a:r>
          </a:p>
          <a:p>
            <a:pPr marL="0" indent="0">
              <a:buNone/>
            </a:pPr>
            <a:r>
              <a:rPr lang="ru-RU" sz="1600" dirty="0"/>
              <a:t>Вырастишь лук от семи недуг.</a:t>
            </a:r>
          </a:p>
          <a:p>
            <a:pPr marL="0" indent="0">
              <a:buNone/>
            </a:pPr>
            <a:r>
              <a:rPr lang="ru-RU" sz="1600" dirty="0"/>
              <a:t>Лук – добро и в бою и во щах (имеется в виду, что лук – это еще и                                                                                   метательное оружие, стрельба стрелами).</a:t>
            </a:r>
          </a:p>
          <a:p>
            <a:pPr marL="0" indent="0">
              <a:buNone/>
            </a:pPr>
            <a:r>
              <a:rPr lang="ru-RU" sz="1600" dirty="0"/>
              <a:t>Лук да баня все правят.</a:t>
            </a:r>
          </a:p>
          <a:p>
            <a:pPr marL="0" indent="0">
              <a:buNone/>
            </a:pPr>
            <a:r>
              <a:rPr lang="ru-RU" sz="1600" dirty="0"/>
              <a:t>Хрен да редька, лук да капуста лихого не допустят. </a:t>
            </a:r>
          </a:p>
          <a:p>
            <a:pPr marL="0" indent="0">
              <a:buNone/>
            </a:pPr>
            <a:r>
              <a:rPr lang="ru-RU" sz="1600" dirty="0"/>
              <a:t>Лук с чесноком родные братья.  </a:t>
            </a:r>
          </a:p>
          <a:p>
            <a:pPr marL="0" indent="0">
              <a:buNone/>
            </a:pPr>
            <a:r>
              <a:rPr lang="ru-RU" sz="1600" dirty="0"/>
              <a:t>Лук с чесноком родные братья.</a:t>
            </a:r>
          </a:p>
          <a:p>
            <a:pPr marL="0" indent="0">
              <a:buNone/>
            </a:pPr>
            <a:r>
              <a:rPr lang="ru-RU" sz="1600" dirty="0"/>
              <a:t>Ешь лук — чаще зубы будут.</a:t>
            </a:r>
          </a:p>
          <a:p>
            <a:pPr marL="0" indent="0">
              <a:buNone/>
            </a:pPr>
            <a:r>
              <a:rPr lang="ru-RU" sz="1600" dirty="0"/>
              <a:t>Лук добр и в бою, и во щах.</a:t>
            </a:r>
          </a:p>
          <a:p>
            <a:pPr marL="0" indent="0">
              <a:buNone/>
            </a:pPr>
            <a:r>
              <a:rPr lang="ru-RU" sz="1600" dirty="0"/>
              <a:t>Лук от семи недуг.</a:t>
            </a:r>
          </a:p>
          <a:p>
            <a:pPr marL="0" indent="0">
              <a:buNone/>
            </a:pPr>
            <a:r>
              <a:rPr lang="ru-RU" sz="1600" dirty="0"/>
              <a:t>Лук с морковкой хоть и с одной грядки, да неодинаково сладки.</a:t>
            </a:r>
          </a:p>
          <a:p>
            <a:pPr marL="0" indent="0">
              <a:buNone/>
            </a:pPr>
            <a:r>
              <a:rPr lang="ru-RU" sz="1600" dirty="0"/>
              <a:t>Лук семь недугов лечит, а чеснок семь недугов изводит.</a:t>
            </a:r>
          </a:p>
          <a:p>
            <a:pPr marL="0" indent="0">
              <a:buNone/>
            </a:pPr>
            <a:endParaRPr lang="ru-RU" sz="1600" dirty="0"/>
          </a:p>
        </p:txBody>
      </p:sp>
      <p:pic>
        <p:nvPicPr>
          <p:cNvPr id="7" name="Рисунок 6" descr="http://detskiychas.ru/wp-content/uploads/2012/09/kosichka_luka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63644" y="3048000"/>
            <a:ext cx="1752600" cy="3352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229217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244" y="304800"/>
            <a:ext cx="9362599" cy="609600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Стихи о луке.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05645" y="838200"/>
            <a:ext cx="2971800" cy="6172200"/>
          </a:xfrm>
        </p:spPr>
        <p:txBody>
          <a:bodyPr>
            <a:noAutofit/>
          </a:bodyPr>
          <a:lstStyle/>
          <a:p>
            <a:pPr marL="442935" lvl="1" indent="0">
              <a:buNone/>
            </a:pP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Е. Жуковская</a:t>
            </a:r>
          </a:p>
          <a:p>
            <a:pPr marL="442935" lvl="1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Ох, уж этот злющий лук!</a:t>
            </a:r>
          </a:p>
          <a:p>
            <a:pPr marL="442935" lvl="1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С ним узнаешь столько мук!</a:t>
            </a:r>
          </a:p>
          <a:p>
            <a:pPr marL="442935" lvl="1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Жжет глаза и жжет язык,</a:t>
            </a:r>
          </a:p>
          <a:p>
            <a:pPr marL="442935" lvl="1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Заставит плакать в один миг. </a:t>
            </a:r>
          </a:p>
          <a:p>
            <a:pPr marL="442935" lvl="1" indent="0">
              <a:buNone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marL="442935" lvl="1" indent="0">
              <a:buNone/>
            </a:pP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И. Ефремов</a:t>
            </a:r>
          </a:p>
          <a:p>
            <a:pPr marL="442935" lvl="1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У меня есть друг,</a:t>
            </a:r>
          </a:p>
          <a:p>
            <a:pPr marL="442935" lvl="1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Он – от семи недуг!</a:t>
            </a:r>
          </a:p>
          <a:p>
            <a:pPr marL="442935" lvl="1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Это - вкусный и полезный,</a:t>
            </a:r>
          </a:p>
          <a:p>
            <a:pPr marL="442935" lvl="1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Желто - золотистый лук!</a:t>
            </a:r>
          </a:p>
          <a:p>
            <a:pPr marL="442935" lvl="1" indent="0">
              <a:buNone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marL="442935" lvl="1" indent="0">
              <a:buNone/>
            </a:pPr>
            <a:r>
              <a:rPr lang="ru-RU" sz="1200" b="1" dirty="0" err="1">
                <a:latin typeface="Times New Roman" pitchFamily="18" charset="0"/>
                <a:cs typeface="Times New Roman" pitchFamily="18" charset="0"/>
              </a:rPr>
              <a:t>Хе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 Лена</a:t>
            </a:r>
          </a:p>
          <a:p>
            <a:pPr marL="442935" lvl="1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Лук растёт на огороде,</a:t>
            </a:r>
          </a:p>
          <a:p>
            <a:pPr marL="442935" lvl="1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Он большой хитрец в природе,</a:t>
            </a:r>
          </a:p>
          <a:p>
            <a:pPr marL="442935" lvl="1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 сто одёжек он одет,</a:t>
            </a:r>
          </a:p>
          <a:p>
            <a:pPr marL="442935" lvl="1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Ребятишки на обед</a:t>
            </a:r>
          </a:p>
          <a:p>
            <a:pPr marL="442935" lvl="1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Не хотят его срывать,</a:t>
            </a:r>
          </a:p>
          <a:p>
            <a:pPr marL="442935" lvl="1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Зачем слёзы проливать!?</a:t>
            </a:r>
          </a:p>
          <a:p>
            <a:pPr marL="442935" lvl="1" indent="0">
              <a:buNone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marL="442935" lvl="1" indent="0">
              <a:buNone/>
            </a:pP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Н. Красноперова</a:t>
            </a:r>
          </a:p>
          <a:p>
            <a:pPr marL="442935" lvl="1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На Букву «Л» тут зреет Лук,</a:t>
            </a:r>
          </a:p>
          <a:p>
            <a:pPr marL="442935" lvl="1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Он для здоровья лучший друг.</a:t>
            </a:r>
          </a:p>
          <a:p>
            <a:pPr marL="442935" lvl="1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Хоть Лук порой до слёз доводит,</a:t>
            </a:r>
          </a:p>
          <a:p>
            <a:pPr marL="442935" lvl="1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Но со стола у нас не сходит.</a:t>
            </a:r>
          </a:p>
          <a:p>
            <a:pPr marL="442935" lvl="1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 салат порежем мы лучок,</a:t>
            </a:r>
          </a:p>
          <a:p>
            <a:pPr marL="442935" lvl="1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Иди, сорви скорей пучок.</a:t>
            </a:r>
          </a:p>
          <a:p>
            <a:pPr marL="442935" lvl="1" indent="0">
              <a:buNone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954044" y="882933"/>
            <a:ext cx="2514600" cy="6172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Т. </a:t>
            </a:r>
            <a:r>
              <a:rPr lang="ru-RU" sz="1200" b="1" dirty="0" err="1">
                <a:latin typeface="Times New Roman" pitchFamily="18" charset="0"/>
                <a:cs typeface="Times New Roman" pitchFamily="18" charset="0"/>
              </a:rPr>
              <a:t>Казырина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Баба Таня чистит лук</a:t>
            </a: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Убежал из кухни внук</a:t>
            </a: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Он хоть мал, но твердо знает</a:t>
            </a: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Лук за глазки покусает</a:t>
            </a:r>
          </a:p>
          <a:p>
            <a:pPr marL="0" indent="0">
              <a:buNone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Л. Шмидт</a:t>
            </a: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– Какое горе! – крикнул Лук.</a:t>
            </a: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– Я приношу так много мук!</a:t>
            </a: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Хозяйка слёзы льёт полдня,</a:t>
            </a: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Лишь только шубу сняв с меня.</a:t>
            </a:r>
          </a:p>
          <a:p>
            <a:pPr marL="0" indent="0">
              <a:buNone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Н. Анишина</a:t>
            </a: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Лук стал сердитым от обиды:</a:t>
            </a: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– Во мне сплошные фитонциды.</a:t>
            </a: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Да, иногда я раздражаю, —</a:t>
            </a: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сказал он, слёзы вытирая. —</a:t>
            </a: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Когда людей сразит недуг,</a:t>
            </a: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все вспоминают: – Где же лук?</a:t>
            </a: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Я выгоняю хворь и боль,</a:t>
            </a: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Средь овощей и я не ноль.</a:t>
            </a:r>
          </a:p>
          <a:p>
            <a:pPr marL="0" indent="0"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Л. Громова</a:t>
            </a: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Жертва я ужасных мук, -</a:t>
            </a: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Ненавижу резать лук!</a:t>
            </a: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Щиплет он мне нос, глаза,</a:t>
            </a: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Все лицо уже в слезах</a:t>
            </a:r>
          </a:p>
          <a:p>
            <a:pPr marL="0" indent="0">
              <a:buNone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4644" y="2057400"/>
            <a:ext cx="2402088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25991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121324" y="1844040"/>
            <a:ext cx="5614020" cy="3627120"/>
          </a:xfrm>
        </p:spPr>
        <p:txBody>
          <a:bodyPr>
            <a:normAutofit fontScale="92500" lnSpcReduction="10000"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Развивать мышление, творческое воображение и любознательность в процессе опытнической и исследовательской деятельности детей.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Развивать интерес детей к растительному миру.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499738" y="916357"/>
            <a:ext cx="14285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Цели:</a:t>
            </a:r>
          </a:p>
        </p:txBody>
      </p:sp>
      <p:pic>
        <p:nvPicPr>
          <p:cNvPr id="4" name="Picture 5" descr="C:\Documents and Settings\Sasha\Рабочий стол\225ffde9.png">
            <a:extLst>
              <a:ext uri="{FF2B5EF4-FFF2-40B4-BE49-F238E27FC236}">
                <a16:creationId xmlns:a16="http://schemas.microsoft.com/office/drawing/2014/main" id="{8D28B111-0B6D-488C-839D-BCBBD6563E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916" y="1281336"/>
            <a:ext cx="4032448" cy="5376597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Содержимое 7"/>
          <p:cNvSpPr>
            <a:spLocks noGrp="1"/>
          </p:cNvSpPr>
          <p:nvPr>
            <p:ph idx="1"/>
          </p:nvPr>
        </p:nvSpPr>
        <p:spPr>
          <a:xfrm>
            <a:off x="553244" y="1447799"/>
            <a:ext cx="6664424" cy="5412011"/>
          </a:xfrm>
        </p:spPr>
        <p:txBody>
          <a:bodyPr>
            <a:normAutofit fontScale="92500"/>
          </a:bodyPr>
          <a:lstStyle/>
          <a:p>
            <a:pPr algn="just"/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Деятельность, связанная с экспериментированием и наблюдением, играет большую роль в развитии психической сферы ребенка – в развитии мышления (операции анализа и синтеза, сравнения, умение обобщать и делать выводы), памяти, воображения, внимания. </a:t>
            </a:r>
          </a:p>
          <a:p>
            <a:pPr algn="just"/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Кроме того, ребенок приучается к аккуратности,  обращает внимание на детали, не упускает из виду общую картину.</a:t>
            </a:r>
          </a:p>
          <a:p>
            <a:pPr algn="just"/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 Дети испытывают огромный интерес  к подобной деятельности, склоняются к самостоятельному наблюдению за объектами живой природы. </a:t>
            </a:r>
          </a:p>
          <a:p>
            <a:pPr algn="just"/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Ценность экспериментирования и наблюдения для развития познавательной сферы ребенка давно доказана! 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448844" y="774412"/>
            <a:ext cx="40038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Актуальность темы.</a:t>
            </a:r>
          </a:p>
        </p:txBody>
      </p:sp>
      <p:pic>
        <p:nvPicPr>
          <p:cNvPr id="4" name="Picture 5" descr="C:\Documents and Settings\Sasha\Рабочий стол\225ffde9.png">
            <a:extLst>
              <a:ext uri="{FF2B5EF4-FFF2-40B4-BE49-F238E27FC236}">
                <a16:creationId xmlns:a16="http://schemas.microsoft.com/office/drawing/2014/main" id="{3754A6E5-370E-4971-A211-8E508931F2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5620" y="1733010"/>
            <a:ext cx="3441664" cy="4588886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8"/>
          <p:cNvSpPr>
            <a:spLocks noGrp="1" noChangeArrowheads="1"/>
          </p:cNvSpPr>
          <p:nvPr>
            <p:ph type="body" idx="4294967295"/>
          </p:nvPr>
        </p:nvSpPr>
        <p:spPr>
          <a:xfrm>
            <a:off x="571536" y="2057400"/>
            <a:ext cx="6137690" cy="4876800"/>
          </a:xfrm>
        </p:spPr>
        <p:txBody>
          <a:bodyPr/>
          <a:lstStyle/>
          <a:p>
            <a:pPr algn="just"/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Наблюдение – это целенаправленное восприятие и сложный познавательный процесс. На основе совместной деятельности детей и воспитателя, формируются конкретные знания, которые развивают мышление и речь детей. </a:t>
            </a:r>
          </a:p>
          <a:p>
            <a:pPr algn="just"/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Наше наблюдение совмещается с экспериментом, оно будет длительным. Длительное наблюдение требует обязательной зарисовки (дневник) и фотофиксации каждого этапа наблюдения.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A62F997-BDF1-4688-903D-748330C9F717}"/>
              </a:ext>
            </a:extLst>
          </p:cNvPr>
          <p:cNvSpPr txBox="1"/>
          <p:nvPr/>
        </p:nvSpPr>
        <p:spPr>
          <a:xfrm>
            <a:off x="2249116" y="777280"/>
            <a:ext cx="613769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kern="10" dirty="0">
                <a:ln w="19050">
                  <a:noFill/>
                  <a:round/>
                  <a:headEnd/>
                  <a:tailEnd/>
                </a:ln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Организация эксперимента – </a:t>
            </a:r>
          </a:p>
          <a:p>
            <a:pPr algn="ctr"/>
            <a:r>
              <a:rPr lang="ru-RU" sz="3200" b="1" kern="10" dirty="0">
                <a:ln w="19050">
                  <a:noFill/>
                  <a:round/>
                  <a:headEnd/>
                  <a:tailEnd/>
                </a:ln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«наблюдение за ростом лука»</a:t>
            </a:r>
          </a:p>
        </p:txBody>
      </p:sp>
      <p:pic>
        <p:nvPicPr>
          <p:cNvPr id="6" name="Picture 5" descr="C:\Documents and Settings\Sasha\Рабочий стол\225ffde9.png">
            <a:extLst>
              <a:ext uri="{FF2B5EF4-FFF2-40B4-BE49-F238E27FC236}">
                <a16:creationId xmlns:a16="http://schemas.microsoft.com/office/drawing/2014/main" id="{729A1CE4-6E40-45A7-A9DB-953BCFCCCB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81691" y="2057400"/>
            <a:ext cx="3149661" cy="4199548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E778333F-738B-4198-9BE2-33FC0B0CBF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89076" y="675813"/>
            <a:ext cx="7056784" cy="576064"/>
          </a:xfrm>
        </p:spPr>
        <p:txBody>
          <a:bodyPr>
            <a:noAutofit/>
          </a:bodyPr>
          <a:lstStyle/>
          <a:p>
            <a:r>
              <a:rPr lang="ru-RU" sz="4400" dirty="0">
                <a:solidFill>
                  <a:srgbClr val="005828"/>
                </a:solidFill>
              </a:rPr>
              <a:t>Настольно-печатные игры.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C49C291-52FF-4E8A-88E6-68847E3F322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3382" y="1995948"/>
            <a:ext cx="3467958" cy="4623944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3CE2CAC8-AEC2-4C3E-A4B4-ED0AA63E169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1548" y="2015443"/>
            <a:ext cx="3759492" cy="4623944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1" name="Picture 5" descr="C:\Documents and Settings\Sasha\Рабочий стол\225ffde9.png">
            <a:extLst>
              <a:ext uri="{FF2B5EF4-FFF2-40B4-BE49-F238E27FC236}">
                <a16:creationId xmlns:a16="http://schemas.microsoft.com/office/drawing/2014/main" id="{5102799F-1295-4926-AD42-DF03ABAD27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2183" y="3657600"/>
            <a:ext cx="2530569" cy="3374092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10940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Текст 3"/>
          <p:cNvSpPr>
            <a:spLocks noGrp="1"/>
          </p:cNvSpPr>
          <p:nvPr>
            <p:ph type="body" sz="half" idx="1"/>
          </p:nvPr>
        </p:nvSpPr>
        <p:spPr>
          <a:xfrm>
            <a:off x="736947" y="1155651"/>
            <a:ext cx="6199599" cy="286198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Обратить внимание детей на то, что луковицы гладкие и твердые. </a:t>
            </a:r>
          </a:p>
          <a:p>
            <a:pPr marL="0" indent="0" algn="just">
              <a:buNone/>
            </a:pPr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Вопрос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 Что нужно растению для роста?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(Вода, тепло и свет)</a:t>
            </a:r>
          </a:p>
        </p:txBody>
      </p:sp>
      <p:pic>
        <p:nvPicPr>
          <p:cNvPr id="6" name="Picture 5" descr="C:\Documents and Settings\Sasha\Рабочий стол\1306924454__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7548" y="2155304"/>
            <a:ext cx="2592288" cy="5017333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D46DF5D-9EFC-4B36-8A2C-B307F153B9F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6547" y="1171020"/>
            <a:ext cx="2574400" cy="5210446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2C0889E-6029-4741-84DB-06724E959E9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6931" y="2645724"/>
            <a:ext cx="2737030" cy="4149765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7B5FDDB-A468-43BC-8AEF-BBB2C79EF43E}"/>
              </a:ext>
            </a:extLst>
          </p:cNvPr>
          <p:cNvSpPr txBox="1"/>
          <p:nvPr/>
        </p:nvSpPr>
        <p:spPr>
          <a:xfrm>
            <a:off x="2129610" y="509320"/>
            <a:ext cx="59927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b="1" kern="10" dirty="0">
                <a:ln w="19050">
                  <a:noFill/>
                  <a:round/>
                  <a:headEnd/>
                  <a:tailEnd/>
                </a:ln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Первый</a:t>
            </a:r>
            <a:r>
              <a:rPr lang="ru-RU" sz="3600" b="1" kern="10" dirty="0">
                <a:ln w="19050">
                  <a:noFill/>
                  <a:round/>
                  <a:headEnd/>
                  <a:tailEnd/>
                </a:ln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kern="10" dirty="0">
                <a:ln w="19050">
                  <a:noFill/>
                  <a:round/>
                  <a:headEnd/>
                  <a:tailEnd/>
                </a:ln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</a:t>
            </a:r>
            <a:r>
              <a:rPr lang="ru-RU" sz="3600" b="1" kern="10" dirty="0">
                <a:ln w="19050">
                  <a:noFill/>
                  <a:round/>
                  <a:headEnd/>
                  <a:tailEnd/>
                </a:ln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kern="10" dirty="0">
                <a:ln w="19050">
                  <a:noFill/>
                  <a:round/>
                  <a:headEnd/>
                  <a:tailEnd/>
                </a:ln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AE3390B-09A9-4260-B5B3-D542392E695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948" y="472816"/>
            <a:ext cx="4071397" cy="2162082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9219" name="Текст 3"/>
          <p:cNvSpPr>
            <a:spLocks noGrp="1"/>
          </p:cNvSpPr>
          <p:nvPr>
            <p:ph type="body" idx="1"/>
          </p:nvPr>
        </p:nvSpPr>
        <p:spPr>
          <a:xfrm>
            <a:off x="5659225" y="517983"/>
            <a:ext cx="3984094" cy="1296144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В первый день эксперимента,  делаем зарисовки лука, и фотографии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4E1AA84-1021-4E4F-AEEA-792A7D87D71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948" y="3211460"/>
            <a:ext cx="6530699" cy="2937685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B78BF9B-A555-4E75-B705-2E827E28979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7828" y="1906663"/>
            <a:ext cx="4071397" cy="2176439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4" name="Picture 5" descr="C:\Documents and Settings\Sasha\Рабочий стол\225ffde9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5453" y="2537162"/>
            <a:ext cx="3286148" cy="4286280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C:\Documents and Settings\Sasha\Рабочий стол\1306924454__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3792" y="3297559"/>
            <a:ext cx="1782344" cy="3564687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3" name="Текст 3"/>
          <p:cNvSpPr>
            <a:spLocks noGrp="1"/>
          </p:cNvSpPr>
          <p:nvPr>
            <p:ph type="body" idx="1"/>
          </p:nvPr>
        </p:nvSpPr>
        <p:spPr>
          <a:xfrm>
            <a:off x="1096988" y="1117917"/>
            <a:ext cx="5674516" cy="2520280"/>
          </a:xfrm>
        </p:spPr>
        <p:txBody>
          <a:bodyPr>
            <a:normAutofit fontScale="92500" lnSpcReduction="10000"/>
          </a:bodyPr>
          <a:lstStyle/>
          <a:p>
            <a:pPr marL="665618" indent="-665618" algn="ctr">
              <a:lnSpc>
                <a:spcPct val="80000"/>
              </a:lnSpc>
            </a:pPr>
            <a:endParaRPr lang="ru-RU" sz="2000" b="0" dirty="0">
              <a:solidFill>
                <a:srgbClr val="FF0000"/>
              </a:solidFill>
            </a:endParaRPr>
          </a:p>
          <a:p>
            <a:pPr marL="665618" indent="-665618">
              <a:lnSpc>
                <a:spcPct val="80000"/>
              </a:lnSpc>
            </a:pPr>
            <a:endParaRPr lang="ru-RU" sz="900" dirty="0"/>
          </a:p>
          <a:p>
            <a:pPr marL="665618" indent="-665618">
              <a:lnSpc>
                <a:spcPct val="80000"/>
              </a:lnSpc>
            </a:pPr>
            <a:endParaRPr lang="ru-RU" sz="900" dirty="0"/>
          </a:p>
          <a:p>
            <a:pPr marL="665618" indent="-665618" algn="just">
              <a:lnSpc>
                <a:spcPct val="80000"/>
              </a:lnSpc>
            </a:pPr>
            <a:r>
              <a:rPr lang="ru-RU" sz="900" dirty="0"/>
              <a:t> 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Через пять дней предложить детям рассмотреть луковицы и выяснить, </a:t>
            </a:r>
          </a:p>
          <a:p>
            <a:pPr marL="665618" indent="-665618" algn="just">
              <a:lnSpc>
                <a:spcPct val="80000"/>
              </a:lnSpc>
            </a:pP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какие изменения произошли с ними:</a:t>
            </a:r>
          </a:p>
          <a:p>
            <a:pPr marL="665618" indent="-665618" algn="just">
              <a:lnSpc>
                <a:spcPct val="80000"/>
              </a:lnSpc>
              <a:buFont typeface="Wingdings" panose="05000000000000000000" pitchFamily="2" charset="2"/>
              <a:buChar char="v"/>
            </a:pP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Воды стало меньше.</a:t>
            </a:r>
          </a:p>
          <a:p>
            <a:pPr marL="665618" indent="-665618" algn="just">
              <a:lnSpc>
                <a:spcPct val="80000"/>
              </a:lnSpc>
              <a:buFont typeface="Wingdings" panose="05000000000000000000" pitchFamily="2" charset="2"/>
              <a:buChar char="v"/>
            </a:pP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Появились маленькие корни.</a:t>
            </a:r>
          </a:p>
          <a:p>
            <a:pPr marL="665618" indent="-665618" algn="just">
              <a:lnSpc>
                <a:spcPct val="80000"/>
              </a:lnSpc>
              <a:buFont typeface="Wingdings" panose="05000000000000000000" pitchFamily="2" charset="2"/>
              <a:buChar char="v"/>
            </a:pP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В первый день эксперимента,  делаем зарисовки лука, и фотографии.</a:t>
            </a:r>
          </a:p>
          <a:p>
            <a:pPr marL="665618" indent="-665618" algn="just">
              <a:lnSpc>
                <a:spcPct val="80000"/>
              </a:lnSpc>
            </a:pPr>
            <a:endParaRPr lang="ru-RU" sz="20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43792" y="657204"/>
            <a:ext cx="7696199" cy="552472"/>
          </a:xfrm>
          <a:prstGeom prst="rect">
            <a:avLst/>
          </a:prstGeom>
          <a:noFill/>
        </p:spPr>
        <p:txBody>
          <a:bodyPr wrap="none" lIns="88749" tIns="44374" rIns="88749" bIns="44374">
            <a:prstTxWarp prst="textDeflateBottom">
              <a:avLst>
                <a:gd name="adj" fmla="val 99599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200" spc="49" dirty="0">
                <a:ln w="11430">
                  <a:solidFill>
                    <a:srgbClr val="3333FF"/>
                  </a:solidFill>
                </a:ln>
                <a:solidFill>
                  <a:srgbClr val="7030A0"/>
                </a:solidFill>
              </a:rPr>
              <a:t>Пятый день наблюдения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89A0AB9-542E-4374-B68A-5C145C5D2EF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01644" y="1445104"/>
            <a:ext cx="2304256" cy="3416879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188270D-E150-4B70-A28D-5429463BDFC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95700" y="3873624"/>
            <a:ext cx="5275109" cy="2520281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40DC869-4510-4142-803E-7B58650C580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12020" y="2119896"/>
            <a:ext cx="6263355" cy="4569250"/>
          </a:xfrm>
          <a:prstGeom prst="rect">
            <a:avLst/>
          </a:prstGeom>
        </p:spPr>
      </p:pic>
      <p:sp>
        <p:nvSpPr>
          <p:cNvPr id="12291" name="Текст 13"/>
          <p:cNvSpPr>
            <a:spLocks noGrp="1"/>
          </p:cNvSpPr>
          <p:nvPr>
            <p:ph type="body" idx="1"/>
          </p:nvPr>
        </p:nvSpPr>
        <p:spPr>
          <a:xfrm>
            <a:off x="701411" y="1551400"/>
            <a:ext cx="5292121" cy="458480"/>
          </a:xfrm>
        </p:spPr>
        <p:txBody>
          <a:bodyPr>
            <a:noAutofit/>
          </a:bodyPr>
          <a:lstStyle/>
          <a:p>
            <a:r>
              <a:rPr lang="ru-RU" sz="1800" b="0" dirty="0">
                <a:latin typeface="Times New Roman" pitchFamily="18" charset="0"/>
                <a:cs typeface="Times New Roman" pitchFamily="18" charset="0"/>
              </a:rPr>
              <a:t>Появились зелёные пёрышки; корни стали больше.</a:t>
            </a:r>
          </a:p>
        </p:txBody>
      </p:sp>
      <p:sp>
        <p:nvSpPr>
          <p:cNvPr id="12293" name="Текст 14"/>
          <p:cNvSpPr>
            <a:spLocks noGrp="1"/>
          </p:cNvSpPr>
          <p:nvPr>
            <p:ph type="body" sz="quarter" idx="3"/>
          </p:nvPr>
        </p:nvSpPr>
        <p:spPr>
          <a:xfrm>
            <a:off x="701412" y="871518"/>
            <a:ext cx="5292120" cy="841866"/>
          </a:xfrm>
        </p:spPr>
        <p:txBody>
          <a:bodyPr>
            <a:normAutofit fontScale="92500" lnSpcReduction="10000"/>
          </a:bodyPr>
          <a:lstStyle/>
          <a:p>
            <a:r>
              <a:rPr lang="ru-RU" sz="1800" b="0" dirty="0">
                <a:latin typeface="Times New Roman" pitchFamily="18" charset="0"/>
                <a:cs typeface="Times New Roman" pitchFamily="18" charset="0"/>
              </a:rPr>
              <a:t>Через десять дней</a:t>
            </a:r>
            <a:r>
              <a:rPr lang="ru-RU" sz="1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b="0" dirty="0">
                <a:latin typeface="Times New Roman" pitchFamily="18" charset="0"/>
                <a:cs typeface="Times New Roman" pitchFamily="18" charset="0"/>
              </a:rPr>
              <a:t>предложить детям рассмотреть луковицы и выяснить какие изменения произошли с ними: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629544" y="442890"/>
            <a:ext cx="6672676" cy="458479"/>
          </a:xfrm>
          <a:prstGeom prst="rect">
            <a:avLst/>
          </a:prstGeom>
          <a:noFill/>
        </p:spPr>
        <p:txBody>
          <a:bodyPr wrap="none" lIns="88749" tIns="44374" rIns="88749" bIns="44374">
            <a:prstTxWarp prst="textDeflateBottom">
              <a:avLst>
                <a:gd name="adj" fmla="val 100000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100" b="1" spc="49" dirty="0">
                <a:ln w="11430"/>
                <a:solidFill>
                  <a:srgbClr val="7030A0"/>
                </a:solidFill>
              </a:rPr>
              <a:t>Десятый</a:t>
            </a:r>
            <a:r>
              <a:rPr lang="ru-RU" sz="3100" b="1" spc="49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100" b="1" spc="49" dirty="0">
                <a:ln w="11430"/>
                <a:solidFill>
                  <a:srgbClr val="7030A0"/>
                </a:solidFill>
              </a:rPr>
              <a:t>день</a:t>
            </a:r>
            <a:r>
              <a:rPr lang="ru-RU" sz="3100" b="1" spc="49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100" b="1" spc="49" dirty="0">
                <a:ln w="11430"/>
                <a:solidFill>
                  <a:srgbClr val="7030A0"/>
                </a:solidFill>
              </a:rPr>
              <a:t>наблюдения</a:t>
            </a:r>
          </a:p>
        </p:txBody>
      </p:sp>
      <p:pic>
        <p:nvPicPr>
          <p:cNvPr id="11" name="Picture 5" descr="C:\Documents and Settings\Sasha\Рабочий стол\225ffde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81096" y="2093759"/>
            <a:ext cx="3439712" cy="4586282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492</TotalTime>
  <Words>1463</Words>
  <Application>Microsoft Office PowerPoint</Application>
  <PresentationFormat>Произвольный</PresentationFormat>
  <Paragraphs>176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Times New Roman</vt:lpstr>
      <vt:lpstr>Wingdings</vt:lpstr>
      <vt:lpstr>Office Theme</vt:lpstr>
      <vt:lpstr>Эксперимент – наблюдение  за ростом лука. (подготовительная группа)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Загадки про лук.</vt:lpstr>
      <vt:lpstr> Пословицы и поговорки о луке. </vt:lpstr>
      <vt:lpstr>Стихи о луке.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Людмила</cp:lastModifiedBy>
  <cp:revision>70</cp:revision>
  <cp:lastPrinted>2013-04-23T16:58:30Z</cp:lastPrinted>
  <dcterms:modified xsi:type="dcterms:W3CDTF">2022-12-12T12:51:11Z</dcterms:modified>
</cp:coreProperties>
</file>