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</p:sldMasterIdLst>
  <p:notesMasterIdLst>
    <p:notesMasterId r:id="rId2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6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C3C2D-C7F4-43E5-BC20-1AFF4931F04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20FCE-02B0-40B7-82CB-F7DF91D54B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808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20FCE-02B0-40B7-82CB-F7DF91D54B7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372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D9D4B-09D0-42FD-8FC4-E2530F2038F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AC7F59E7-3992-43BF-8C3B-705F47050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055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D9D4B-09D0-42FD-8FC4-E2530F2038F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C7F59E7-3992-43BF-8C3B-705F47050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662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D9D4B-09D0-42FD-8FC4-E2530F2038F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C7F59E7-3992-43BF-8C3B-705F4705039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9000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D9D4B-09D0-42FD-8FC4-E2530F2038F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C7F59E7-3992-43BF-8C3B-705F47050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154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D9D4B-09D0-42FD-8FC4-E2530F2038F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C7F59E7-3992-43BF-8C3B-705F4705039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9470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D9D4B-09D0-42FD-8FC4-E2530F2038F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C7F59E7-3992-43BF-8C3B-705F47050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416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D9D4B-09D0-42FD-8FC4-E2530F2038F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59E7-3992-43BF-8C3B-705F47050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532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D9D4B-09D0-42FD-8FC4-E2530F2038F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59E7-3992-43BF-8C3B-705F47050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983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D9D4B-09D0-42FD-8FC4-E2530F2038F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59E7-3992-43BF-8C3B-705F47050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418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D9D4B-09D0-42FD-8FC4-E2530F2038F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C7F59E7-3992-43BF-8C3B-705F47050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701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D9D4B-09D0-42FD-8FC4-E2530F2038F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C7F59E7-3992-43BF-8C3B-705F47050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131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D9D4B-09D0-42FD-8FC4-E2530F2038F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C7F59E7-3992-43BF-8C3B-705F47050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24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D9D4B-09D0-42FD-8FC4-E2530F2038F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59E7-3992-43BF-8C3B-705F47050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34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D9D4B-09D0-42FD-8FC4-E2530F2038F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59E7-3992-43BF-8C3B-705F47050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040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D9D4B-09D0-42FD-8FC4-E2530F2038F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59E7-3992-43BF-8C3B-705F47050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380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D9D4B-09D0-42FD-8FC4-E2530F2038F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C7F59E7-3992-43BF-8C3B-705F47050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837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D9D4B-09D0-42FD-8FC4-E2530F2038F9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F59E7-3992-43BF-8C3B-705F470503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78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3501008"/>
            <a:ext cx="7406640" cy="864096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400" b="1" dirty="0">
                <a:effectLst/>
                <a:latin typeface="Times New Roman"/>
                <a:ea typeface="Times New Roman"/>
              </a:rPr>
              <a:t>Методические рекомендации</a:t>
            </a:r>
            <a:r>
              <a:rPr lang="ru-RU" sz="2400" dirty="0">
                <a:effectLst/>
                <a:latin typeface="Times New Roman"/>
                <a:ea typeface="Times New Roman"/>
              </a:rPr>
              <a:t/>
            </a:r>
            <a:br>
              <a:rPr lang="ru-RU" sz="2400" dirty="0">
                <a:effectLst/>
                <a:latin typeface="Times New Roman"/>
                <a:ea typeface="Times New Roman"/>
              </a:rPr>
            </a:br>
            <a:r>
              <a:rPr lang="ru-RU" sz="4400" b="1" dirty="0">
                <a:effectLst/>
                <a:latin typeface="Times New Roman"/>
                <a:ea typeface="Times New Roman"/>
              </a:rPr>
              <a:t>по проведению </a:t>
            </a:r>
            <a:r>
              <a:rPr lang="ru-RU" sz="4400" b="1" dirty="0" smtClean="0">
                <a:effectLst/>
                <a:latin typeface="Times New Roman"/>
                <a:ea typeface="Times New Roman"/>
              </a:rPr>
              <a:t>ООД</a:t>
            </a:r>
            <a:br>
              <a:rPr lang="ru-RU" sz="4400" b="1" dirty="0" smtClean="0">
                <a:effectLst/>
                <a:latin typeface="Times New Roman"/>
                <a:ea typeface="Times New Roman"/>
              </a:rPr>
            </a:br>
            <a:r>
              <a:rPr lang="ru-RU" sz="4400" b="1" dirty="0" smtClean="0">
                <a:effectLst/>
                <a:latin typeface="Times New Roman"/>
                <a:ea typeface="Times New Roman"/>
              </a:rPr>
              <a:t>по </a:t>
            </a:r>
            <a:r>
              <a:rPr lang="ru-RU" sz="4400" b="1" dirty="0">
                <a:effectLst/>
                <a:latin typeface="Times New Roman"/>
                <a:ea typeface="Times New Roman"/>
              </a:rPr>
              <a:t>ФГОС ДО.</a:t>
            </a:r>
            <a:r>
              <a:rPr lang="ru-RU" sz="2400" dirty="0">
                <a:effectLst/>
                <a:latin typeface="Times New Roman"/>
                <a:ea typeface="Times New Roman"/>
              </a:rPr>
              <a:t/>
            </a:r>
            <a:br>
              <a:rPr lang="ru-RU" sz="2400" dirty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88640"/>
            <a:ext cx="7406640" cy="64807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1400" dirty="0"/>
              <a:t>Муниципальное бюджетное общеобразовательное учреждение «</a:t>
            </a:r>
            <a:r>
              <a:rPr lang="ru-RU" sz="1400" dirty="0" err="1"/>
              <a:t>Новозоринская</a:t>
            </a:r>
            <a:r>
              <a:rPr lang="ru-RU" sz="1400" dirty="0"/>
              <a:t> средняя общеобразовательная школа», дошкольное отделение детский сад «Родничок»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4437112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effectLst/>
                <a:latin typeface="Times New Roman"/>
                <a:ea typeface="Calibri"/>
              </a:rPr>
              <a:t>Подготовила: </a:t>
            </a:r>
          </a:p>
          <a:p>
            <a:pPr algn="ctr"/>
            <a:r>
              <a:rPr lang="ru-RU" sz="1400" b="1" dirty="0" smtClean="0">
                <a:latin typeface="Times New Roman"/>
              </a:rPr>
              <a:t>Смирнова  </a:t>
            </a:r>
            <a:r>
              <a:rPr lang="ru-RU" sz="1400" b="1" dirty="0">
                <a:latin typeface="Times New Roman"/>
              </a:rPr>
              <a:t>С</a:t>
            </a:r>
            <a:r>
              <a:rPr lang="ru-RU" sz="1400" b="1" dirty="0" smtClean="0">
                <a:latin typeface="Times New Roman"/>
              </a:rPr>
              <a:t>ветлана  Юрьевна .</a:t>
            </a:r>
            <a:endParaRPr lang="ru-RU" sz="14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6021288"/>
            <a:ext cx="1783822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180340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/>
                <a:ea typeface="Calibri"/>
              </a:rPr>
              <a:t> </a:t>
            </a:r>
            <a:r>
              <a:rPr lang="ru-RU" sz="1400" b="1" dirty="0">
                <a:latin typeface="Times New Roman"/>
                <a:ea typeface="Calibri"/>
              </a:rPr>
              <a:t> </a:t>
            </a:r>
            <a:r>
              <a:rPr lang="ru-RU" sz="1400" b="1" dirty="0" smtClean="0">
                <a:latin typeface="Times New Roman"/>
                <a:ea typeface="Calibri"/>
              </a:rPr>
              <a:t>                    2022</a:t>
            </a:r>
            <a:r>
              <a:rPr lang="ru-RU" b="1" dirty="0" smtClean="0">
                <a:effectLst/>
                <a:latin typeface="Times New Roman"/>
                <a:ea typeface="Calibri"/>
              </a:rPr>
              <a:t>.</a:t>
            </a:r>
            <a:endParaRPr lang="ru-RU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16147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359129"/>
              </p:ext>
            </p:extLst>
          </p:nvPr>
        </p:nvGraphicFramePr>
        <p:xfrm>
          <a:off x="1187624" y="332656"/>
          <a:ext cx="7848872" cy="63093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273973"/>
                <a:gridCol w="3270643"/>
                <a:gridCol w="2304256"/>
              </a:tblGrid>
              <a:tr h="39155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Заключительная</a:t>
                      </a:r>
                      <a:r>
                        <a:rPr lang="ru-RU" sz="2000" b="1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 часть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обязательной </a:t>
                      </a: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образовательной </a:t>
                      </a:r>
                      <a:r>
                        <a:rPr lang="ru-RU" sz="20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деятельности</a:t>
                      </a:r>
                      <a:endParaRPr lang="ru-RU" sz="2000" b="0" dirty="0" smtClean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Посвящается подведению итогов и оценке результатов учебной деятельности: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- </a:t>
                      </a:r>
                      <a:r>
                        <a:rPr lang="ru-RU" sz="200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в младшей группе</a:t>
                      </a: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 педагог хвалит за усердие, желание выполнить работу, активизирует положительные эмоции;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- </a:t>
                      </a:r>
                      <a:r>
                        <a:rPr lang="ru-RU" sz="200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в средней группе</a:t>
                      </a: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 педагог дифференцированно подходит к оценке результатов деятельности детей;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- </a:t>
                      </a:r>
                      <a:r>
                        <a:rPr lang="ru-RU" sz="2000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в старшей и подготовительной к школе группах </a:t>
                      </a: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к оценке и самооценке результатов привлекаются дети.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игровая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предметная;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художественная</a:t>
                      </a: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речевая.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2329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4624"/>
            <a:ext cx="7488832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Особенности построения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организованной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образовательной деятельности.</a:t>
            </a:r>
            <a:endParaRPr lang="ru-RU" sz="2800" dirty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3060" y="1124743"/>
            <a:ext cx="770485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 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Вокруг 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основной деятельности во время ООД выстраиваются все остальные, используя материал данной деятельности, как базу  для возникновения следующей. </a:t>
            </a:r>
          </a:p>
          <a:p>
            <a:pPr>
              <a:spcAft>
                <a:spcPts val="0"/>
              </a:spcAft>
            </a:pPr>
            <a:r>
              <a:rPr lang="ru-RU" sz="2200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 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В процессе осуществления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обязательной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образовательной деятельности необходимо использовать: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"/>
              <a:tabLst>
                <a:tab pos="457200" algn="l"/>
              </a:tabLst>
            </a:pP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проблемные ситуации, исследовательские ситуации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(обучение исследовательской деятельности), 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интегративные задания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(объединение знаний, умений вокруг и ради решения вопроса, познания объекта или явления); 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"/>
              <a:tabLst>
                <a:tab pos="457200" algn="l"/>
              </a:tabLst>
            </a:pP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методы и приемы, формы работы с детьми, способствующие развитию у детей инициативы, самостоятельности, произвольности, ответственности и т.д. (в зависимости от возраста детей, в  том числе </a:t>
            </a:r>
            <a:r>
              <a:rPr lang="ru-RU" sz="2200" dirty="0" err="1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общеучебных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умений);</a:t>
            </a:r>
          </a:p>
        </p:txBody>
      </p:sp>
    </p:spTree>
    <p:extLst>
      <p:ext uri="{BB962C8B-B14F-4D97-AF65-F5344CB8AC3E}">
        <p14:creationId xmlns:p14="http://schemas.microsoft.com/office/powerpoint/2010/main" val="2134500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8"/>
            <a:ext cx="77768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Wingdings"/>
              <a:buChar char=""/>
              <a:tabLst>
                <a:tab pos="457200" algn="l"/>
              </a:tabLst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сочетание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индивидуальных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,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групповых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и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фронтальных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форм работы, в соответствии с возрастом детей;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"/>
              <a:tabLst>
                <a:tab pos="457200" algn="l"/>
              </a:tabLst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систему взаимосвязанных вопросов, заданий, способствующих подведению детей к ответу на вопрос, решению проблемной ситуации; 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"/>
              <a:tabLst>
                <a:tab pos="457200" algn="l"/>
              </a:tabLst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обеспечивать осмысленное усвоение детьми информации (необходимо продумать содержание беседы, практической деятельности для осознанного восприятия детьми информации);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"/>
              <a:tabLst>
                <a:tab pos="457200" algn="l"/>
              </a:tabLst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грамотно обобщать ответы детей, направлять  их внимание на понимание сути содержания образовательной деятельности;</a:t>
            </a:r>
          </a:p>
          <a:p>
            <a:pPr marL="342900" lvl="0" indent="-342900">
              <a:spcAft>
                <a:spcPts val="0"/>
              </a:spcAft>
              <a:buFont typeface="Wingdings"/>
              <a:buChar char=""/>
              <a:tabLst>
                <a:tab pos="457200" algn="l"/>
              </a:tabLst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осуществлять рефлексивно-корригирующую деятельность, обеспечивающую формирование элементарных навыков самоконтроля.</a:t>
            </a:r>
            <a:endParaRPr lang="ru-RU" sz="2400" dirty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7292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97346"/>
            <a:ext cx="777686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Задачи и требования к ним.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  Задачи ООД триедины: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Образовательная: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повышать уровень развития ребёнка.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Воспитательная: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формировать нравственные качества личности, взгляды и убеждения.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Развивающая: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при обучении развивать у воспитанников познавательный интерес, творческие способности, волю, эмоции, познавательные способности – речь, память, внимание, воображение, восприятие.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  Реализация задач происходит через проблемные ситуации, экспериментальную работу, дидактические игры и др. Связующим звеном выступает тема (образ) рассматриваемая во время непосредственно образовательной деятельности.</a:t>
            </a:r>
            <a:endParaRPr lang="ru-RU" sz="2400" dirty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86693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4557" y="131619"/>
            <a:ext cx="5996000" cy="548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Метод как способ достижения цели.</a:t>
            </a:r>
            <a:endParaRPr lang="ru-RU" sz="2800" dirty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620688"/>
            <a:ext cx="75608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   Каждый метод состоит из определённых приёмов.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Приём обучения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в отличие от метода направлен на решение более узкой учебной задачи. Сочетание приёмов образует метод обучения. Чем разнообразнее приёмы, тем содержательнее и действеннее метод, в который они входят. 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Выбор метода обучения зависит от цели и содержания непосредственно образовательной деятельности. 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813275"/>
              </p:ext>
            </p:extLst>
          </p:nvPr>
        </p:nvGraphicFramePr>
        <p:xfrm>
          <a:off x="1187624" y="4037008"/>
          <a:ext cx="7632848" cy="255054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843556"/>
                <a:gridCol w="1844406"/>
                <a:gridCol w="1903958"/>
                <a:gridCol w="2040928"/>
              </a:tblGrid>
              <a:tr h="34226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Главные </a:t>
                      </a:r>
                      <a:r>
                        <a:rPr lang="ru-RU" sz="1800" b="1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 методы </a:t>
                      </a: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обучения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3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Практические: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- опыт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- упражнение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экспериментирование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-моделирование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Наглядные: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- наблюдение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- демонстрация наглядных пособий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Словесные: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-рассказ педагога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-беседа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-чтение художественной литературы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Игровые: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-дидактическая игра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-воображаемая ситуация в развёрнутом виде</a:t>
                      </a: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230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0"/>
            <a:ext cx="8172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NewRomanPS-BoldMT"/>
              </a:rPr>
              <a:t>Практические советы по проведению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NewRomanPS-BoldMT"/>
              </a:rPr>
              <a:t>О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NewRomanPS-BoldMT"/>
              </a:rPr>
              <a:t>ОД  </a:t>
            </a:r>
          </a:p>
          <a:p>
            <a:pPr algn="ctr">
              <a:spcAft>
                <a:spcPts val="0"/>
              </a:spcAft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NewRomanPS-BoldMT"/>
              </a:rPr>
              <a:t>по ФГОС ДО</a:t>
            </a:r>
            <a:endParaRPr lang="ru-RU" sz="2800" dirty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6450" y="852568"/>
            <a:ext cx="8064896" cy="6004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1. Продумывать организацию детей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на занятии (чередование различных видов деятельности детей: сидя, стоя, на ковре, по группам, в парах и т.д.)</a:t>
            </a:r>
          </a:p>
          <a:p>
            <a:pPr indent="180340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2.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Качественная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подготовка наглядных материалов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занятия (доступность каждому ребенку, современность, качество и размер иллюстраций, возможен показ мультимедийных презентаций)</a:t>
            </a:r>
          </a:p>
          <a:p>
            <a:pPr indent="180340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3. Соблюдение структуры занятия: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Вводная часть (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создание мотивации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и «не забывать» о ней на протяжении всего занятия.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Также в первой части ООД необходимо создать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проблемную ситуацию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(или проблемно-поисковую ситуацию) для детей, решение которой, они будут находить в течение всего мероприятия.    </a:t>
            </a:r>
            <a:endParaRPr lang="ru-RU" sz="2400" dirty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57578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76672"/>
            <a:ext cx="7992888" cy="5155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В ходе основной части педагогу можно использовать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различные приемы руководства: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наглядные, практические и словесные, позволяющие решать программные задачи занятия и поставленные проблемно-поисковые ситуации.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После каждого вида детской деятельности педагогу необходимо провести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анализ деятельности детей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(либо от своего лица, либо от лица персонажа или с помощью других детей) – это требование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В случае, когда у детей что-то не получается педагог может использовать такой прием, как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педагогическая поддержка.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endParaRPr lang="ru-RU" sz="2400" dirty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37680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4261" y="64413"/>
            <a:ext cx="8136904" cy="6853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На протяжение всего занятия (особенно на группах старшего дошкольного возраста) педагог должен следить и побуждать детей к речевой деятельности с помощью вопросов. Поэтому, вопросы к детям необходимо продумывать заранее, они должны носить поисковый или проблемный характер; стремиться к тому, чтобы дети отвечали «полным ответом». Еще нужно контролировать собственную речь и выстраивать речевые фразы от третьего лица.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Также в соответствие с новыми образовательными стандартами педагог может использовать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педагогические технологии: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проблемное обучение, исследовательская деятельность, проектная деятельность,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здоровьесберегающие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технологии и другое. (В зависимости от вида детской деятельности и от поставленных задач на занятии).</a:t>
            </a:r>
            <a:endParaRPr lang="ru-RU" sz="2400" dirty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435673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0504" y="404664"/>
            <a:ext cx="7704856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Заключительную часть занятия следует организовывать таким образом, чтобы прослеживалось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решение проблемной и поисковой ситуации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(чтобы дети увидели решение поставленной задачи: либо словесное заключение, либо результат продуктивной или исследовательской деятельности и т.д.).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Также необходимо провести рефлексию всего занятия: дать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оценку детской деятельности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(можно использовать педагогическую поддержку, анализ детей друг друга, самих себя, похвалить детей от лица персонажа и т.д.). Главное - это не забывать о мотивации (которая поставлена в начале занятия </a:t>
            </a:r>
            <a:r>
              <a:rPr lang="ru-RU" sz="2400" dirty="0" err="1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см.пункт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выше).</a:t>
            </a:r>
            <a:endParaRPr lang="ru-RU" sz="2400" dirty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62248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332656"/>
            <a:ext cx="7344816" cy="5007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4.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Отличительной особенностью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занятия по ФГОС ДО является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активная речевая деятельность детей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(вопросы к детям должны носить проблемно-поисковый характер), а также тщательно продумываться.</a:t>
            </a:r>
          </a:p>
          <a:p>
            <a:pPr indent="180340">
              <a:lnSpc>
                <a:spcPct val="115000"/>
              </a:lnSpc>
              <a:spcAft>
                <a:spcPts val="0"/>
              </a:spcAft>
            </a:pPr>
            <a:endParaRPr lang="ru-RU" sz="2800" dirty="0" smtClean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indent="180340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5.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Педагог просто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обязан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предоставлять детям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«свободу выбора» предстоящей деятельности и, в тоже время, своим мастерством увлечь детей за собой. </a:t>
            </a:r>
          </a:p>
        </p:txBody>
      </p:sp>
    </p:spTree>
    <p:extLst>
      <p:ext uri="{BB962C8B-B14F-4D97-AF65-F5344CB8AC3E}">
        <p14:creationId xmlns:p14="http://schemas.microsoft.com/office/powerpoint/2010/main" val="2799157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88640"/>
            <a:ext cx="59884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Три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формы организации обучения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59062"/>
              </p:ext>
            </p:extLst>
          </p:nvPr>
        </p:nvGraphicFramePr>
        <p:xfrm>
          <a:off x="1259632" y="908720"/>
          <a:ext cx="7632848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2160240"/>
                <a:gridCol w="5472608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Формы</a:t>
                      </a:r>
                      <a:endParaRPr lang="ru-RU" sz="2400" i="1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организации</a:t>
                      </a:r>
                      <a:endParaRPr lang="ru-RU" sz="2400" i="1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обучения</a:t>
                      </a:r>
                      <a:endParaRPr lang="ru-RU" sz="2400" i="1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2400" i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Особенности</a:t>
                      </a:r>
                      <a:endParaRPr lang="ru-RU" sz="2400" i="1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Индивидуальная</a:t>
                      </a:r>
                      <a:endParaRPr lang="ru-RU" sz="24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Позволяет индивидуализировать обучение (содержание, методы, средства), однако требует от ребёнка больших нервных затрат; создаёт эмоциональный дискомфорт, неэкономичность обучения; ограничение сотрудничества с другими детьми. Работа с литературой; письменные упражнения; экспериментальная деятельность – опыты, наблюдения; работа на компьютере.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84668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3189"/>
            <a:ext cx="7992888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Советы воспитателям по организации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О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ОД: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"/>
              <a:tabLst>
                <a:tab pos="90170" algn="l"/>
                <a:tab pos="457200" algn="l"/>
              </a:tabLst>
            </a:pP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Не торопитесь ответить, сделать за детей, исправить.</a:t>
            </a:r>
          </a:p>
          <a:p>
            <a:pPr marL="342900" lvl="0" indent="-342900" algn="just">
              <a:spcAft>
                <a:spcPts val="0"/>
              </a:spcAft>
              <a:buFont typeface="Wingdings"/>
              <a:buChar char=""/>
              <a:tabLst>
                <a:tab pos="90170" algn="l"/>
                <a:tab pos="180340" algn="l"/>
              </a:tabLst>
            </a:pP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Давайте детям возможность предполагать, домысливать, доводите до логического конца их размышления, не торопитесь выдать  готовый ответ сами. </a:t>
            </a:r>
          </a:p>
          <a:p>
            <a:pPr marL="342900" lvl="0" indent="-342900" algn="just">
              <a:spcAft>
                <a:spcPts val="0"/>
              </a:spcAft>
              <a:buFont typeface="Wingdings"/>
              <a:buChar char=""/>
              <a:tabLst>
                <a:tab pos="90170" algn="l"/>
                <a:tab pos="457200" algn="l"/>
              </a:tabLst>
            </a:pP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Подводите детей к выводам, обобщениям.</a:t>
            </a:r>
          </a:p>
          <a:p>
            <a:pPr marL="342900" lvl="0" indent="-342900" algn="just">
              <a:spcAft>
                <a:spcPts val="0"/>
              </a:spcAft>
              <a:buFont typeface="Wingdings"/>
              <a:buChar char=""/>
              <a:tabLst>
                <a:tab pos="90170" algn="l"/>
                <a:tab pos="457200" algn="l"/>
              </a:tabLst>
            </a:pP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Замечайте противоречия между ответами детей и своим выводом. </a:t>
            </a:r>
          </a:p>
          <a:p>
            <a:pPr marL="342900" lvl="0" indent="-342900" algn="just">
              <a:spcAft>
                <a:spcPts val="0"/>
              </a:spcAft>
              <a:buFont typeface="Wingdings"/>
              <a:buChar char=""/>
              <a:tabLst>
                <a:tab pos="90170" algn="l"/>
                <a:tab pos="457200" algn="l"/>
              </a:tabLst>
            </a:pP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Не забывайте об обеспечении 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индивидуальной</a:t>
            </a: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активности детей.</a:t>
            </a:r>
          </a:p>
          <a:p>
            <a:pPr marL="342900" lvl="0" indent="-342900" algn="just">
              <a:spcAft>
                <a:spcPts val="0"/>
              </a:spcAft>
              <a:buFont typeface="Wingdings"/>
              <a:buChar char=""/>
              <a:tabLst>
                <a:tab pos="180340" algn="l"/>
              </a:tabLst>
            </a:pP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Проводите игры, упражнения, используйте задания, которые в первую  очередь  влияют на развитие детей. </a:t>
            </a:r>
          </a:p>
          <a:p>
            <a:pPr marL="342900" lvl="0" indent="-342900" algn="just">
              <a:spcAft>
                <a:spcPts val="0"/>
              </a:spcAft>
              <a:buFont typeface="Wingdings"/>
              <a:buChar char=""/>
              <a:tabLst>
                <a:tab pos="90170" algn="l"/>
                <a:tab pos="457200" algn="l"/>
              </a:tabLst>
            </a:pP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Обеспечивайте смену видов деятельности для того, чтобы максимально увлечь, заинтересовать, удержать внимание детей.</a:t>
            </a:r>
          </a:p>
          <a:p>
            <a:pPr marL="342900" lvl="0" indent="-342900" algn="just">
              <a:spcAft>
                <a:spcPts val="0"/>
              </a:spcAft>
              <a:buFont typeface="Wingdings"/>
              <a:buChar char=""/>
              <a:tabLst>
                <a:tab pos="90170" algn="l"/>
              </a:tabLst>
            </a:pP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Чаще  обращайтесь к детям  с просьбой -  уточнить сказанное (делая вид, что это важно, но еще непонятно), объяснить по-другому.</a:t>
            </a:r>
          </a:p>
          <a:p>
            <a:pPr marL="342900" lvl="0" indent="-342900" algn="just">
              <a:spcAft>
                <a:spcPts val="0"/>
              </a:spcAft>
              <a:buFont typeface="Wingdings"/>
              <a:buChar char=""/>
              <a:tabLst>
                <a:tab pos="90170" algn="l"/>
              </a:tabLst>
            </a:pP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После выполнения детьми заданий  поговорите с детьми о том, как удалось добиться результата, у кого получилось и почему. </a:t>
            </a:r>
            <a:endParaRPr lang="ru-RU" sz="2200" dirty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030417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3121" y="188640"/>
            <a:ext cx="74168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dirty="0" smtClean="0">
                <a:solidFill>
                  <a:srgbClr val="C32D2E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Успехов  в работе!</a:t>
            </a:r>
            <a:endParaRPr lang="ru-RU" sz="6000" dirty="0">
              <a:solidFill>
                <a:srgbClr val="C32D2E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61"/>
          <a:stretch/>
        </p:blipFill>
        <p:spPr bwMode="auto">
          <a:xfrm>
            <a:off x="8350709" y="6525344"/>
            <a:ext cx="88864" cy="76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8879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756383"/>
              </p:ext>
            </p:extLst>
          </p:nvPr>
        </p:nvGraphicFramePr>
        <p:xfrm>
          <a:off x="1115616" y="764704"/>
          <a:ext cx="7848872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2664296"/>
                <a:gridCol w="5184576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Подгрупповая</a:t>
                      </a:r>
                      <a:endParaRPr lang="ru-RU" sz="24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(индивидуально-</a:t>
                      </a:r>
                      <a:endParaRPr lang="ru-RU" sz="24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коллективная).</a:t>
                      </a:r>
                      <a:endParaRPr lang="ru-RU" sz="24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Группа делится на подгруппы.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Основания для комплектации:</a:t>
                      </a:r>
                      <a:r>
                        <a:rPr lang="ru-RU" sz="24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 личная симпатия, общность интересов, но не по уровню развития.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При этом педагогу, в первую очередь, важно обеспечить взаимодействие детей в процессе обучения. Работа группами во время </a:t>
                      </a:r>
                      <a:r>
                        <a:rPr lang="ru-RU" sz="24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обязательной </a:t>
                      </a:r>
                      <a:r>
                        <a:rPr lang="ru-RU" sz="24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образовательной деятельности; экскурсия по группам; трудовая практическая непосредственно образовательная деятельность.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8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511052"/>
              </p:ext>
            </p:extLst>
          </p:nvPr>
        </p:nvGraphicFramePr>
        <p:xfrm>
          <a:off x="1043608" y="260648"/>
          <a:ext cx="7992888" cy="6251064"/>
        </p:xfrm>
        <a:graphic>
          <a:graphicData uri="http://schemas.openxmlformats.org/drawingml/2006/table">
            <a:tbl>
              <a:tblPr firstRow="1" firstCol="1" bandRow="1"/>
              <a:tblGrid>
                <a:gridCol w="2160240"/>
                <a:gridCol w="5832648"/>
              </a:tblGrid>
              <a:tr h="6251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Фронтальная.</a:t>
                      </a:r>
                      <a:endParaRPr lang="ru-RU" sz="22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Обще-групповая </a:t>
                      </a:r>
                      <a:r>
                        <a:rPr lang="ru-RU" sz="2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(работа со всей группой, чёткое расписание, единое содержание).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Достоинствами формы являются чёткая организационная структура, простое управление, возможность взаимодействия детей, экономичность обучения; недостатком – трудности в индивидуализации </a:t>
                      </a:r>
                      <a:r>
                        <a:rPr lang="ru-RU" sz="2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обучения . Обязательная </a:t>
                      </a:r>
                      <a:r>
                        <a:rPr lang="ru-RU" sz="2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образовательная деятельность усвоения знаний; </a:t>
                      </a:r>
                      <a:r>
                        <a:rPr lang="ru-RU" sz="2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обязательная </a:t>
                      </a:r>
                      <a:r>
                        <a:rPr lang="ru-RU" sz="2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образовательная деятельность овладения умениями и навыками; </a:t>
                      </a:r>
                      <a:r>
                        <a:rPr lang="ru-RU" sz="2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обязательная </a:t>
                      </a:r>
                      <a:r>
                        <a:rPr lang="ru-RU" sz="2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образовательная деятельность применения знаний, умений и навыков; </a:t>
                      </a:r>
                      <a:r>
                        <a:rPr lang="ru-RU" sz="2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обязательная </a:t>
                      </a:r>
                      <a:r>
                        <a:rPr lang="ru-RU" sz="2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образовательная деятельность обобщения и систематизации знаний; </a:t>
                      </a:r>
                      <a:r>
                        <a:rPr lang="ru-RU" sz="2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обязательная </a:t>
                      </a:r>
                      <a:r>
                        <a:rPr lang="ru-RU" sz="2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образовательная деятельность проверки и самопроверки знаний, умений и навыков; комбинированная </a:t>
                      </a:r>
                      <a:r>
                        <a:rPr lang="ru-RU" sz="2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обязательная </a:t>
                      </a:r>
                      <a:r>
                        <a:rPr lang="ru-RU" sz="22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образовательная деятельность по комплексу её основных задач.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8252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Требования к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содержанию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организованной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образовательной деятельности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312267"/>
            <a:ext cx="7488832" cy="4656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  <a:tabLst>
                <a:tab pos="457200" algn="l"/>
              </a:tabLst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подбирается в соответствии с поставленными задачами, в том числе и с воспитательными;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  <a:tabLst>
                <a:tab pos="457200" algn="l"/>
              </a:tabLst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должно быть интересным для детей, доступным, в меру сложным,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  <a:tabLst>
                <a:tab pos="457200" algn="l"/>
              </a:tabLst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должно быть направлено не только на закрепление, уточнение того, что дети знают и умеют, но и на расширение, обогащение опыта детей, формирование новых представлений;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  <a:tabLst>
                <a:tab pos="457200" algn="l"/>
              </a:tabLst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по возможности продумывается единая линия содержания (если НОД сюжетная);</a:t>
            </a:r>
            <a:endParaRPr lang="ru-RU" sz="2600" dirty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30295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16632"/>
            <a:ext cx="7704856" cy="6497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  <a:tabLst>
                <a:tab pos="457200" algn="l"/>
              </a:tabLst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должна быть практическая направленность (связь содержания с жизнью, обсуждение того, где это встречается, где это может быть использовано);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  <a:tabLst>
                <a:tab pos="457200" algn="l"/>
              </a:tabLst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включает наличие </a:t>
            </a:r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интегративных связей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с другими образовательными областями с целью актуализации имеющихся знаний и умений из других видов деятельности;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  <a:tabLst>
                <a:tab pos="457200" algn="l"/>
              </a:tabLst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предусматривает реализацию </a:t>
            </a:r>
            <a:r>
              <a:rPr lang="ru-RU" sz="26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гендерного подхода</a:t>
            </a: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(если позволяет содержание);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"/>
              <a:tabLst>
                <a:tab pos="457200" algn="l"/>
              </a:tabLst>
            </a:pPr>
            <a:r>
              <a:rPr lang="ru-RU" sz="26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имеет воспитательную направленность (формирование положительного отношения к тому, что познают дети, развитие навыков сотрудничества, формирование личностных качеств).</a:t>
            </a:r>
            <a:endParaRPr lang="ru-RU" sz="2600" dirty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43633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16632"/>
            <a:ext cx="7632848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Структура классической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организованной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образовательной деятельности.</a:t>
            </a:r>
            <a:endParaRPr lang="ru-RU" sz="2800" dirty="0">
              <a:solidFill>
                <a:schemeClr val="accent3">
                  <a:lumMod val="50000"/>
                </a:schemeClr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66689" y="1340768"/>
            <a:ext cx="7632848" cy="3667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0510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В любой 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обязательной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образовательной деятельности выделяют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три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основные части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, неразрывно связанные общим содержанием и методикой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: </a:t>
            </a:r>
          </a:p>
          <a:p>
            <a:pPr indent="270510">
              <a:lnSpc>
                <a:spcPct val="115000"/>
              </a:lnSpc>
              <a:spcAft>
                <a:spcPts val="0"/>
              </a:spcAft>
            </a:pPr>
            <a:r>
              <a:rPr lang="ru-RU" sz="3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начало, </a:t>
            </a:r>
          </a:p>
          <a:p>
            <a:pPr indent="270510">
              <a:lnSpc>
                <a:spcPct val="115000"/>
              </a:lnSpc>
              <a:spcAft>
                <a:spcPts val="0"/>
              </a:spcAft>
            </a:pPr>
            <a:r>
              <a:rPr lang="ru-RU" sz="30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о</a:t>
            </a:r>
            <a:r>
              <a:rPr lang="ru-RU" sz="3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сновная часть,</a:t>
            </a:r>
          </a:p>
          <a:p>
            <a:pPr indent="270510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заключительная часть.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59806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880278"/>
              </p:ext>
            </p:extLst>
          </p:nvPr>
        </p:nvGraphicFramePr>
        <p:xfrm>
          <a:off x="1043607" y="260648"/>
          <a:ext cx="7920880" cy="63093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020904"/>
                <a:gridCol w="3835898"/>
                <a:gridCol w="2064078"/>
              </a:tblGrid>
              <a:tr h="5897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Структурный компонент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894" marR="63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Содержание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894" marR="63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Виды деятельности</a:t>
                      </a:r>
                      <a:endParaRPr lang="ru-RU" sz="180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894" marR="63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2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Начало </a:t>
                      </a:r>
                      <a:r>
                        <a:rPr lang="ru-RU" sz="18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организованной </a:t>
                      </a:r>
                      <a:r>
                        <a:rPr lang="ru-RU" sz="18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образовательной деятельности</a:t>
                      </a:r>
                      <a:endParaRPr lang="ru-RU" sz="18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3894" marR="63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Предполагает организацию детей: переключение внимания детей на предстоящую деятельность, стимуляция интереса к ней, создание эмоционального настроя, точные и чёткие установки на предстоящую деятельность (последовательность выполнения задания, предполагаемые результаты). Важно, чтобы воспитатель во время объяснения, показа способов действия активизировал детей, побуждал осмысливать, запоминать то, о чём он говорит. Детям надо представлять возможность повторять, проговаривать те или иные положения. Объяснение не должно занимать более 3-5 минут.</a:t>
                      </a:r>
                    </a:p>
                  </a:txBody>
                  <a:tcPr marL="63894" marR="63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игровая;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предметная;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речевая.</a:t>
                      </a:r>
                    </a:p>
                  </a:txBody>
                  <a:tcPr marL="63894" marR="638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3350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446015"/>
              </p:ext>
            </p:extLst>
          </p:nvPr>
        </p:nvGraphicFramePr>
        <p:xfrm>
          <a:off x="1115616" y="548680"/>
          <a:ext cx="7848872" cy="56083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264098"/>
                <a:gridCol w="3280518"/>
                <a:gridCol w="2304256"/>
              </a:tblGrid>
              <a:tr h="4392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Основная</a:t>
                      </a:r>
                      <a:r>
                        <a:rPr lang="ru-RU" sz="2000" b="1" baseline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 часть</a:t>
                      </a:r>
                      <a:r>
                        <a:rPr lang="ru-RU" sz="20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 обязательной </a:t>
                      </a: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образовательной деятельности</a:t>
                      </a:r>
                      <a:endParaRPr lang="ru-RU" sz="20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Самостоятельная умственная и практическая деятельность детей, выполнение всех поставленных учебных задач.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Осуществляется индивидуализация обучения (минимальная помощь, советы, напоминания, наводящие вопросы, показ, дополнительное объяснение). Педагог создаёт условия для того, чтобы каждый ребёнок достиг результата.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учебная;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игровая;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художественная;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речевая.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532713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170</TotalTime>
  <Words>1531</Words>
  <Application>Microsoft Office PowerPoint</Application>
  <PresentationFormat>Экран (4:3)</PresentationFormat>
  <Paragraphs>130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Calibri</vt:lpstr>
      <vt:lpstr>Century Gothic</vt:lpstr>
      <vt:lpstr>Symbol</vt:lpstr>
      <vt:lpstr>Times New Roman</vt:lpstr>
      <vt:lpstr>TimesNewRomanPS-BoldMT</vt:lpstr>
      <vt:lpstr>Wingdings</vt:lpstr>
      <vt:lpstr>Wingdings 3</vt:lpstr>
      <vt:lpstr>Легкий дым</vt:lpstr>
      <vt:lpstr>Методические рекомендации по проведению ООД по ФГОС ДО.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по проведению ООД по ФГОС ДО.</dc:title>
  <dc:creator>ольга</dc:creator>
  <cp:lastModifiedBy>User</cp:lastModifiedBy>
  <cp:revision>32</cp:revision>
  <dcterms:created xsi:type="dcterms:W3CDTF">2017-10-02T07:00:34Z</dcterms:created>
  <dcterms:modified xsi:type="dcterms:W3CDTF">2022-12-12T10:03:20Z</dcterms:modified>
</cp:coreProperties>
</file>