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theme/theme3.xml" ContentType="application/vnd.openxmlformats-officedocument.theme+xml"/>
  <Override PartName="/ppt/theme/theme2.xml" ContentType="application/vnd.openxmlformats-officedocument.them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6" r:id="rId1"/>
  </p:sldMasterIdLst>
  <p:notesMasterIdLst>
    <p:notesMasterId r:id="rId2"/>
  </p:notesMasterIdLst>
  <p:sldIdLst>
    <p:sldId id="271" r:id="rId3"/>
    <p:sldId id="270" r:id="rId4"/>
    <p:sldId id="261" r:id="rId5"/>
    <p:sldId id="264" r:id="rId6"/>
    <p:sldId id="265" r:id="rId7"/>
    <p:sldId id="266" r:id="rId8"/>
    <p:sldId id="262" r:id="rId9"/>
    <p:sldId id="267" r:id="rId10"/>
    <p:sldId id="263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tableStyles" Target="tableStyle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3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/>
          <a:p>
            <a:r>
              <a:rPr lang="en-US" smtClean="0"/>
              <a:t>*</a:t>
            </a:r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  <a:endParaRPr lang="en-US"/>
          </a:p>
          <a:p>
            <a:pPr lvl="1"/>
            <a:r>
              <a:rPr lang="ru-RU" altLang="en-US"/>
              <a:t>Второй уровень</a:t>
            </a:r>
            <a:endParaRPr lang="en-US"/>
          </a:p>
          <a:p>
            <a:pPr lvl="2"/>
            <a:r>
              <a:rPr lang="ru-RU" altLang="en-US"/>
              <a:t>Третий уровень</a:t>
            </a:r>
            <a:endParaRPr lang="en-US"/>
          </a:p>
          <a:p>
            <a:pPr lvl="3"/>
            <a:r>
              <a:rPr lang="ru-RU" altLang="en-US"/>
              <a:t>Четвертый уровень</a:t>
            </a:r>
            <a:endParaRPr lang="en-US"/>
          </a:p>
          <a:p>
            <a:pPr lvl="4"/>
            <a:r>
              <a:rPr lang="ru-RU" altLang="en-US"/>
              <a:t>Пятый уровень</a:t>
            </a:r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/>
          <a:p>
            <a:r>
              <a:rPr lang="en-US" smtClean="0"/>
              <a:t>#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A23E098-FD6E-4374-A830-FDC710B2AE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EC24123-69EB-4E6C-84FE-B276EB9FD1D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D5FDEB88-1EA0-4928-8445-162976B13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5179E78-E859-45B1-9271-BFDF0268C6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0C7B6C1-B509-497A-A2CB-4C90315423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803077E-D5DB-4D83-9122-64DE4C46EB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A5DE797-8946-41D4-8168-57D99A55C8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D90E8F4-6324-4465-A7A1-B9B0086230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48936A1-6C9B-4574-81D2-BBA3C16B6A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8F11BEA-B9E7-4477-A44A-50D92A6174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5223368"/>
            <a:ext cx="9144000" cy="16663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>
            <a:outerShdw blurRad="228600" dist="50800" dir="5400000" sx="93000" sy="93000" algn="ctr" rotWithShape="0">
              <a:srgbClr val="000000">
                <a:alpha val="1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199748" y="216152"/>
            <a:ext cx="4528867" cy="6038489"/>
          </a:xfrm>
          <a:prstGeom prst="ellipse">
            <a:avLst/>
          </a:prstGeom>
          <a:noFill/>
          <a:ln w="69850" cap="rnd" cmpd="sng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314664" y="324022"/>
            <a:ext cx="4491215" cy="5988287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228600" dist="50800" dir="5400000" sx="99000" sy="99000" algn="ctr" rotWithShape="0">
              <a:srgbClr val="000000">
                <a:alpha val="54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2277012" y="1102991"/>
            <a:ext cx="4615372" cy="2387600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155699" y="3939631"/>
            <a:ext cx="6858001" cy="102809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altLang="en-US"/>
              <a:t>Щелкните для изменения стиля основного подзаголовка</a:t>
            </a:r>
          </a:p>
        </p:txBody>
      </p:sp>
      <p:sp>
        <p:nvSpPr>
          <p:cNvPr id="19" name="Oval 18"/>
          <p:cNvSpPr/>
          <p:nvPr/>
        </p:nvSpPr>
        <p:spPr>
          <a:xfrm>
            <a:off x="2370253" y="403122"/>
            <a:ext cx="4388640" cy="5851519"/>
          </a:xfrm>
          <a:prstGeom prst="ellipse">
            <a:avLst/>
          </a:prstGeom>
          <a:noFill/>
          <a:ln w="22225" cap="rnd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текст по вертика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ACA9E38-BB34-4663-9111-839C47A75F49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CFC42F3-6D30-4C97-9BB4-D9ABACBC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Название по вертикали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ACA9E38-BB34-4663-9111-839C47A75F49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CFC42F3-6D30-4C97-9BB4-D9ABACBC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ние и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ACA9E38-BB34-4663-9111-839C47A75F49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CFC42F3-6D30-4C97-9BB4-D9ABACBC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087921"/>
            <a:ext cx="9144000" cy="400172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5865" y="2220657"/>
            <a:ext cx="8937522" cy="3718027"/>
          </a:xfrm>
          <a:prstGeom prst="rect">
            <a:avLst/>
          </a:prstGeom>
          <a:noFill/>
          <a:ln w="31750" cap="rnd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623887" y="1709738"/>
            <a:ext cx="627835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623887" y="4589463"/>
            <a:ext cx="627835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конт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ACA9E38-BB34-4663-9111-839C47A75F49}" type="datetimeFigureOut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CFC42F3-6D30-4C97-9BB4-D9ABACBC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ACA9E38-BB34-4663-9111-839C47A75F49}" type="datetimeFigureOut">
              <a:rPr lang="en-US" smtClean="0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CFC42F3-6D30-4C97-9BB4-D9ABACBC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ACA9E38-BB34-4663-9111-839C47A75F49}" type="datetimeFigureOut">
              <a:rPr lang="en-US" smtClean="0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CFC42F3-6D30-4C97-9BB4-D9ABACBC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Контен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ACA9E38-BB34-4663-9111-839C47A75F49}" type="datetimeFigureOut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CFC42F3-6D30-4C97-9BB4-D9ABACBC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629841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Picture Placeholder 2"/>
          <p:cNvSpPr>
            <a:spLocks noGrp="1" noEditPoints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en-US"/>
              <a:t>Щелкните значок, чтобы добавить рисунок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629841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ACA9E38-BB34-4663-9111-839C47A75F49}" type="datetimeFigureOut">
              <a:rPr lang="en-US" smtClean="0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3CFC42F3-6D30-4C97-9BB4-D9ABACBC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57000"/>
            <a:lum bright="0" contrast="0"/>
          </a:blip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83009" y="0"/>
            <a:ext cx="8177981" cy="6878122"/>
          </a:xfrm>
          <a:prstGeom prst="rect">
            <a:avLst/>
          </a:prstGeom>
          <a:solidFill>
            <a:schemeClr val="bg2">
              <a:lumMod val="20000"/>
              <a:lumOff val="80000"/>
              <a:alpha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0ACA9E38-BB34-4663-9111-839C47A75F49}" type="datetimeFigureOut">
              <a:rPr lang="en-US" smtClean="0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3CFC42F3-6D30-4C97-9BB4-D9ABACBC02F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dt="0"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image" Target="../media/image6.pn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slideLayout" Target="../slideLayouts/slideLayout7.xml"/><Relationship Id="rId6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slideLayout" Target="../slideLayouts/slideLayout7.xml"/><Relationship Id="rId6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7.xml"/><Relationship Id="rId6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Relationship Id="rId10" Type="http://schemas.openxmlformats.org/officeDocument/2006/relationships/image" Target="../media/image26.jpeg"/><Relationship Id="rId11" Type="http://schemas.openxmlformats.org/officeDocument/2006/relationships/slideLayout" Target="../slideLayouts/slideLayout7.xml"/><Relationship Id="rId12" Type="http://schemas.openxmlformats.org/officeDocument/2006/relationships/notesSlide" Target="../notesSlides/notesSlide7.xml"/><Relationship Id="rId2" Type="http://schemas.openxmlformats.org/officeDocument/2006/relationships/image" Target="../media/image18.wmf"/><Relationship Id="rId3" Type="http://schemas.openxmlformats.org/officeDocument/2006/relationships/image" Target="../media/image19.wmf"/><Relationship Id="rId4" Type="http://schemas.openxmlformats.org/officeDocument/2006/relationships/image" Target="../media/image20.wmf"/><Relationship Id="rId5" Type="http://schemas.openxmlformats.org/officeDocument/2006/relationships/image" Target="../media/image21.wmf"/><Relationship Id="rId6" Type="http://schemas.openxmlformats.org/officeDocument/2006/relationships/image" Target="../media/image22.wmf"/><Relationship Id="rId7" Type="http://schemas.openxmlformats.org/officeDocument/2006/relationships/image" Target="../media/image23.wmf"/><Relationship Id="rId8" Type="http://schemas.openxmlformats.org/officeDocument/2006/relationships/image" Target="../media/image24.gif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4" Type="http://schemas.openxmlformats.org/officeDocument/2006/relationships/image" Target="../media/image30.gif"/><Relationship Id="rId5" Type="http://schemas.openxmlformats.org/officeDocument/2006/relationships/slideLayout" Target="../slideLayouts/slideLayout7.xml"/><Relationship Id="rId6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Relationship Id="rId2" Type="http://schemas.openxmlformats.org/officeDocument/2006/relationships/image" Target="../media/image32.jpeg"/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6" Type="http://schemas.openxmlformats.org/officeDocument/2006/relationships/slideLayout" Target="../slideLayouts/slideLayout7.xml"/><Relationship Id="rId7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Презентация на тему "Микробы "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611560" y="1772816"/>
            <a:ext cx="7886700" cy="3612059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0"/>
              <a:t>Выполнила: воспитатель </a:t>
            </a:r>
          </a:p>
          <a:p>
            <a:pPr marL="0" indent="0" algn="ctr">
              <a:buNone/>
            </a:pPr>
            <a:r>
              <a:rPr lang="ru-RU" sz="4400" b="0"/>
              <a:t>ГБДОУ №55 Фрунзенского района Санкт-Петербурга</a:t>
            </a:r>
          </a:p>
          <a:p>
            <a:pPr marL="0" indent="0" algn="ctr">
              <a:buNone/>
            </a:pPr>
            <a:r>
              <a:rPr lang="ru-RU" sz="4800" b="1"/>
              <a:t>Исмаилова Сурая Аждар кызы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  <a:ln w="76200">
            <a:solidFill>
              <a:srgbClr val="C00000"/>
            </a:solidFill>
            <a:prstDash val="sys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7869231_1292344697_15.pn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228184" y="3140968"/>
            <a:ext cx="2700713" cy="33843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98072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7030A0"/>
                </a:solidFill>
              </a:rPr>
              <a:t>Цель: </a:t>
            </a:r>
            <a:r>
              <a:rPr lang="ru-RU" sz="2800" b="1" dirty="0" smtClean="0"/>
              <a:t>сформировать представления о здоровье и здоровом образе жизни;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2060848"/>
            <a:ext cx="6768751" cy="3141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7030A0"/>
                </a:solidFill>
              </a:rPr>
              <a:t>Задачи: </a:t>
            </a:r>
            <a:r>
              <a:rPr lang="ru-RU" sz="2800" b="1" dirty="0" smtClean="0"/>
              <a:t>способствовать ознакомлению с элементарными навыками  гигиены; </a:t>
            </a:r>
          </a:p>
          <a:p>
            <a:r>
              <a:rPr lang="ru-RU" sz="2800" b="1" dirty="0" smtClean="0"/>
              <a:t>подвести детей к выводу о необходимости содержать тело в чистоте;</a:t>
            </a:r>
          </a:p>
          <a:p>
            <a:r>
              <a:rPr lang="ru-RU" sz="2800" b="1" dirty="0" smtClean="0"/>
              <a:t>Обеспечить развитие воображения, внимание, память; </a:t>
            </a:r>
          </a:p>
          <a:p>
            <a:r>
              <a:rPr lang="ru-RU" sz="2800" b="1" dirty="0" smtClean="0"/>
              <a:t>Расширять словарный запас.</a:t>
            </a:r>
            <a:endParaRPr lang="ru-RU" sz="28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484.jpg"/>
          <p:cNvPicPr>
            <a:picLocks noChangeAspect="1"/>
          </p:cNvPicPr>
          <p:nvPr/>
        </p:nvPicPr>
        <p:blipFill>
          <a:blip r:embed="rId1"/>
          <a:srcRect r="693" b="1316"/>
          <a:stretch/>
        </p:blipFill>
        <p:spPr>
          <a:xfrm>
            <a:off x="920988" y="476672"/>
            <a:ext cx="7251412" cy="5904656"/>
          </a:xfrm>
          <a:prstGeom prst="rect">
            <a:avLst/>
          </a:prstGeom>
          <a:ln w="76200">
            <a:solidFill>
              <a:srgbClr val="C00000"/>
            </a:solidFill>
            <a:prstDash val="sysDot"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5400000">
            <a:off x="4499578" y="2637326"/>
            <a:ext cx="2178696" cy="4338108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a1e8e89fb0ebd3f371f53b8083c4187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55576" y="548680"/>
            <a:ext cx="3559173" cy="2628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06258972_govn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39552" y="3861048"/>
            <a:ext cx="3306838" cy="2656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500994262751191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580112" y="3212976"/>
            <a:ext cx="2808312" cy="3143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108634_b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48064" y="404664"/>
            <a:ext cx="3264362" cy="2448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691680" y="3356992"/>
            <a:ext cx="5400600" cy="43204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32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Где живут микробы?</a:t>
            </a:r>
            <a:endParaRPr lang="ru-RU" sz="32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777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99592" y="260648"/>
            <a:ext cx="3713584" cy="3713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newspic_bi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08104" y="3861048"/>
            <a:ext cx="3302000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910914_20061205162626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51520" y="3573016"/>
            <a:ext cx="3912096" cy="2934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aPREL2013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00059" y="620688"/>
            <a:ext cx="3684893" cy="2763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75656" y="2852936"/>
            <a:ext cx="6408712" cy="667236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Как микробы попадают в организм</a:t>
            </a:r>
            <a:endParaRPr lang="ru-RU" sz="28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WZRD00Z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11560" y="548680"/>
            <a:ext cx="2452002" cy="3264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3391_384523808280469_42660022_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995936" y="1196752"/>
            <a:ext cx="3679324" cy="2887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ages_15387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76056" y="4005064"/>
            <a:ext cx="3552056" cy="2664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ad01f0aa4c3506ae81a2b342bd83c298.jpg"/>
          <p:cNvPicPr>
            <a:picLocks noChangeAspect="1"/>
          </p:cNvPicPr>
          <p:nvPr/>
        </p:nvPicPr>
        <p:blipFill>
          <a:blip r:embed="rId4"/>
          <a:srcRect t="-2924"/>
          <a:stretch/>
        </p:blipFill>
        <p:spPr>
          <a:xfrm>
            <a:off x="323528" y="3645024"/>
            <a:ext cx="2952328" cy="2994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188640"/>
            <a:ext cx="8352928" cy="1077218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3200" b="1" dirty="0" smtClean="0">
                <a:ln>
                  <a:solidFill>
                    <a:schemeClr val="accent4"/>
                  </a:solidFill>
                </a:ln>
                <a:solidFill>
                  <a:srgbClr val="FF0000"/>
                </a:solidFill>
              </a:rPr>
              <a:t>На нас микробы нападают, </a:t>
            </a:r>
            <a:r>
              <a:rPr lang="ru-RU" sz="32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когда     </a:t>
            </a:r>
          </a:p>
          <a:p>
            <a:r>
              <a:rPr lang="ru-RU" sz="32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                   больной на нас чихает</a:t>
            </a:r>
            <a:endParaRPr lang="ru-RU" sz="3200" b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ep2PutHands_jpg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355976" y="1196752"/>
            <a:ext cx="4231258" cy="3100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Acer\AppData\Local\Microsoft\Windows\INetCache\IE\FSUUNVC7\MC900412642[1].wmf"/>
          <p:cNvPicPr>
            <a:picLocks noChangeAspect="1" noChangeArrowheads="1"/>
          </p:cNvPicPr>
          <p:nvPr/>
        </p:nvPicPr>
        <p:blipFill>
          <a:blip r:embed="rId2"/>
          <a:srcRect l="20179" t="-216"/>
          <a:stretch/>
        </p:blipFill>
        <p:spPr bwMode="auto">
          <a:xfrm rot="21069753">
            <a:off x="59421" y="350931"/>
            <a:ext cx="1242518" cy="869565"/>
          </a:xfrm>
          <a:prstGeom prst="rect">
            <a:avLst/>
          </a:prstGeom>
          <a:noFill/>
        </p:spPr>
      </p:pic>
      <p:pic>
        <p:nvPicPr>
          <p:cNvPr id="1027" name="Picture 3" descr="C:\Users\Acer\AppData\Local\Microsoft\Windows\INetCache\IE\OGHVFL0Z\MC900412622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4208" y="476672"/>
            <a:ext cx="1954209" cy="1334149"/>
          </a:xfrm>
          <a:prstGeom prst="rect">
            <a:avLst/>
          </a:prstGeom>
          <a:noFill/>
        </p:spPr>
      </p:pic>
      <p:pic>
        <p:nvPicPr>
          <p:cNvPr id="1028" name="Picture 4" descr="C:\Users\Acer\AppData\Local\Microsoft\Windows\INetCache\IE\ZPV60CC9\MC900340142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6114" y="3501008"/>
            <a:ext cx="1827886" cy="1297534"/>
          </a:xfrm>
          <a:prstGeom prst="rect">
            <a:avLst/>
          </a:prstGeom>
          <a:noFill/>
        </p:spPr>
      </p:pic>
      <p:pic>
        <p:nvPicPr>
          <p:cNvPr id="1031" name="Picture 7" descr="C:\Users\Acer\AppData\Local\Microsoft\Windows\INetCache\IE\FSUUNVC7\MC90040413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4288" y="5175409"/>
            <a:ext cx="1659854" cy="1682591"/>
          </a:xfrm>
          <a:prstGeom prst="rect">
            <a:avLst/>
          </a:prstGeom>
          <a:noFill/>
        </p:spPr>
      </p:pic>
      <p:pic>
        <p:nvPicPr>
          <p:cNvPr id="1033" name="Picture 9" descr="C:\Users\Acer\AppData\Local\Microsoft\Windows\INetCache\IE\32E34XTI\MC900325494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888" y="404664"/>
            <a:ext cx="1059105" cy="1340768"/>
          </a:xfrm>
          <a:prstGeom prst="rect">
            <a:avLst/>
          </a:prstGeom>
          <a:noFill/>
        </p:spPr>
      </p:pic>
      <p:pic>
        <p:nvPicPr>
          <p:cNvPr id="1034" name="Picture 10" descr="C:\Users\Acer\AppData\Local\Microsoft\Windows\INetCache\IE\FSUUNVC7\MC900312546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8424" y="332656"/>
            <a:ext cx="548855" cy="1224136"/>
          </a:xfrm>
          <a:prstGeom prst="rect">
            <a:avLst/>
          </a:prstGeom>
          <a:noFill/>
        </p:spPr>
      </p:pic>
      <p:pic>
        <p:nvPicPr>
          <p:cNvPr id="13" name="Рисунок 12" descr="Image216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323528" y="5085184"/>
            <a:ext cx="1584176" cy="1575659"/>
          </a:xfrm>
          <a:prstGeom prst="rect">
            <a:avLst/>
          </a:prstGeom>
        </p:spPr>
      </p:pic>
      <p:pic>
        <p:nvPicPr>
          <p:cNvPr id="14" name="Рисунок 13" descr="src1209997288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3851920" y="4437112"/>
            <a:ext cx="324036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1907704" y="0"/>
            <a:ext cx="5256584" cy="1124744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C00000"/>
                </a:solidFill>
              </a:rPr>
              <a:t>Чистота- залог здоровья!</a:t>
            </a:r>
            <a:endParaRPr lang="ru-RU" sz="28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15" name="Рисунок 14" descr="IMG_3606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>
          <a:xfrm rot="4759589">
            <a:off x="260180" y="1699556"/>
            <a:ext cx="3481192" cy="26108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0-010-Lichnaja-gigiena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555776" y="260648"/>
            <a:ext cx="3869882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105736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300192" y="3140968"/>
            <a:ext cx="2608944" cy="2685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346429092_3.jpg"/>
          <p:cNvPicPr>
            <a:picLocks noChangeAspect="1"/>
          </p:cNvPicPr>
          <p:nvPr/>
        </p:nvPicPr>
        <p:blipFill>
          <a:blip r:embed="rId3"/>
          <a:srcRect t="-1714"/>
          <a:stretch/>
        </p:blipFill>
        <p:spPr>
          <a:xfrm>
            <a:off x="395536" y="3068960"/>
            <a:ext cx="2882143" cy="2846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836477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563888" y="3429000"/>
            <a:ext cx="2286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de-naiti-vitaminy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275856" y="1052736"/>
            <a:ext cx="295232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omsk_b_3111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24128" y="4293096"/>
            <a:ext cx="3118309" cy="2241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354210108_77863725_4278666_57014508_istock_000005662140smal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79512" y="620688"/>
            <a:ext cx="3269803" cy="2108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rofileizmwuc_img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23528" y="4221088"/>
            <a:ext cx="3055888" cy="2272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60353477_Kishik_fruktiv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28184" y="764704"/>
            <a:ext cx="2736304" cy="2321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27584" y="476673"/>
            <a:ext cx="7715713" cy="216023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36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Овощи и фрукты- полезные продукты</a:t>
            </a:r>
            <a:endParaRPr lang="ru-RU" sz="3600" b="1" dirty="0">
              <a:ln>
                <a:solidFill>
                  <a:schemeClr val="accent4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ячий шоколад">
  <a:themeElements>
    <a:clrScheme name="Горячий шоколад">
      <a:dk1>
        <a:sysClr val="windowText" lastClr="000000"/>
      </a:dk1>
      <a:lt1>
        <a:sysClr val="window" lastClr="FFFFFF"/>
      </a:lt1>
      <a:dk2>
        <a:srgbClr val="664C3D"/>
      </a:dk2>
      <a:lt2>
        <a:srgbClr val="F2E0A0"/>
      </a:lt2>
      <a:accent1>
        <a:srgbClr val="C23C2A"/>
      </a:accent1>
      <a:accent2>
        <a:srgbClr val="897747"/>
      </a:accent2>
      <a:accent3>
        <a:srgbClr val="E19825"/>
      </a:accent3>
      <a:accent4>
        <a:srgbClr val="4B90AF"/>
      </a:accent4>
      <a:accent5>
        <a:srgbClr val="CBD783"/>
      </a:accent5>
      <a:accent6>
        <a:srgbClr val="EBCC11"/>
      </a:accent6>
      <a:hlink>
        <a:srgbClr val="4B90AF"/>
      </a:hlink>
      <a:folHlink>
        <a:srgbClr val="90BCD0"/>
      </a:folHlink>
    </a:clrScheme>
    <a:fontScheme name="Горячий шоколад">
      <a:majorFont>
        <a:latin typeface="Arial Bold"/>
        <a:ea typeface=""/>
        <a:cs typeface=""/>
      </a:majorFont>
      <a:minorFont>
        <a:latin typeface="Calibri"/>
        <a:ea typeface=""/>
        <a:cs typeface=""/>
      </a:minorFont>
    </a:fontScheme>
    <a:fmtScheme name="Горячий шоколад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96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Нина</cp:lastModifiedBy>
  <cp:revision>56</cp:revision>
  <dcterms:created xsi:type="dcterms:W3CDTF">2014-04-06T18:50:47Z</dcterms:created>
  <dcterms:modified xsi:type="dcterms:W3CDTF">2022-12-12T20:40:20Z</dcterms:modified>
</cp:coreProperties>
</file>