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C60984-89D2-38B0-A973-290C55DA8C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13E12D5-7212-2D8D-CE90-4251D85F3A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0E7831-F7DF-E1AB-4BEA-F6B70FB4F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E88D2F-61C1-71DD-B8FA-525740EC7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B8F480-FA4A-420E-341B-EB60FD142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254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FC4E0-16C0-9DB7-6437-2567B0DFA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10F9DA3-3A14-75A8-D942-7E2B65F141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7B45B3-E1BC-8CFB-F0EA-3A0178493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E15A32-89DF-37C4-3042-653844AB9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823B9F-DC23-7CA7-A745-6D884056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400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1F54109-6F16-D113-8BDF-5BDD76F6AD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7121B14-46E5-8111-F4D4-22BF2A608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E7F51B-00AA-8D9A-9EE9-143F48C1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33872A-1505-AACB-662D-E397D21A0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898AB6-0158-D275-202B-0F1B8F603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48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7C5C72-7DA9-5054-EB69-841DEA06B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EC8E06-EF61-11CD-1EFB-336F02772F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95FFB8-E6C2-9FA5-BEB3-DC51D5904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361C78-5D9D-C683-9C61-4D4A7E82F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D0F023-7F85-623D-7875-BCE01E14D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22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081606-EE57-4E71-274E-744022E54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7CBDAA-7156-D2B8-1194-71FDB0213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DE1D4B-DFEE-7C2D-060D-9E7790E2A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995095-9074-B0A6-D398-96805FD67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474F72-DA5B-9467-AD39-F93D1D00D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28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77E339-DB71-D521-9C96-029E1D0DF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C62A25-3156-6ECB-9639-1E88EB51F4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4F7354-6606-F0A2-5FAB-C32456C203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EDD3F82-B5F4-D8F9-F768-9CAE83F9B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1CA6409-9AF9-0BC0-2CE8-4EC0683DF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06AF83-CF78-D4CE-327F-D00F8E6A1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29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34BA47-B403-70A9-7587-615507B70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03CFF5-43B6-79FA-043C-1AE6BE9E1C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42409A6-DCC8-E0A0-A738-E9431BB81D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C689CDB-BC3E-BA62-3D55-4D100079C3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50CF808-F93C-CB46-7F9E-FB79F2ED24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4159140-8E94-C33D-74DC-CE0B68A1F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C712C15-2A97-40EE-B162-86A4B4DC8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DCC3BA4-49B7-2F9E-3F09-59306DDE1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657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00977A-7EBC-313F-DC3B-95A153AAE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8C77D5E-140C-AB14-966A-E04AE3ED8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4C2EF2-B664-9902-D2AC-80C6A3C40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60A24CE-4003-7AF0-F1E4-2F0600EFB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100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1555DA9-24E1-E4AB-1AD7-2CD99F979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E405401-DB3F-1C41-0AD6-E6107B205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C07B3D-9A16-A1E3-CD29-F8CEFDD41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64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C553C-D9C2-C104-DA46-E1ED87796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C8A460-BBD2-9065-E03C-CB39861CB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3038B8-4AC5-10CE-CA3F-839171BE1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3836581-EC01-9E39-D38C-9306777FF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F8C760-9571-DB5B-9BBD-84BC7FE86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45AEFF-393B-E5E3-7B67-719D186B4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73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ED54DD-9603-B26D-C0AB-C6D0183BA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FF17717-880A-2094-E9ED-C3417987EC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BE41AF-0825-622F-C291-BC4AB4E63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BBE008-CFFF-B8A6-B001-E181BD571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173C27-CD33-4D1C-AE77-844A4E59C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E024833-C848-B05D-5C6D-3E6C375E6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657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6CC97A-C3FD-0C92-4604-A94CD6363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071A08-0E18-5FEF-A1A8-550BEB1847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697350-92D8-B96A-214D-B46F117DA4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C5BBD-1EB6-463F-AEBC-E7DE5343CA31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6D43AC-B9A5-EFC0-2EF4-7B8C48AD4E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B7A623-BB96-B67B-DBA1-B5360D4315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E55B1-9D5A-4C9D-AB55-76B576D42A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687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B2197E-1E94-97B8-4798-ED3588EDF94C}"/>
              </a:ext>
            </a:extLst>
          </p:cNvPr>
          <p:cNvSpPr txBox="1"/>
          <p:nvPr/>
        </p:nvSpPr>
        <p:spPr>
          <a:xfrm>
            <a:off x="678749" y="878890"/>
            <a:ext cx="1071130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занятию по </a:t>
            </a:r>
            <a:r>
              <a:rPr lang="ru-RU" sz="3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петербурговедению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город – Санкт-Петербург»</a:t>
            </a:r>
          </a:p>
          <a:p>
            <a:pPr algn="ctr"/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группе «Мечтатели»</a:t>
            </a:r>
          </a:p>
        </p:txBody>
      </p:sp>
    </p:spTree>
    <p:extLst>
      <p:ext uri="{BB962C8B-B14F-4D97-AF65-F5344CB8AC3E}">
        <p14:creationId xmlns:p14="http://schemas.microsoft.com/office/powerpoint/2010/main" val="1062805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1B8A4DD1-4345-9D2E-A590-0FF74FC4F507}"/>
              </a:ext>
            </a:extLst>
          </p:cNvPr>
          <p:cNvGrpSpPr/>
          <p:nvPr/>
        </p:nvGrpSpPr>
        <p:grpSpPr>
          <a:xfrm>
            <a:off x="1333500" y="600455"/>
            <a:ext cx="9003196" cy="6005132"/>
            <a:chOff x="1333500" y="600455"/>
            <a:chExt cx="9003196" cy="6005132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BB186F27-0DF8-A791-5096-715F430BB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3500" y="600455"/>
              <a:ext cx="9003196" cy="600513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FABE1EA-D347-83F5-4B14-8D8857526EFF}"/>
                </a:ext>
              </a:extLst>
            </p:cNvPr>
            <p:cNvSpPr txBox="1"/>
            <p:nvPr/>
          </p:nvSpPr>
          <p:spPr>
            <a:xfrm>
              <a:off x="1616765" y="993913"/>
              <a:ext cx="3048000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ПЛОЩАДЬ ОСТРОВСКОГО</a:t>
              </a:r>
            </a:p>
            <a:p>
              <a:pPr algn="ctr"/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ПАМЯТНИК ЕКАТЕРИНЕ ВТОРОЙ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7330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1AC707E0-8857-DE33-4B55-4622F4E328F8}"/>
              </a:ext>
            </a:extLst>
          </p:cNvPr>
          <p:cNvGrpSpPr/>
          <p:nvPr/>
        </p:nvGrpSpPr>
        <p:grpSpPr>
          <a:xfrm>
            <a:off x="1505308" y="732747"/>
            <a:ext cx="8774932" cy="5628296"/>
            <a:chOff x="1505308" y="732747"/>
            <a:chExt cx="8774932" cy="5628296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BDFBF241-CC05-20B4-8401-F38990485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5308" y="732747"/>
              <a:ext cx="8774932" cy="562829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00B050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173D5C4-E142-66FC-BBAA-B211FFD079BE}"/>
                </a:ext>
              </a:extLst>
            </p:cNvPr>
            <p:cNvSpPr txBox="1"/>
            <p:nvPr/>
          </p:nvSpPr>
          <p:spPr>
            <a:xfrm>
              <a:off x="1911760" y="980660"/>
              <a:ext cx="260853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АНИЧКОВ МОСТ</a:t>
              </a:r>
            </a:p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Скульптор Петр Клодт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1595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5D3C927-C4B3-D6E6-D8BF-03CBEFDD642B}"/>
              </a:ext>
            </a:extLst>
          </p:cNvPr>
          <p:cNvGrpSpPr/>
          <p:nvPr/>
        </p:nvGrpSpPr>
        <p:grpSpPr>
          <a:xfrm>
            <a:off x="1219200" y="865183"/>
            <a:ext cx="8998226" cy="5597529"/>
            <a:chOff x="1219200" y="865183"/>
            <a:chExt cx="8998226" cy="5597529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E4026D61-663B-0BB2-34F9-3C39938DC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9200" y="865183"/>
              <a:ext cx="8998226" cy="559752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CFC2250-C378-B8DD-63F9-52EEF2FC93CA}"/>
                </a:ext>
              </a:extLst>
            </p:cNvPr>
            <p:cNvSpPr txBox="1"/>
            <p:nvPr/>
          </p:nvSpPr>
          <p:spPr>
            <a:xfrm>
              <a:off x="1510749" y="1113182"/>
              <a:ext cx="3008516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МОСКОВСКИЙ ВОКЗАЛ</a:t>
              </a:r>
            </a:p>
            <a:p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ПЛОЩАДЬ ВОССТАНИЯ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4741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3A50D50E-638B-2B98-062F-20D7B0C83677}"/>
              </a:ext>
            </a:extLst>
          </p:cNvPr>
          <p:cNvGrpSpPr/>
          <p:nvPr/>
        </p:nvGrpSpPr>
        <p:grpSpPr>
          <a:xfrm>
            <a:off x="1842052" y="503584"/>
            <a:ext cx="8547652" cy="6089374"/>
            <a:chOff x="1842052" y="606740"/>
            <a:chExt cx="8291720" cy="5986217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24E9DC84-5E01-D4EC-8431-0FE26A0E82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42052" y="606740"/>
              <a:ext cx="8291720" cy="598621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00B050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B6055BC-BF67-DA4B-A4D3-5FA690131057}"/>
                </a:ext>
              </a:extLst>
            </p:cNvPr>
            <p:cNvSpPr txBox="1"/>
            <p:nvPr/>
          </p:nvSpPr>
          <p:spPr>
            <a:xfrm>
              <a:off x="2822713" y="927653"/>
              <a:ext cx="4468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ПЛОЩАДЬ АЛЕКСАНДРА НЕВСКОГО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9481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EAE6E3FA-04FB-9357-B347-6049E9E69F39}"/>
              </a:ext>
            </a:extLst>
          </p:cNvPr>
          <p:cNvGrpSpPr/>
          <p:nvPr/>
        </p:nvGrpSpPr>
        <p:grpSpPr>
          <a:xfrm>
            <a:off x="1407689" y="519219"/>
            <a:ext cx="8320150" cy="5962653"/>
            <a:chOff x="1709530" y="634629"/>
            <a:chExt cx="8320150" cy="5962653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E21C0385-0B49-04DD-378C-83FCBB4C2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09530" y="634629"/>
              <a:ext cx="8320150" cy="5962653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C3D0E56-5BC3-F16B-D1AD-2EE121324DAE}"/>
                </a:ext>
              </a:extLst>
            </p:cNvPr>
            <p:cNvSpPr txBox="1"/>
            <p:nvPr/>
          </p:nvSpPr>
          <p:spPr>
            <a:xfrm>
              <a:off x="1934816" y="980661"/>
              <a:ext cx="2478157" cy="227754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wrap="square" rtlCol="0">
              <a:spAutoFit/>
            </a:bodyPr>
            <a:lstStyle/>
            <a:p>
              <a:pPr algn="ctr">
                <a:spcAft>
                  <a:spcPts val="750"/>
                </a:spcAft>
              </a:pPr>
              <a:r>
                <a:rPr lang="ru-RU" sz="1800" b="1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Адмиралтейство</a:t>
              </a:r>
              <a:endPara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750"/>
                </a:spcAft>
              </a:pPr>
              <a:r>
                <a:rPr lang="ru-RU" sz="14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В начале Невского стоит</a:t>
              </a:r>
              <a:endPara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750"/>
                </a:spcAft>
              </a:pPr>
              <a:r>
                <a:rPr lang="ru-RU" sz="14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Прекрасно здание на вид.</a:t>
              </a:r>
              <a:endPara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750"/>
                </a:spcAft>
              </a:pPr>
              <a:r>
                <a:rPr lang="ru-RU" sz="14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Колонны, статуи и шпиль</a:t>
              </a:r>
              <a:endPara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750"/>
                </a:spcAft>
              </a:pPr>
              <a:r>
                <a:rPr lang="ru-RU" sz="14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И только в вышине</a:t>
              </a:r>
              <a:endPara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750"/>
                </a:spcAft>
              </a:pPr>
              <a:r>
                <a:rPr lang="ru-RU" sz="14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Горит кораблик золотой</a:t>
              </a:r>
              <a:endPara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algn="ctr">
                <a:spcAft>
                  <a:spcPts val="750"/>
                </a:spcAft>
              </a:pPr>
              <a:r>
                <a:rPr lang="ru-RU" sz="14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Times New Roman" panose="02020603050405020304" pitchFamily="18" charset="0"/>
                </a:rPr>
                <a:t>Весь в солнечном огне.</a:t>
              </a:r>
              <a:endPara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1087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DA5DF9F1-A46B-FC48-DA70-AAA12A2B2F5C}"/>
              </a:ext>
            </a:extLst>
          </p:cNvPr>
          <p:cNvGrpSpPr/>
          <p:nvPr/>
        </p:nvGrpSpPr>
        <p:grpSpPr>
          <a:xfrm>
            <a:off x="1145219" y="349939"/>
            <a:ext cx="9390387" cy="6158121"/>
            <a:chOff x="2035893" y="605016"/>
            <a:chExt cx="8473080" cy="5890456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BC869ED2-52EC-BBE9-C6AA-44BB0E062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35893" y="605016"/>
              <a:ext cx="8473080" cy="5890456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75CEAB9-636F-4A17-2C5B-57E1BBC1E5CC}"/>
                </a:ext>
              </a:extLst>
            </p:cNvPr>
            <p:cNvSpPr txBox="1"/>
            <p:nvPr/>
          </p:nvSpPr>
          <p:spPr>
            <a:xfrm>
              <a:off x="8208036" y="3550244"/>
              <a:ext cx="1948071" cy="249010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Адмиралтейская игла</a:t>
              </a:r>
              <a:endPara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Издалека нам всем видна</a:t>
              </a:r>
              <a:endPara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На ней – кораблик золотой</a:t>
              </a:r>
              <a:endPara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600" dirty="0">
                  <a:ln>
                    <a:noFill/>
                  </a:ln>
                  <a:solidFill>
                    <a:srgbClr val="000000"/>
                  </a:solidFill>
                  <a:effectLst>
                    <a:outerShdw blurRad="38100" dist="19050" dir="2700000" algn="tl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Символ веры он морской</a:t>
              </a:r>
              <a:endParaRPr lang="ru-RU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5254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866ECA2-ABBA-78BA-7655-C6677A051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513" y="868500"/>
            <a:ext cx="8300743" cy="536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18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C78B9787-50B5-FCCB-3DB5-8EB509E35A46}"/>
              </a:ext>
            </a:extLst>
          </p:cNvPr>
          <p:cNvGrpSpPr/>
          <p:nvPr/>
        </p:nvGrpSpPr>
        <p:grpSpPr>
          <a:xfrm>
            <a:off x="1656523" y="801226"/>
            <a:ext cx="8083826" cy="5367660"/>
            <a:chOff x="1656523" y="801226"/>
            <a:chExt cx="8083826" cy="5367660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238B80A6-1E0D-B598-0462-CE950762D0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56523" y="801226"/>
              <a:ext cx="8083826" cy="536766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00B050"/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06CE84A-DA08-621E-5FE1-413DEF17F067}"/>
                </a:ext>
              </a:extLst>
            </p:cNvPr>
            <p:cNvSpPr txBox="1"/>
            <p:nvPr/>
          </p:nvSpPr>
          <p:spPr>
            <a:xfrm>
              <a:off x="6776052" y="1152938"/>
              <a:ext cx="2632991" cy="163121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КАЗАНСКИЙ СОБОР</a:t>
              </a:r>
            </a:p>
            <a:p>
              <a:pPr algn="ctr"/>
              <a:r>
                <a:rPr lang="ru-RU" sz="16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Проект собора создал русский архитектор</a:t>
              </a:r>
            </a:p>
            <a:p>
              <a:pPr algn="ctr"/>
              <a:r>
                <a:rPr lang="ru-RU" sz="1600" b="0" i="0" dirty="0"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Андрей Никифорович ВОРОНИХИН</a:t>
              </a:r>
            </a:p>
            <a:p>
              <a:pPr algn="ctr"/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232127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F9809BFD-4087-98BB-08C2-71211EEE72A2}"/>
              </a:ext>
            </a:extLst>
          </p:cNvPr>
          <p:cNvGrpSpPr/>
          <p:nvPr/>
        </p:nvGrpSpPr>
        <p:grpSpPr>
          <a:xfrm>
            <a:off x="1917555" y="983410"/>
            <a:ext cx="8065503" cy="4953563"/>
            <a:chOff x="1917555" y="983410"/>
            <a:chExt cx="8065503" cy="4953563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id="{6F1CBFB7-68F9-E03F-476A-E98DE79AC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7555" y="983410"/>
              <a:ext cx="8065503" cy="495356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chemeClr val="accent1">
                  <a:lumMod val="60000"/>
                  <a:lumOff val="40000"/>
                </a:schemeClr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81E4786-40D6-1660-4C94-22F47110372A}"/>
                </a:ext>
              </a:extLst>
            </p:cNvPr>
            <p:cNvSpPr txBox="1"/>
            <p:nvPr/>
          </p:nvSpPr>
          <p:spPr>
            <a:xfrm>
              <a:off x="2208942" y="1285461"/>
              <a:ext cx="19215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ДОМ КНИГИ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2087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6184EF68-E37C-9010-7B8F-F933195ADAA0}"/>
              </a:ext>
            </a:extLst>
          </p:cNvPr>
          <p:cNvGrpSpPr/>
          <p:nvPr/>
        </p:nvGrpSpPr>
        <p:grpSpPr>
          <a:xfrm>
            <a:off x="1365518" y="660155"/>
            <a:ext cx="8801601" cy="5677033"/>
            <a:chOff x="806225" y="642400"/>
            <a:chExt cx="8801601" cy="5677033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1DEBFA2E-ABEB-058C-FF72-B61F59CA4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6225" y="642400"/>
              <a:ext cx="8801601" cy="5677033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chemeClr val="accent1">
                  <a:lumMod val="60000"/>
                  <a:lumOff val="40000"/>
                </a:schemeClr>
              </a:solidFill>
            </a:ln>
            <a:effectLst>
              <a:outerShdw blurRad="50000" algn="tl" rotWithShape="0">
                <a:srgbClr val="000000">
                  <a:alpha val="41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948C38B-8FAC-7776-7FBA-324A4F1FA48E}"/>
                </a:ext>
              </a:extLst>
            </p:cNvPr>
            <p:cNvSpPr txBox="1"/>
            <p:nvPr/>
          </p:nvSpPr>
          <p:spPr>
            <a:xfrm>
              <a:off x="1934818" y="1232452"/>
              <a:ext cx="26900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КАНАЛ ГРИБОЕДОВА</a:t>
              </a:r>
            </a:p>
            <a:p>
              <a:pPr algn="ctr"/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КМ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7280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1DBF609C-5066-8332-184D-E85B4336F889}"/>
              </a:ext>
            </a:extLst>
          </p:cNvPr>
          <p:cNvGrpSpPr/>
          <p:nvPr/>
        </p:nvGrpSpPr>
        <p:grpSpPr>
          <a:xfrm>
            <a:off x="1606029" y="614114"/>
            <a:ext cx="8677658" cy="5819816"/>
            <a:chOff x="1606029" y="614114"/>
            <a:chExt cx="8677658" cy="5819816"/>
          </a:xfrm>
        </p:grpSpPr>
        <p:pic>
          <p:nvPicPr>
            <p:cNvPr id="2" name="Рисунок 1">
              <a:extLst>
                <a:ext uri="{FF2B5EF4-FFF2-40B4-BE49-F238E27FC236}">
                  <a16:creationId xmlns:a16="http://schemas.microsoft.com/office/drawing/2014/main" id="{E705F61C-F55A-FA11-EC58-61238C307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06029" y="614114"/>
              <a:ext cx="8677658" cy="5819816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D4B4187-930F-168B-1E26-28BAB41FC09C}"/>
                </a:ext>
              </a:extLst>
            </p:cNvPr>
            <p:cNvSpPr txBox="1"/>
            <p:nvPr/>
          </p:nvSpPr>
          <p:spPr>
            <a:xfrm>
              <a:off x="1908313" y="901148"/>
              <a:ext cx="3496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ЗДАНИЕ ГОРОДСКОЙ ДУМЫ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8106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E16643-DAEB-7B56-17EB-96F85175D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029" y="509115"/>
            <a:ext cx="8329136" cy="5739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2716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95</Words>
  <Application>Microsoft Office PowerPoint</Application>
  <PresentationFormat>Широкоэкранный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makimak9494@outlook.com</dc:creator>
  <cp:lastModifiedBy>Admin</cp:lastModifiedBy>
  <cp:revision>2</cp:revision>
  <dcterms:created xsi:type="dcterms:W3CDTF">2022-09-09T15:23:43Z</dcterms:created>
  <dcterms:modified xsi:type="dcterms:W3CDTF">2022-12-12T11:55:37Z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1377859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