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35"/>
  </p:notesMasterIdLst>
  <p:sldIdLst>
    <p:sldId id="279" r:id="rId2"/>
    <p:sldId id="280" r:id="rId3"/>
    <p:sldId id="332" r:id="rId4"/>
    <p:sldId id="333" r:id="rId5"/>
    <p:sldId id="311" r:id="rId6"/>
    <p:sldId id="259" r:id="rId7"/>
    <p:sldId id="302" r:id="rId8"/>
    <p:sldId id="306" r:id="rId9"/>
    <p:sldId id="307" r:id="rId10"/>
    <p:sldId id="304" r:id="rId11"/>
    <p:sldId id="305" r:id="rId12"/>
    <p:sldId id="334" r:id="rId13"/>
    <p:sldId id="308" r:id="rId14"/>
    <p:sldId id="309" r:id="rId15"/>
    <p:sldId id="310" r:id="rId16"/>
    <p:sldId id="313" r:id="rId17"/>
    <p:sldId id="314" r:id="rId18"/>
    <p:sldId id="315" r:id="rId19"/>
    <p:sldId id="316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1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90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9691F17-70B1-4076-9016-AB72CD0093C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E90C0AC-7CCD-4BC7-9376-BF9EA25160E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B4C8B66A-F3C7-4937-829D-EDED4D6E684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F4C7B1E4-07C5-4586-B833-E95F52B1E30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7526" name="Rectangle 6">
            <a:extLst>
              <a:ext uri="{FF2B5EF4-FFF2-40B4-BE49-F238E27FC236}">
                <a16:creationId xmlns:a16="http://schemas.microsoft.com/office/drawing/2014/main" id="{9D86365B-5ECF-4207-9807-9ED2EE47EAB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107527" name="Rectangle 7">
            <a:extLst>
              <a:ext uri="{FF2B5EF4-FFF2-40B4-BE49-F238E27FC236}">
                <a16:creationId xmlns:a16="http://schemas.microsoft.com/office/drawing/2014/main" id="{8D1CF794-87CD-406D-9D2E-2348C29E7A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27138EA-4235-444E-AEB6-F449D35BA8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617B6E1-1DE3-471B-ACE5-18C28CE86E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34DB6-AEE4-450B-93E5-7697FEE4F0D8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FA969C2D-D43B-4E4C-AA0E-9393B507A93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3824CD1D-467D-425B-81BA-36F6E064F5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1AABA50-09A9-459F-80E6-0F71477891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EFD14-F495-4209-8170-E88C95840340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115714" name="Rectangle 2">
            <a:extLst>
              <a:ext uri="{FF2B5EF4-FFF2-40B4-BE49-F238E27FC236}">
                <a16:creationId xmlns:a16="http://schemas.microsoft.com/office/drawing/2014/main" id="{3ACDA166-B042-40BF-8069-1C05A1BA8F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01437309-29D0-42AC-A95F-A50E6C220F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E87666F-480A-4DED-A1DA-B864A23D00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70B824-9845-4621-BFE9-153A73AB9328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16738" name="Rectangle 2">
            <a:extLst>
              <a:ext uri="{FF2B5EF4-FFF2-40B4-BE49-F238E27FC236}">
                <a16:creationId xmlns:a16="http://schemas.microsoft.com/office/drawing/2014/main" id="{39282677-D67A-49D2-8506-8594AF13F0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AC543CF3-8852-48E8-ACE6-8AC069921C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5A695E-E600-4723-9CC1-E4BBC09293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556C4-06A5-4CC8-BE99-12B7359DEA3B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149506" name="Rectangle 2">
            <a:extLst>
              <a:ext uri="{FF2B5EF4-FFF2-40B4-BE49-F238E27FC236}">
                <a16:creationId xmlns:a16="http://schemas.microsoft.com/office/drawing/2014/main" id="{A6EC14A4-B6EE-4752-9A49-40FB54665DB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>
            <a:extLst>
              <a:ext uri="{FF2B5EF4-FFF2-40B4-BE49-F238E27FC236}">
                <a16:creationId xmlns:a16="http://schemas.microsoft.com/office/drawing/2014/main" id="{0D79387F-553B-4B05-9C92-7EE7E6ADA3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6C83C3F-EA89-4B99-B3EC-8B38498E3D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7D5C2-BFF3-41FF-8022-D9722FFD998A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9A5D56E3-3637-40A5-B571-087DE47263B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75662607-5CAC-45B6-8574-0A8527810E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DCB958C-D4B5-4BD0-ADCF-6BD4A41145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EC8444-2907-4D3E-99EA-5610594E4F4A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119810" name="Rectangle 2">
            <a:extLst>
              <a:ext uri="{FF2B5EF4-FFF2-40B4-BE49-F238E27FC236}">
                <a16:creationId xmlns:a16="http://schemas.microsoft.com/office/drawing/2014/main" id="{FA68DBE2-B148-43F2-947A-0021F43C13B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54F279F1-3FEF-44B1-995D-D4D02EC6E2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72D53D2-4424-4856-ADA2-1EE6E2E87C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D7115-8F33-478F-BFEA-F47D4CF75D18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120834" name="Rectangle 2">
            <a:extLst>
              <a:ext uri="{FF2B5EF4-FFF2-40B4-BE49-F238E27FC236}">
                <a16:creationId xmlns:a16="http://schemas.microsoft.com/office/drawing/2014/main" id="{8F74BF22-1E17-4C32-AC0F-2EB986AC3E8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4855FFC8-285F-4B8A-B8C3-466D318D88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EB024D4-FF8F-4907-8222-A734F98150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7213B8-1366-43EA-9DC0-4479E54A3518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121858" name="Rectangle 2">
            <a:extLst>
              <a:ext uri="{FF2B5EF4-FFF2-40B4-BE49-F238E27FC236}">
                <a16:creationId xmlns:a16="http://schemas.microsoft.com/office/drawing/2014/main" id="{090E5E68-2097-4903-999C-E7C40A8742A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CA458A11-C680-4796-8A55-D0E253BAC4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6B16846-C726-4DBF-9973-06FCFA57F4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7AD134-5E5A-4ED4-A714-402B47EB0EC1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BA2AF928-F1E4-4249-BB7B-B6E51298DE8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F7BF0EBE-E927-43B9-AE0A-3AA3EF473F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D577D70-663E-49CB-B205-E05F85275F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BEAF1-149D-4E24-8ABD-8F048EB53860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CC10B487-F97F-4895-8ED4-9BF4E87BBD4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394D69E9-E317-439F-A9F3-D45D1CC5E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7DAEE4A-0A0F-46C9-A241-7B99FA4ABA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2ECCD-354B-4BC5-B2C3-50B727A20FCE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E29F6785-9C4C-441D-8BEA-E52C6BC06FD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C57BA5E7-B1AD-4D51-B464-D344426012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3A85E68-699D-4FCB-A85F-46E10B0DF1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513F6A-4DB8-4E28-A9A9-9CAC79259A8F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09570" name="Rectangle 2">
            <a:extLst>
              <a:ext uri="{FF2B5EF4-FFF2-40B4-BE49-F238E27FC236}">
                <a16:creationId xmlns:a16="http://schemas.microsoft.com/office/drawing/2014/main" id="{98B03E26-6833-4741-90BB-B0C8EBE81BF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93459E43-5987-4EEC-B025-E22DC876C9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6D50374-51EC-4796-89DE-60D41DB5D9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D2BB3-7127-4025-9907-B9C0055DB1A4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126978" name="Rectangle 2">
            <a:extLst>
              <a:ext uri="{FF2B5EF4-FFF2-40B4-BE49-F238E27FC236}">
                <a16:creationId xmlns:a16="http://schemas.microsoft.com/office/drawing/2014/main" id="{97CA2F94-895E-4150-A48E-0BD36F8C59A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802CC17C-545B-4E51-8628-E9E42C33BA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F4AE8BC-757D-4FE3-8765-30ECB63917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C9E68-85CD-4BF6-A751-3A44798F72B8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128002" name="Rectangle 2">
            <a:extLst>
              <a:ext uri="{FF2B5EF4-FFF2-40B4-BE49-F238E27FC236}">
                <a16:creationId xmlns:a16="http://schemas.microsoft.com/office/drawing/2014/main" id="{6039A36F-118F-42CC-9A36-AF0CF751FB3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C64E9019-057D-4CA8-B2F4-591D0757E3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81C9C5F-42CA-46FF-873A-AEB0802796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3D9C2-4538-4628-A6C7-2728D893E312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129026" name="Rectangle 2">
            <a:extLst>
              <a:ext uri="{FF2B5EF4-FFF2-40B4-BE49-F238E27FC236}">
                <a16:creationId xmlns:a16="http://schemas.microsoft.com/office/drawing/2014/main" id="{2B2C68FB-5E3D-4B45-B54C-0595CA97376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F978996C-1BF6-4A3D-BB32-752A863CE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64E9F6A-D98D-474E-8730-1981E54939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A962D-B8AA-409A-8D5E-F6DAE208EBA8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130050" name="Rectangle 2">
            <a:extLst>
              <a:ext uri="{FF2B5EF4-FFF2-40B4-BE49-F238E27FC236}">
                <a16:creationId xmlns:a16="http://schemas.microsoft.com/office/drawing/2014/main" id="{5B7E9FC7-77C3-483E-8D6A-67D70F7814C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B3C9FB60-8EB6-4FD8-B84D-7A9D04006A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5D40030-F305-4BF1-942D-6CBE3155E9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34CBE6-5034-471F-A442-2D4EC4FB9BE0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131074" name="Rectangle 2">
            <a:extLst>
              <a:ext uri="{FF2B5EF4-FFF2-40B4-BE49-F238E27FC236}">
                <a16:creationId xmlns:a16="http://schemas.microsoft.com/office/drawing/2014/main" id="{A0B0537C-E59B-4BED-B6DC-04BF4AAA801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1539DCF8-89BE-4265-B6E9-5E2ACC9E84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11A1A0A-8201-4BA4-A26B-4C4A66F34D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EA46BE-A32C-457E-B6BC-1D19809CA0DA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5FDE2FC7-1482-447D-A492-0FA33C4E92C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76FD198A-0B11-474F-8F56-6DDB48FD46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AB9CD5A-697C-49AD-8D6A-A9941D1D2A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6E11F-28DB-4870-A12B-FF979133A1C7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133122" name="Rectangle 2">
            <a:extLst>
              <a:ext uri="{FF2B5EF4-FFF2-40B4-BE49-F238E27FC236}">
                <a16:creationId xmlns:a16="http://schemas.microsoft.com/office/drawing/2014/main" id="{63556B7B-A840-4E7A-8588-B2775CA12C0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>
            <a:extLst>
              <a:ext uri="{FF2B5EF4-FFF2-40B4-BE49-F238E27FC236}">
                <a16:creationId xmlns:a16="http://schemas.microsoft.com/office/drawing/2014/main" id="{AFEB245C-91E9-4499-A7BA-3DA287D6AD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D96A0A-C78C-4328-AA7C-61B4355A61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B1EA3-0A07-4291-A660-148D80E0F6F8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134146" name="Rectangle 2">
            <a:extLst>
              <a:ext uri="{FF2B5EF4-FFF2-40B4-BE49-F238E27FC236}">
                <a16:creationId xmlns:a16="http://schemas.microsoft.com/office/drawing/2014/main" id="{CC7E8027-D8F6-4DBF-9F9B-A27B98C11B8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>
            <a:extLst>
              <a:ext uri="{FF2B5EF4-FFF2-40B4-BE49-F238E27FC236}">
                <a16:creationId xmlns:a16="http://schemas.microsoft.com/office/drawing/2014/main" id="{14F366B4-7DB0-47BB-A67F-DF2268E4C1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A3C2216-AA1E-4290-BCF9-790D4823D7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A1296-B039-492B-A63E-D518F374DF3A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135170" name="Rectangle 2">
            <a:extLst>
              <a:ext uri="{FF2B5EF4-FFF2-40B4-BE49-F238E27FC236}">
                <a16:creationId xmlns:a16="http://schemas.microsoft.com/office/drawing/2014/main" id="{C5986DD1-676C-4076-9F3B-92781CDADD9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90E96DE0-FCF6-49D7-A544-E81A6098C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92C74E6-6B79-4AEC-B955-0E1AC16F17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D4096B-2F0B-458A-A6F4-C7E0632B72AF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28256A7F-D501-4783-8E71-E44CE5BE6C5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8086990C-B5CB-4E5F-B307-F6AFB2353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55A1F41-CDBF-4F1C-AAE4-527317F932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2D0DD-DD63-41A4-A2BA-9C89AD815745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43362" name="Rectangle 2">
            <a:extLst>
              <a:ext uri="{FF2B5EF4-FFF2-40B4-BE49-F238E27FC236}">
                <a16:creationId xmlns:a16="http://schemas.microsoft.com/office/drawing/2014/main" id="{24D2DEC6-2AF2-494B-8E5D-6CCFDEB173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>
            <a:extLst>
              <a:ext uri="{FF2B5EF4-FFF2-40B4-BE49-F238E27FC236}">
                <a16:creationId xmlns:a16="http://schemas.microsoft.com/office/drawing/2014/main" id="{C77FAD12-B6B2-46AD-BB95-6618832C9C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83E5E51-6AE1-4D14-AF24-359F725F91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3B7F1-38FD-4FEC-8414-EF746A95BA1C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137218" name="Rectangle 2">
            <a:extLst>
              <a:ext uri="{FF2B5EF4-FFF2-40B4-BE49-F238E27FC236}">
                <a16:creationId xmlns:a16="http://schemas.microsoft.com/office/drawing/2014/main" id="{2ED3FA64-0E3A-4335-B3D5-10BD3F93F46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6C682FD3-36E7-4019-B6C9-70FACEC0D6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6B9451A-AF97-4E1B-B12A-7C7E77CB3B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17277-C5F8-4B15-82A4-3C3A51269933}" type="slidenum">
              <a:rPr lang="ru-RU" altLang="ru-RU"/>
              <a:pPr/>
              <a:t>31</a:t>
            </a:fld>
            <a:endParaRPr lang="ru-RU" altLang="ru-RU"/>
          </a:p>
        </p:txBody>
      </p:sp>
      <p:sp>
        <p:nvSpPr>
          <p:cNvPr id="138242" name="Rectangle 2">
            <a:extLst>
              <a:ext uri="{FF2B5EF4-FFF2-40B4-BE49-F238E27FC236}">
                <a16:creationId xmlns:a16="http://schemas.microsoft.com/office/drawing/2014/main" id="{3039CFB1-A16F-49AC-9430-0351DEA7E3E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30472BAF-0F1E-48F1-9437-A27BF6344F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E65606F-15B5-4A08-855F-1AACC0F12F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689313-96D8-45A3-8598-9D8CB60E711F}" type="slidenum">
              <a:rPr lang="ru-RU" altLang="ru-RU"/>
              <a:pPr/>
              <a:t>32</a:t>
            </a:fld>
            <a:endParaRPr lang="ru-RU" altLang="ru-RU"/>
          </a:p>
        </p:txBody>
      </p:sp>
      <p:sp>
        <p:nvSpPr>
          <p:cNvPr id="139266" name="Rectangle 2">
            <a:extLst>
              <a:ext uri="{FF2B5EF4-FFF2-40B4-BE49-F238E27FC236}">
                <a16:creationId xmlns:a16="http://schemas.microsoft.com/office/drawing/2014/main" id="{494E2282-3B1C-494A-B542-0293570C1F3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4EC2CA83-3552-4933-BF98-B1D72FC38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AF58C8-08E2-486B-B1A0-08721CCFD6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90602-8686-423A-86CE-631F8D31B76F}" type="slidenum">
              <a:rPr lang="ru-RU" altLang="ru-RU"/>
              <a:pPr/>
              <a:t>33</a:t>
            </a:fld>
            <a:endParaRPr lang="ru-RU" altLang="ru-RU"/>
          </a:p>
        </p:txBody>
      </p:sp>
      <p:sp>
        <p:nvSpPr>
          <p:cNvPr id="141314" name="Rectangle 2">
            <a:extLst>
              <a:ext uri="{FF2B5EF4-FFF2-40B4-BE49-F238E27FC236}">
                <a16:creationId xmlns:a16="http://schemas.microsoft.com/office/drawing/2014/main" id="{27FB8DA0-3051-4550-AA5C-D1A6F5ACA35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>
            <a:extLst>
              <a:ext uri="{FF2B5EF4-FFF2-40B4-BE49-F238E27FC236}">
                <a16:creationId xmlns:a16="http://schemas.microsoft.com/office/drawing/2014/main" id="{0E88F913-3861-4ADD-AF7D-E1E07AED8A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0934566-796E-45CB-9630-440CA796C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9903B1-9F72-494F-BCC3-278EE3606B9E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45410" name="Rectangle 2">
            <a:extLst>
              <a:ext uri="{FF2B5EF4-FFF2-40B4-BE49-F238E27FC236}">
                <a16:creationId xmlns:a16="http://schemas.microsoft.com/office/drawing/2014/main" id="{7147FF6D-1514-4B89-9F9A-243FDF26EF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7B6FC60B-99FF-4908-87FA-3DD5837AB1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B686698-24B4-4173-9C18-246F9D2653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A8DC5-FBD2-467B-813E-5C1C01DB7F4D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10594" name="Rectangle 2">
            <a:extLst>
              <a:ext uri="{FF2B5EF4-FFF2-40B4-BE49-F238E27FC236}">
                <a16:creationId xmlns:a16="http://schemas.microsoft.com/office/drawing/2014/main" id="{AD652B28-614B-44E7-8FA4-F1546D617D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id="{BB214053-BB71-4C3F-99B3-3532AFDDD5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4E390F4-7F82-460A-BD5E-C27F13B305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7C7C63-B69C-43DC-9B3C-ED29B14504F9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C1F9BF62-EF66-43B7-8487-199A4D85E5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990B7D47-187D-4C21-972C-9943A4DD10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FC5EAB5-AD95-45E4-81BB-B17E03EF9E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453-C20C-4B55-9F49-DCAE2FD66FBE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12642" name="Rectangle 2">
            <a:extLst>
              <a:ext uri="{FF2B5EF4-FFF2-40B4-BE49-F238E27FC236}">
                <a16:creationId xmlns:a16="http://schemas.microsoft.com/office/drawing/2014/main" id="{A52530CD-CCFE-4C0F-A07A-5D8DF7F4404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FBD7B0F7-EF00-41F8-9FE5-9C73010164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467AF5E-3D6D-4FCA-9E1A-9AB0ED0055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7B769-7D8C-4F32-8029-8B463D878A28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13666" name="Rectangle 2">
            <a:extLst>
              <a:ext uri="{FF2B5EF4-FFF2-40B4-BE49-F238E27FC236}">
                <a16:creationId xmlns:a16="http://schemas.microsoft.com/office/drawing/2014/main" id="{0BD444EB-21DF-4521-AFA8-385B91210EC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6F9496BE-4AD8-415F-A48B-A5BC5C000E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CB9898D-B579-4978-AA80-8DA211E08B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14030-28DE-4644-A04C-2EAB056DF760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14690" name="Rectangle 2">
            <a:extLst>
              <a:ext uri="{FF2B5EF4-FFF2-40B4-BE49-F238E27FC236}">
                <a16:creationId xmlns:a16="http://schemas.microsoft.com/office/drawing/2014/main" id="{9668DFC2-54EA-4AF9-B232-8822D94BA88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>
            <a:extLst>
              <a:ext uri="{FF2B5EF4-FFF2-40B4-BE49-F238E27FC236}">
                <a16:creationId xmlns:a16="http://schemas.microsoft.com/office/drawing/2014/main" id="{FDD152F2-0AD3-40A8-A1A9-84F8AC2DD5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DE90-8D45-439A-858B-BF5A87E63D9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20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739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4652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1989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6227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4970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192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F0369-A3FC-48A2-903F-6511E769B8C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634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730E-DDDA-4810-997F-156E329D747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320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AC61-193E-4149-A6E9-9D262DE4C83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317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05C6-C114-4BBB-AB08-81389F9BDFA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6892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DFA-4ABA-4DEA-81FF-3F0DB1F2BB5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372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766-8B2F-4A88-B420-8825A2D08AA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688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685-4F55-47CB-AA9F-4C4A3BED4D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522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654E-33DD-4C04-8BBA-62F5310E1D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589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B9FB-C6A2-4787-9DDB-71706F130EA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08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10CC-F08C-4F0C-842F-E5E590DCBC5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879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A538C-86F3-4E9D-A852-9CECBBEEC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9968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BC620E9B-5266-4C10-BCA6-A70D3A99329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1447800"/>
            <a:ext cx="7772400" cy="4752975"/>
          </a:xfrm>
        </p:spPr>
        <p:txBody>
          <a:bodyPr/>
          <a:lstStyle/>
          <a:p>
            <a:r>
              <a:rPr lang="ru-RU" altLang="ru-RU" sz="2000" dirty="0"/>
              <a:t>Теория и методика физической культуры</a:t>
            </a:r>
            <a:br>
              <a:rPr lang="ru-RU" altLang="ru-RU" sz="3200" dirty="0"/>
            </a:br>
            <a:br>
              <a:rPr lang="ru-RU" altLang="ru-RU" sz="3200" dirty="0"/>
            </a:br>
            <a:r>
              <a:rPr lang="ru-RU" altLang="ru-RU" b="1" dirty="0"/>
              <a:t>ОБУЧЕНИЕ ДВИГАТЕЛЬНЫМ ДЕЙСТВИЯМ</a:t>
            </a:r>
            <a:r>
              <a:rPr lang="ru-RU" altLang="ru-RU" dirty="0"/>
              <a:t> </a:t>
            </a:r>
            <a:br>
              <a:rPr lang="ru-RU" altLang="ru-RU" dirty="0"/>
            </a:br>
            <a:endParaRPr lang="ru-RU" alt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362713B2-A644-4B0A-AFAC-466E6129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600200"/>
            <a:ext cx="2133600" cy="609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знания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7A4D479B-B9E5-47C8-9885-9E8E982ED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724400"/>
            <a:ext cx="2971792" cy="914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Неавтоматизированное</a:t>
            </a:r>
          </a:p>
          <a:p>
            <a:pPr algn="ctr"/>
            <a:r>
              <a:rPr lang="ru-RU" altLang="ru-RU" dirty="0"/>
              <a:t>управление </a:t>
            </a:r>
          </a:p>
        </p:txBody>
      </p:sp>
      <p:sp>
        <p:nvSpPr>
          <p:cNvPr id="73732" name="Rectangle 4">
            <a:extLst>
              <a:ext uri="{FF2B5EF4-FFF2-40B4-BE49-F238E27FC236}">
                <a16:creationId xmlns:a16="http://schemas.microsoft.com/office/drawing/2014/main" id="{FA20B9D9-AAD6-47FD-A637-E8B92AECF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724400"/>
            <a:ext cx="27432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Относительная</a:t>
            </a:r>
          </a:p>
          <a:p>
            <a:pPr algn="ctr"/>
            <a:r>
              <a:rPr lang="ru-RU" altLang="ru-RU" dirty="0"/>
              <a:t>  расчленённость</a:t>
            </a:r>
          </a:p>
          <a:p>
            <a:pPr algn="ctr"/>
            <a:r>
              <a:rPr lang="ru-RU" altLang="ru-RU" dirty="0"/>
              <a:t>движений </a:t>
            </a:r>
          </a:p>
        </p:txBody>
      </p:sp>
      <p:sp>
        <p:nvSpPr>
          <p:cNvPr id="73733" name="Rectangle 5">
            <a:extLst>
              <a:ext uri="{FF2B5EF4-FFF2-40B4-BE49-F238E27FC236}">
                <a16:creationId xmlns:a16="http://schemas.microsoft.com/office/drawing/2014/main" id="{BAFC3F81-42B8-409A-8210-E0DD79A6C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724400"/>
            <a:ext cx="25146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/>
              <a:t>Нестабильность</a:t>
            </a:r>
          </a:p>
          <a:p>
            <a:pPr algn="ctr"/>
            <a:r>
              <a:rPr lang="ru-RU" altLang="ru-RU" dirty="0"/>
              <a:t>действия </a:t>
            </a:r>
          </a:p>
        </p:txBody>
      </p:sp>
      <p:sp>
        <p:nvSpPr>
          <p:cNvPr id="73734" name="Line 6">
            <a:extLst>
              <a:ext uri="{FF2B5EF4-FFF2-40B4-BE49-F238E27FC236}">
                <a16:creationId xmlns:a16="http://schemas.microsoft.com/office/drawing/2014/main" id="{DDEDF8E6-8981-4F6F-B8D1-D133A1C6C5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3200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74C044F9-3F32-412B-A4F1-F81442E10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1721363A-7254-4A8F-9299-E9CA8FC89541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7" name="Rectangle 9">
            <a:extLst>
              <a:ext uri="{FF2B5EF4-FFF2-40B4-BE49-F238E27FC236}">
                <a16:creationId xmlns:a16="http://schemas.microsoft.com/office/drawing/2014/main" id="{1D4DC02C-E36F-47A1-AFC5-83BF15574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971800"/>
            <a:ext cx="8153400" cy="9906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ДВИГАТЕЛЬНОЕ УМЕНИЕ</a:t>
            </a:r>
            <a:endParaRPr lang="ru-RU" altLang="ru-RU" b="1"/>
          </a:p>
        </p:txBody>
      </p:sp>
      <p:sp>
        <p:nvSpPr>
          <p:cNvPr id="73738" name="Rectangle 10">
            <a:extLst>
              <a:ext uri="{FF2B5EF4-FFF2-40B4-BE49-F238E27FC236}">
                <a16:creationId xmlns:a16="http://schemas.microsoft.com/office/drawing/2014/main" id="{04246B65-D7C1-4ADB-9E98-BB3BD610C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600200"/>
            <a:ext cx="2057400" cy="609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/>
              <a:t>мышление</a:t>
            </a:r>
          </a:p>
        </p:txBody>
      </p:sp>
      <p:sp>
        <p:nvSpPr>
          <p:cNvPr id="73739" name="Rectangle 11">
            <a:extLst>
              <a:ext uri="{FF2B5EF4-FFF2-40B4-BE49-F238E27FC236}">
                <a16:creationId xmlns:a16="http://schemas.microsoft.com/office/drawing/2014/main" id="{AA7EC6BA-996A-462D-83F6-123F08C7D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1600200"/>
            <a:ext cx="2057400" cy="609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dirty="0"/>
              <a:t>двигательный </a:t>
            </a:r>
          </a:p>
          <a:p>
            <a:pPr algn="ctr"/>
            <a:r>
              <a:rPr lang="ru-RU" altLang="ru-RU" sz="2000" dirty="0"/>
              <a:t>опыт</a:t>
            </a:r>
          </a:p>
        </p:txBody>
      </p:sp>
      <p:sp>
        <p:nvSpPr>
          <p:cNvPr id="73741" name="Line 13">
            <a:extLst>
              <a:ext uri="{FF2B5EF4-FFF2-40B4-BE49-F238E27FC236}">
                <a16:creationId xmlns:a16="http://schemas.microsoft.com/office/drawing/2014/main" id="{2AD3FF25-1807-4D0C-9894-529D61E206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3962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42" name="Line 14">
            <a:extLst>
              <a:ext uri="{FF2B5EF4-FFF2-40B4-BE49-F238E27FC236}">
                <a16:creationId xmlns:a16="http://schemas.microsoft.com/office/drawing/2014/main" id="{8A239453-A37E-4F8B-9FC9-A626731CA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2209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43" name="Line 15">
            <a:extLst>
              <a:ext uri="{FF2B5EF4-FFF2-40B4-BE49-F238E27FC236}">
                <a16:creationId xmlns:a16="http://schemas.microsoft.com/office/drawing/2014/main" id="{F6D88FAF-8D4C-4910-8600-D6ACD8F904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2209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44" name="Line 16">
            <a:extLst>
              <a:ext uri="{FF2B5EF4-FFF2-40B4-BE49-F238E27FC236}">
                <a16:creationId xmlns:a16="http://schemas.microsoft.com/office/drawing/2014/main" id="{18E70CC3-265A-4C81-BC79-71F75CCBC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2209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>
            <a:extLst>
              <a:ext uri="{FF2B5EF4-FFF2-40B4-BE49-F238E27FC236}">
                <a16:creationId xmlns:a16="http://schemas.microsoft.com/office/drawing/2014/main" id="{19022A6A-7AEE-48A1-B83B-2986DFEBB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591" y="1409700"/>
            <a:ext cx="7086600" cy="6858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/>
              <a:t>СТЕРЕОТИПНОЕ ПОВТОРЕНИЕ ДВИЖЕНИЙ</a:t>
            </a:r>
            <a:endParaRPr lang="ru-RU" altLang="ru-RU" b="1" dirty="0"/>
          </a:p>
        </p:txBody>
      </p:sp>
      <p:sp>
        <p:nvSpPr>
          <p:cNvPr id="74757" name="Rectangle 5">
            <a:extLst>
              <a:ext uri="{FF2B5EF4-FFF2-40B4-BE49-F238E27FC236}">
                <a16:creationId xmlns:a16="http://schemas.microsoft.com/office/drawing/2014/main" id="{4A34DCB5-8BA4-4225-B636-6B2503969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1" y="2895600"/>
            <a:ext cx="3048000" cy="1752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Автоматизированное</a:t>
            </a:r>
          </a:p>
          <a:p>
            <a:pPr algn="ctr"/>
            <a:r>
              <a:rPr lang="ru-RU" altLang="ru-RU" dirty="0"/>
              <a:t>   управление</a:t>
            </a:r>
          </a:p>
          <a:p>
            <a:pPr algn="ctr"/>
            <a:r>
              <a:rPr lang="ru-RU" altLang="ru-RU" dirty="0"/>
              <a:t>движениями;</a:t>
            </a:r>
          </a:p>
          <a:p>
            <a:pPr algn="ctr"/>
            <a:r>
              <a:rPr lang="ru-RU" altLang="ru-RU" dirty="0"/>
              <a:t>концентрация внимания</a:t>
            </a:r>
          </a:p>
          <a:p>
            <a:pPr algn="ctr"/>
            <a:r>
              <a:rPr lang="ru-RU" altLang="ru-RU" dirty="0"/>
              <a:t>на цели и</a:t>
            </a:r>
          </a:p>
          <a:p>
            <a:pPr algn="ctr"/>
            <a:r>
              <a:rPr lang="ru-RU" altLang="ru-RU" dirty="0"/>
              <a:t>условиях действий </a:t>
            </a:r>
          </a:p>
        </p:txBody>
      </p:sp>
      <p:sp>
        <p:nvSpPr>
          <p:cNvPr id="74758" name="Rectangle 6">
            <a:extLst>
              <a:ext uri="{FF2B5EF4-FFF2-40B4-BE49-F238E27FC236}">
                <a16:creationId xmlns:a16="http://schemas.microsoft.com/office/drawing/2014/main" id="{30900C36-EDC6-4765-A1EF-C1D543AA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895600"/>
            <a:ext cx="1828791" cy="1752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Слитность</a:t>
            </a:r>
          </a:p>
          <a:p>
            <a:pPr algn="ctr"/>
            <a:r>
              <a:rPr lang="ru-RU" altLang="ru-RU" dirty="0"/>
              <a:t>    движений</a:t>
            </a:r>
          </a:p>
          <a:p>
            <a:pPr algn="ctr"/>
            <a:r>
              <a:rPr lang="ru-RU" altLang="ru-RU" dirty="0"/>
              <a:t>   (операций) </a:t>
            </a:r>
          </a:p>
        </p:txBody>
      </p:sp>
      <p:sp>
        <p:nvSpPr>
          <p:cNvPr id="74759" name="Rectangle 7">
            <a:extLst>
              <a:ext uri="{FF2B5EF4-FFF2-40B4-BE49-F238E27FC236}">
                <a16:creationId xmlns:a16="http://schemas.microsoft.com/office/drawing/2014/main" id="{109CB0DC-68C5-4FCA-A4B8-BC29A8FF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895600"/>
            <a:ext cx="2057393" cy="1752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Устойчивость,</a:t>
            </a:r>
          </a:p>
          <a:p>
            <a:pPr algn="ctr"/>
            <a:r>
              <a:rPr lang="ru-RU" altLang="ru-RU" dirty="0"/>
              <a:t>стабильность,</a:t>
            </a:r>
          </a:p>
          <a:p>
            <a:pPr algn="ctr"/>
            <a:r>
              <a:rPr lang="ru-RU" altLang="ru-RU" dirty="0"/>
              <a:t>надёжность</a:t>
            </a:r>
          </a:p>
          <a:p>
            <a:pPr algn="ctr"/>
            <a:r>
              <a:rPr lang="ru-RU" altLang="ru-RU" dirty="0"/>
              <a:t>действия </a:t>
            </a:r>
          </a:p>
        </p:txBody>
      </p:sp>
      <p:sp>
        <p:nvSpPr>
          <p:cNvPr id="74760" name="Rectangle 8">
            <a:extLst>
              <a:ext uri="{FF2B5EF4-FFF2-40B4-BE49-F238E27FC236}">
                <a16:creationId xmlns:a16="http://schemas.microsoft.com/office/drawing/2014/main" id="{FCE5583E-902B-4515-BE2F-B93AA25D3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3992" y="5432453"/>
            <a:ext cx="6248398" cy="6858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/>
              <a:t>Двигательный навык</a:t>
            </a:r>
            <a:endParaRPr lang="ru-RU" altLang="ru-RU" b="1" dirty="0"/>
          </a:p>
        </p:txBody>
      </p:sp>
      <p:sp>
        <p:nvSpPr>
          <p:cNvPr id="74762" name="Line 10">
            <a:extLst>
              <a:ext uri="{FF2B5EF4-FFF2-40B4-BE49-F238E27FC236}">
                <a16:creationId xmlns:a16="http://schemas.microsoft.com/office/drawing/2014/main" id="{58F1CFEC-DB92-49E3-A82B-06D46F56976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191" y="20955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3" name="Line 11">
            <a:extLst>
              <a:ext uri="{FF2B5EF4-FFF2-40B4-BE49-F238E27FC236}">
                <a16:creationId xmlns:a16="http://schemas.microsoft.com/office/drawing/2014/main" id="{D3479CAE-F096-4B2E-A6F3-347E58B21E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591" y="20955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4" name="Line 12">
            <a:extLst>
              <a:ext uri="{FF2B5EF4-FFF2-40B4-BE49-F238E27FC236}">
                <a16:creationId xmlns:a16="http://schemas.microsoft.com/office/drawing/2014/main" id="{BD766226-2D59-4630-8B29-905D869E865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8729" y="20955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5" name="Line 13">
            <a:extLst>
              <a:ext uri="{FF2B5EF4-FFF2-40B4-BE49-F238E27FC236}">
                <a16:creationId xmlns:a16="http://schemas.microsoft.com/office/drawing/2014/main" id="{9E017086-2F62-410C-BF1B-969E86BAF78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2654" y="4651572"/>
            <a:ext cx="1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6" name="Line 14">
            <a:extLst>
              <a:ext uri="{FF2B5EF4-FFF2-40B4-BE49-F238E27FC236}">
                <a16:creationId xmlns:a16="http://schemas.microsoft.com/office/drawing/2014/main" id="{A5F95B2E-40D2-4D81-9AC4-3D0381F7B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795" y="4648200"/>
            <a:ext cx="0" cy="7653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7" name="Line 15">
            <a:extLst>
              <a:ext uri="{FF2B5EF4-FFF2-40B4-BE49-F238E27FC236}">
                <a16:creationId xmlns:a16="http://schemas.microsoft.com/office/drawing/2014/main" id="{96701526-9390-4540-8BD7-AE81AB627FF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8729" y="4648200"/>
            <a:ext cx="0" cy="7653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>
            <a:extLst>
              <a:ext uri="{FF2B5EF4-FFF2-40B4-BE49-F238E27FC236}">
                <a16:creationId xmlns:a16="http://schemas.microsoft.com/office/drawing/2014/main" id="{3C4683A1-37E6-4BFC-9149-45AEA46A20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239000" cy="1981200"/>
          </a:xfrm>
        </p:spPr>
        <p:txBody>
          <a:bodyPr/>
          <a:lstStyle/>
          <a:p>
            <a:r>
              <a:rPr lang="ru-RU" altLang="ru-RU" sz="2800" dirty="0"/>
              <a:t>На основе ранее усвоенных знаний и навыков формируются </a:t>
            </a:r>
            <a:r>
              <a:rPr lang="ru-RU" altLang="ru-RU" sz="2800" b="1" dirty="0"/>
              <a:t>двигательные умения высшего порядка</a:t>
            </a:r>
            <a:r>
              <a:rPr lang="ru-RU" altLang="ru-RU" sz="2800" dirty="0"/>
              <a:t>.</a:t>
            </a:r>
          </a:p>
        </p:txBody>
      </p:sp>
      <p:sp>
        <p:nvSpPr>
          <p:cNvPr id="148483" name="Rectangle 3">
            <a:extLst>
              <a:ext uri="{FF2B5EF4-FFF2-40B4-BE49-F238E27FC236}">
                <a16:creationId xmlns:a16="http://schemas.microsoft.com/office/drawing/2014/main" id="{97D95116-43F2-451E-8412-A080097F5F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162934"/>
            <a:ext cx="82296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b="1" i="1" dirty="0"/>
          </a:p>
          <a:p>
            <a:pPr>
              <a:lnSpc>
                <a:spcPct val="90000"/>
              </a:lnSpc>
            </a:pPr>
            <a:r>
              <a:rPr lang="ru-RU" altLang="ru-RU" b="1" i="1" dirty="0"/>
              <a:t>ДВИГАТЕЛЬНЫЕ УМЕНИЯ ВЫСШЕГО ПОРЯДКА</a:t>
            </a:r>
            <a:r>
              <a:rPr lang="ru-RU" altLang="ru-RU" i="1" dirty="0"/>
              <a:t> – это такой уровень овладения двигательным действием, при котором проявляется способность к самостоятельному решению новых двигательных задач в меняющихся условиях деятельности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3E6EC87-044A-4EB8-A71F-3E0E23A2E0F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4191000"/>
            <a:ext cx="77724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altLang="ru-RU"/>
              <a:t>«Переделка» техники, связанная с прочными навыками, представляет собой задачу значительной трудности. Поэтому следует подчеркнуть опасность превращения в навык нерациональных и тем более явно ошибочных способов выполнения двигательных действий. </a:t>
            </a:r>
            <a:endParaRPr lang="ru-RU" alt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BAC3F4BD-5785-4EA0-99A3-3644542B13A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2438400"/>
            <a:ext cx="6248400" cy="1752600"/>
          </a:xfrm>
        </p:spPr>
        <p:txBody>
          <a:bodyPr/>
          <a:lstStyle/>
          <a:p>
            <a:pPr algn="ctr"/>
            <a:r>
              <a:rPr lang="ru-RU" altLang="ru-RU" sz="4000" dirty="0"/>
              <a:t>Взаимодействие двигательных навыков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30F275B4-4FCD-4394-9842-A449CFBF73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Положительный перенос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958C7813-4806-45E1-8FFD-6DA766C3FC7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16173" y="2728734"/>
            <a:ext cx="6711654" cy="1400531"/>
          </a:xfrm>
        </p:spPr>
        <p:txBody>
          <a:bodyPr/>
          <a:lstStyle/>
          <a:p>
            <a:r>
              <a:rPr lang="ru-RU" altLang="ru-RU" dirty="0"/>
              <a:t>такое взаимодействие навыков, когда ранее усвоенные двигательные действия содействуют более быстрому усвоению новых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4C299BC7-B0D9-4B05-8608-19EF3BB598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Отрицательный перенос</a:t>
            </a:r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C8032271-4B33-451B-8C29-11F9D5B621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667000"/>
            <a:ext cx="6711654" cy="1223675"/>
          </a:xfrm>
        </p:spPr>
        <p:txBody>
          <a:bodyPr/>
          <a:lstStyle/>
          <a:p>
            <a:r>
              <a:rPr lang="ru-RU" altLang="ru-RU" dirty="0"/>
              <a:t>когда ранее усвоенные навыки не помогают, а наоборот, тормозят процесс усвоения новых движений.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>
            <a:extLst>
              <a:ext uri="{FF2B5EF4-FFF2-40B4-BE49-F238E27FC236}">
                <a16:creationId xmlns:a16="http://schemas.microsoft.com/office/drawing/2014/main" id="{1B08E33E-8961-4659-B8E5-89729B989FF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286000"/>
            <a:ext cx="8305800" cy="1447800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4200" dirty="0"/>
              <a:t>Структура процесса обучения двигательным действиям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>
            <a:extLst>
              <a:ext uri="{FF2B5EF4-FFF2-40B4-BE49-F238E27FC236}">
                <a16:creationId xmlns:a16="http://schemas.microsoft.com/office/drawing/2014/main" id="{FB22E788-E913-438A-A3FB-45E50E67E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629" y="3161626"/>
            <a:ext cx="7626742" cy="9906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 dirty="0"/>
              <a:t>этап углубленного разучивания</a:t>
            </a:r>
            <a:r>
              <a:rPr lang="ru-RU" altLang="ru-RU" sz="2800" dirty="0"/>
              <a:t> </a:t>
            </a:r>
          </a:p>
        </p:txBody>
      </p:sp>
      <p:sp>
        <p:nvSpPr>
          <p:cNvPr id="90117" name="Rectangle 5">
            <a:extLst>
              <a:ext uri="{FF2B5EF4-FFF2-40B4-BE49-F238E27FC236}">
                <a16:creationId xmlns:a16="http://schemas.microsoft.com/office/drawing/2014/main" id="{F5386601-C678-44F5-82ED-09CDE6B2D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6" y="4495800"/>
            <a:ext cx="7626743" cy="9906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 dirty="0"/>
              <a:t>этап закрепления и совершенствования</a:t>
            </a:r>
            <a:r>
              <a:rPr lang="ru-RU" altLang="ru-RU" sz="3200" dirty="0"/>
              <a:t> </a:t>
            </a:r>
          </a:p>
        </p:txBody>
      </p:sp>
      <p:sp>
        <p:nvSpPr>
          <p:cNvPr id="90118" name="Rectangle 6">
            <a:extLst>
              <a:ext uri="{FF2B5EF4-FFF2-40B4-BE49-F238E27FC236}">
                <a16:creationId xmlns:a16="http://schemas.microsoft.com/office/drawing/2014/main" id="{22542A79-8EDE-469A-AFDD-1B17BBF3E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629" y="1828800"/>
            <a:ext cx="7626742" cy="990600"/>
          </a:xfrm>
          <a:prstGeom prst="rect">
            <a:avLst/>
          </a:prstGeom>
          <a:solidFill>
            <a:srgbClr val="B015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 dirty="0"/>
              <a:t>этап начального разучивания</a:t>
            </a:r>
            <a:r>
              <a:rPr lang="ru-RU" altLang="ru-RU" sz="2800" dirty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02C46209-C983-4F17-BA7C-D16255544B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>
                <a:solidFill>
                  <a:schemeClr val="tx1"/>
                </a:solidFill>
                <a:effectLst/>
              </a:rPr>
              <a:t>Цель этапа начального разучивания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CDC05D17-297D-4339-AC8B-0233B8028B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95400" y="2857500"/>
            <a:ext cx="6705600" cy="1143000"/>
          </a:xfrm>
        </p:spPr>
        <p:txBody>
          <a:bodyPr/>
          <a:lstStyle/>
          <a:p>
            <a:r>
              <a:rPr lang="ru-RU" altLang="ru-RU" dirty="0"/>
              <a:t>создание модели предстоящего действия, формирование двигательного умения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739CFB1C-518D-4760-ABB7-34C9CA088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Задачи этапа</a:t>
            </a:r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0ED76BC4-BE4D-42CB-939D-A31ADA16AF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7790" y="1370080"/>
            <a:ext cx="8011500" cy="2823875"/>
          </a:xfrm>
        </p:spPr>
        <p:txBody>
          <a:bodyPr>
            <a:normAutofit/>
          </a:bodyPr>
          <a:lstStyle/>
          <a:p>
            <a:r>
              <a:rPr lang="ru-RU" altLang="ru-RU" dirty="0"/>
              <a:t> осмысление задач обучения;</a:t>
            </a:r>
          </a:p>
          <a:p>
            <a:r>
              <a:rPr lang="ru-RU" altLang="ru-RU" dirty="0"/>
              <a:t>проверка правильности созданного представления;</a:t>
            </a:r>
          </a:p>
          <a:p>
            <a:r>
              <a:rPr lang="ru-RU" altLang="ru-RU" dirty="0"/>
              <a:t>корректирование созданного представления;</a:t>
            </a:r>
          </a:p>
          <a:p>
            <a:r>
              <a:rPr lang="ru-RU" altLang="ru-RU" dirty="0"/>
              <a:t>освоение элементов и частей двигательного действия;</a:t>
            </a:r>
          </a:p>
          <a:p>
            <a:r>
              <a:rPr lang="ru-RU" altLang="ru-RU" dirty="0"/>
              <a:t>выполнение двигательного действия в целом;</a:t>
            </a:r>
          </a:p>
          <a:p>
            <a:r>
              <a:rPr lang="ru-RU" altLang="ru-RU" dirty="0"/>
              <a:t>устранение ошибок.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E77DF9E-DF37-46AB-B52B-DDD2F7E23154}"/>
              </a:ext>
            </a:extLst>
          </p:cNvPr>
          <p:cNvSpPr txBox="1">
            <a:spLocks noChangeArrowheads="1"/>
          </p:cNvSpPr>
          <p:nvPr/>
        </p:nvSpPr>
        <p:spPr>
          <a:xfrm>
            <a:off x="647790" y="3960880"/>
            <a:ext cx="834381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altLang="ru-RU" dirty="0"/>
              <a:t>под «ошибкой» понимается выполнение упражнения с отклонением от модели техники, которое оказывает ощутимое влияние на результат действия. 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39BA153C-EF0D-4D68-9492-EC4BEA3EA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5373302"/>
            <a:ext cx="2457450" cy="1143000"/>
          </a:xfrm>
          <a:prstGeom prst="roundRect">
            <a:avLst>
              <a:gd name="adj" fmla="val 16667"/>
            </a:avLst>
          </a:prstGeom>
          <a:solidFill>
            <a:srgbClr val="B0151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dirty="0"/>
              <a:t>Главные</a:t>
            </a:r>
          </a:p>
          <a:p>
            <a:pPr algn="ctr"/>
            <a:r>
              <a:rPr lang="ru-RU" altLang="ru-RU" sz="2000" dirty="0"/>
              <a:t>ошибки</a:t>
            </a:r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093C094-7C13-4C2C-9A9F-C999B2C33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5355769"/>
            <a:ext cx="2667000" cy="1134894"/>
          </a:xfrm>
          <a:prstGeom prst="roundRect">
            <a:avLst>
              <a:gd name="adj" fmla="val 16667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dirty="0"/>
              <a:t>Второстепенные </a:t>
            </a:r>
          </a:p>
          <a:p>
            <a:pPr algn="ctr"/>
            <a:r>
              <a:rPr lang="ru-RU" altLang="ru-RU" sz="2000" dirty="0"/>
              <a:t>ошибки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A345C457-2DF5-4D73-83D6-7A4ED6FDF8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План лекции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508E88A3-F488-44EC-9492-34DEB0DB3B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2590800"/>
            <a:ext cx="6629400" cy="2209800"/>
          </a:xfrm>
        </p:spPr>
        <p:txBody>
          <a:bodyPr/>
          <a:lstStyle/>
          <a:p>
            <a:r>
              <a:rPr lang="ru-RU" altLang="ru-RU" dirty="0"/>
              <a:t>1. Двигательные умения и навыки. </a:t>
            </a:r>
          </a:p>
          <a:p>
            <a:r>
              <a:rPr lang="ru-RU" altLang="ru-RU" dirty="0"/>
              <a:t>2. Взаимодействие двигательных навыков.</a:t>
            </a:r>
          </a:p>
          <a:p>
            <a:r>
              <a:rPr lang="ru-RU" altLang="ru-RU" dirty="0"/>
              <a:t>3. Структура процесса обучения двигательным действиям.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2C885734-CC4F-412D-9EE4-5429FD886E4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438400"/>
            <a:ext cx="7391400" cy="1600200"/>
          </a:xfrm>
        </p:spPr>
        <p:txBody>
          <a:bodyPr/>
          <a:lstStyle/>
          <a:p>
            <a:pPr algn="ctr"/>
            <a:r>
              <a:rPr lang="ru-RU" altLang="ru-RU" sz="4000" dirty="0"/>
              <a:t>Основные причины ошибок и пути их устранения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AB0692C0-3355-486B-87CF-C90AEEE1E0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Неправильное представление 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DE79374E-A123-4C13-AC29-0791BD29FB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71600" y="3124200"/>
            <a:ext cx="6711654" cy="1223675"/>
          </a:xfrm>
        </p:spPr>
        <p:txBody>
          <a:bodyPr/>
          <a:lstStyle/>
          <a:p>
            <a:r>
              <a:rPr lang="ru-RU" altLang="ru-RU" dirty="0"/>
              <a:t>Разъяснить, повторить, нарисовать, показать, продемонстрировать наглядные пособия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91E72A09-DC82-46C4-8F7C-C2275EB02A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Недостатки общей</a:t>
            </a:r>
            <a:br>
              <a:rPr lang="ru-RU" altLang="ru-RU" sz="4000" dirty="0"/>
            </a:br>
            <a:r>
              <a:rPr lang="ru-RU" altLang="ru-RU" sz="4000" dirty="0"/>
              <a:t>и специальной физической подготовки 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D854D33A-0359-4A37-9C58-5DC0BBC5CB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90600" y="3124200"/>
            <a:ext cx="7543800" cy="1299875"/>
          </a:xfrm>
        </p:spPr>
        <p:txBody>
          <a:bodyPr>
            <a:normAutofit/>
          </a:bodyPr>
          <a:lstStyle/>
          <a:p>
            <a:r>
              <a:rPr lang="ru-RU" altLang="ru-RU" dirty="0"/>
              <a:t>Выделить, какого качества недостает для повышения функциональных возможностей, разработать программу физической подготовки.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008FC208-9F9B-4E52-A5B2-DE8C10175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Недостатки волевой подготовленности </a:t>
            </a:r>
            <a:r>
              <a:rPr lang="ru-RU" altLang="ru-RU" sz="2400" dirty="0"/>
              <a:t>(нерешительность, боязнь, неуверенность</a:t>
            </a:r>
            <a:br>
              <a:rPr lang="ru-RU" altLang="ru-RU" sz="2400" dirty="0"/>
            </a:br>
            <a:r>
              <a:rPr lang="ru-RU" altLang="ru-RU" sz="2400" dirty="0"/>
              <a:t>в своих силах) </a:t>
            </a:r>
            <a:endParaRPr lang="ru-RU" altLang="ru-RU" sz="4000" dirty="0"/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32B38D66-ABDB-4F02-BFDD-E4421B1979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6800" y="3352800"/>
            <a:ext cx="7391400" cy="685800"/>
          </a:xfrm>
        </p:spPr>
        <p:txBody>
          <a:bodyPr>
            <a:normAutofit lnSpcReduction="10000"/>
          </a:bodyPr>
          <a:lstStyle/>
          <a:p>
            <a:r>
              <a:rPr lang="ru-RU" altLang="ru-RU" dirty="0"/>
              <a:t>Выяснить причину, облегчить выполнение, обеспечить безопасность, улучшить страховку.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8418CD81-2518-4C6E-BF58-6432B6A9E2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Нарушение последовательности обучения </a:t>
            </a:r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897CDAEA-2491-4E69-AEF0-E295D08635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3048000"/>
            <a:ext cx="7589793" cy="1524000"/>
          </a:xfrm>
        </p:spPr>
        <p:txBody>
          <a:bodyPr/>
          <a:lstStyle/>
          <a:p>
            <a:r>
              <a:rPr lang="ru-RU" altLang="ru-RU" dirty="0"/>
              <a:t>Изменить последовательность обучения, возвратиться к предыдущему материалу, то есть восстановить методику обучения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992CD0E8-411C-4459-A447-6C777B19E6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Отрицательный перенос навыков 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B0669C19-A3F3-49A9-AFA3-90A2A0D62F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667000"/>
            <a:ext cx="7554300" cy="995075"/>
          </a:xfrm>
        </p:spPr>
        <p:txBody>
          <a:bodyPr>
            <a:normAutofit lnSpcReduction="10000"/>
          </a:bodyPr>
          <a:lstStyle/>
          <a:p>
            <a:r>
              <a:rPr lang="ru-RU" altLang="ru-RU" dirty="0"/>
              <a:t>Временное прекращение обучению двигательному действию, начать обучение упражнению сходной структуры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1D26E319-CCF3-46A8-BC19-CBAA34CD2D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Утомление </a:t>
            </a:r>
          </a:p>
        </p:txBody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B06D3C9A-00D6-4C9F-8711-36B0CF513E9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43000" y="2819400"/>
            <a:ext cx="2209800" cy="995081"/>
          </a:xfrm>
        </p:spPr>
        <p:txBody>
          <a:bodyPr/>
          <a:lstStyle/>
          <a:p>
            <a:r>
              <a:rPr lang="ru-RU" altLang="ru-RU" dirty="0"/>
              <a:t>Дать отдых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id="{66DEBE88-5A26-4162-87CC-AA7A163D70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Неблагоприятные условия выполнения упражнения </a:t>
            </a:r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1D3D6FC6-31D2-4BA6-924F-59D51F4F13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536817"/>
            <a:ext cx="6711654" cy="1833275"/>
          </a:xfrm>
        </p:spPr>
        <p:txBody>
          <a:bodyPr/>
          <a:lstStyle/>
          <a:p>
            <a:r>
              <a:rPr lang="ru-RU" altLang="ru-RU" dirty="0"/>
              <a:t>Устранить недостатки, например, сменить инвентарь. Постепенно приучать к неблагоприятным условиям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5D7D61E5-25EF-4485-A6D4-54F0553E77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Цель этапа углубленного изучения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EF41BF6B-59E3-46D3-ACF1-E9487B83268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90600" y="2819400"/>
            <a:ext cx="6711654" cy="1528475"/>
          </a:xfrm>
        </p:spPr>
        <p:txBody>
          <a:bodyPr/>
          <a:lstStyle/>
          <a:p>
            <a:r>
              <a:rPr lang="ru-RU" altLang="ru-RU" dirty="0"/>
              <a:t>совершенствование двигательного умения и перехода его в двигательный навык.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9B662F8A-9476-4FA9-8B58-67C32C5DA5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Задачи этапа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38658E08-6384-40EB-AD60-C8BBE02768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7772400" cy="3657600"/>
          </a:xfrm>
        </p:spPr>
        <p:txBody>
          <a:bodyPr>
            <a:normAutofit/>
          </a:bodyPr>
          <a:lstStyle/>
          <a:p>
            <a:r>
              <a:rPr lang="ru-RU" altLang="ru-RU" dirty="0"/>
              <a:t>Уточнение техники двигательного действия по кинематическим, ритмическим и динамическим характеристикам.</a:t>
            </a:r>
          </a:p>
          <a:p>
            <a:r>
              <a:rPr lang="ru-RU" altLang="ru-RU" dirty="0"/>
              <a:t> Углубление и расширение созданного представления об изучаемых движениях.</a:t>
            </a:r>
          </a:p>
          <a:p>
            <a:r>
              <a:rPr lang="ru-RU" altLang="ru-RU" dirty="0"/>
              <a:t> Формирование навыка, то есть свободного и стабильного выполнения двигательного действия.</a:t>
            </a:r>
          </a:p>
          <a:p>
            <a:r>
              <a:rPr lang="ru-RU" altLang="ru-RU" dirty="0"/>
              <a:t>Создание предпосылок для вариативности реализации навыка.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id="{128F22D4-2C61-49A4-8E4D-0A9990E54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Обучение</a:t>
            </a:r>
          </a:p>
        </p:txBody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id="{CC3E9860-A35E-43D2-A537-AFC4A05274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7700" y="2052925"/>
            <a:ext cx="7249500" cy="2138075"/>
          </a:xfrm>
        </p:spPr>
        <p:txBody>
          <a:bodyPr/>
          <a:lstStyle/>
          <a:p>
            <a:r>
              <a:rPr lang="ru-RU" altLang="ru-RU" i="1" dirty="0"/>
              <a:t>«Это системное освоение человеком рациональных способов управления своими движениями и приобретение таким путём необходимого в жизни фонда двигательных умений, навыков и связанных с ними знаний</a:t>
            </a:r>
            <a:r>
              <a:rPr lang="ru-RU" altLang="ru-RU" dirty="0"/>
              <a:t>».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F8FB1F75-A44F-4BE1-B399-99F8498150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Цель этапа </a:t>
            </a:r>
            <a:r>
              <a:rPr lang="ru-RU" altLang="ru-RU" sz="4000" b="1"/>
              <a:t>закрепления и совершенствования</a:t>
            </a:r>
            <a:r>
              <a:rPr lang="ru-RU" altLang="ru-RU" sz="4000"/>
              <a:t> 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235E21D5-F41E-4F1B-89D8-164A1680D0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/>
              <a:t>формирование умения высшего порядка, то есть реализация сформированного навыка в условиях его практического применения на соревнованиях, в быту, в производственной и военной деятельности.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2E378497-8636-4C04-83F5-536783B590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Задачи этапа</a:t>
            </a: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4B09DC3B-E8C3-429E-A2A4-74FB47D18A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/>
              <a:t>Добиться надежного и вариативного выполнения двигательного действия в меняющихся условиях максимальных физических и психических напряжений</a:t>
            </a:r>
            <a:endParaRPr lang="ru-RU" altLang="ru-RU" b="1"/>
          </a:p>
          <a:p>
            <a:pPr>
              <a:lnSpc>
                <a:spcPct val="90000"/>
              </a:lnSpc>
            </a:pPr>
            <a:r>
              <a:rPr lang="ru-RU" altLang="ru-RU"/>
              <a:t>Завершить работу над индивидуализацией и перестройкой техники действий с тем, чтобы максимально использовать особенности телосложения и физической подготовленности занимающихся.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B15C7422-8D72-4DA8-A2F8-9DE76BD498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Вариативность двигательного действия на этом этапе достигается:</a:t>
            </a: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BA9FB763-3BBC-40AB-971C-0AFB8BD2A7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7772400" cy="3505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r>
              <a:rPr lang="ru-RU" altLang="ru-RU" dirty="0"/>
              <a:t>* При усложнении внешних условий (разные места занятий, метеорологические условия, внешние помехи и др.)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* Изменением физического и психического состояния занимающихся (утомление, волнение, отвлечение внимания, различные сбивающие факторы).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* Возрастающими физическими нагрузками в усложненных условиях (бег по песку, гребля или плавание с увеличенным сопротивлением воды и т.д.).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>
            <a:extLst>
              <a:ext uri="{FF2B5EF4-FFF2-40B4-BE49-F238E27FC236}">
                <a16:creationId xmlns:a16="http://schemas.microsoft.com/office/drawing/2014/main" id="{A0611724-2B52-4A77-B884-AAF3AECA63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Принципы обучения</a:t>
            </a:r>
          </a:p>
        </p:txBody>
      </p:sp>
      <p:sp>
        <p:nvSpPr>
          <p:cNvPr id="140291" name="Rectangle 3">
            <a:extLst>
              <a:ext uri="{FF2B5EF4-FFF2-40B4-BE49-F238E27FC236}">
                <a16:creationId xmlns:a16="http://schemas.microsoft.com/office/drawing/2014/main" id="{48AAFEB8-67CA-4081-AA7C-0B5EFED7C9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/>
              <a:t>1. Сознательности и активности</a:t>
            </a:r>
          </a:p>
          <a:p>
            <a:r>
              <a:rPr lang="ru-RU" altLang="ru-RU" dirty="0"/>
              <a:t>2. Наглядности</a:t>
            </a:r>
          </a:p>
          <a:p>
            <a:r>
              <a:rPr lang="ru-RU" altLang="ru-RU" dirty="0"/>
              <a:t>3. Доступности и индивидуализации</a:t>
            </a:r>
          </a:p>
          <a:p>
            <a:r>
              <a:rPr lang="ru-RU" altLang="ru-RU" dirty="0"/>
              <a:t>4. Систематичности</a:t>
            </a:r>
          </a:p>
          <a:p>
            <a:r>
              <a:rPr lang="ru-RU" altLang="ru-RU" dirty="0"/>
              <a:t>5. Последовательности</a:t>
            </a:r>
          </a:p>
          <a:p>
            <a:r>
              <a:rPr lang="ru-RU" altLang="ru-RU" dirty="0"/>
              <a:t>6. Прочности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>
            <a:extLst>
              <a:ext uri="{FF2B5EF4-FFF2-40B4-BE49-F238E27FC236}">
                <a16:creationId xmlns:a16="http://schemas.microsoft.com/office/drawing/2014/main" id="{67FDBCEC-6834-4243-92A4-FA2BAF4C487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r>
              <a:rPr lang="ru-RU" altLang="ru-RU" dirty="0"/>
              <a:t>Овладение каким бы то ни было двигательным действием начинается с формирования системы знаний о параметрах его техники и способах её выполнения.</a:t>
            </a:r>
          </a:p>
          <a:p>
            <a:r>
              <a:rPr lang="ru-RU" altLang="ru-RU" i="1" dirty="0"/>
              <a:t>Знания – это обобщённое отражение в человеческом сознании объективного мира, окружающей действительности.</a:t>
            </a:r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6B03E6DB-AD24-4E30-80F0-AF784D8B7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216" y="4572000"/>
            <a:ext cx="3886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i="1" dirty="0"/>
              <a:t>Наглядно-чувственные знания</a:t>
            </a:r>
            <a:r>
              <a:rPr lang="ru-RU" altLang="ru-RU" dirty="0"/>
              <a:t> </a:t>
            </a:r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EF423846-4D91-4431-95B5-C441065AF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016" y="4572000"/>
            <a:ext cx="4038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i="1" dirty="0"/>
              <a:t>Словесно-логические знания</a:t>
            </a:r>
            <a:endParaRPr lang="ru-RU" altLang="ru-RU" dirty="0"/>
          </a:p>
        </p:txBody>
      </p:sp>
      <p:sp>
        <p:nvSpPr>
          <p:cNvPr id="144390" name="Line 6">
            <a:extLst>
              <a:ext uri="{FF2B5EF4-FFF2-40B4-BE49-F238E27FC236}">
                <a16:creationId xmlns:a16="http://schemas.microsoft.com/office/drawing/2014/main" id="{37A95067-C960-4C76-8C6C-121908CCEF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69816" y="4038600"/>
            <a:ext cx="2286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91" name="Line 7">
            <a:extLst>
              <a:ext uri="{FF2B5EF4-FFF2-40B4-BE49-F238E27FC236}">
                <a16:creationId xmlns:a16="http://schemas.microsoft.com/office/drawing/2014/main" id="{CA30477C-998E-445F-997B-9665664ED9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5816" y="4038600"/>
            <a:ext cx="2209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>
            <a:extLst>
              <a:ext uri="{FF2B5EF4-FFF2-40B4-BE49-F238E27FC236}">
                <a16:creationId xmlns:a16="http://schemas.microsoft.com/office/drawing/2014/main" id="{D8A2130F-4375-41E9-854E-527C2BF5AF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6400" y="2590800"/>
            <a:ext cx="6019800" cy="1447800"/>
          </a:xfrm>
        </p:spPr>
        <p:txBody>
          <a:bodyPr/>
          <a:lstStyle/>
          <a:p>
            <a:pPr algn="ctr"/>
            <a:r>
              <a:rPr lang="ru-RU" altLang="ru-RU" sz="4000" dirty="0"/>
              <a:t>Двигательные умения и навыки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FC382AD-43F6-4FE0-9A1D-6CED21803B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Двигательное умение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7BA3BBF-7473-496A-955F-BB701BE99CE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315200" cy="1680875"/>
          </a:xfrm>
        </p:spPr>
        <p:txBody>
          <a:bodyPr/>
          <a:lstStyle/>
          <a:p>
            <a:r>
              <a:rPr lang="ru-RU" altLang="ru-RU" dirty="0"/>
              <a:t>приобретенная на основе знаний и опыта способность не автоматизировано управлять движениями в процессе двигательной деятельности.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1DF769BA-2D96-4CD6-B1EC-5881FB4DEC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Умение характеризуется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0E7FBE4A-7C13-4B62-A66C-D0EE917220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7700" y="2052925"/>
            <a:ext cx="7097100" cy="3357275"/>
          </a:xfrm>
        </p:spPr>
        <p:txBody>
          <a:bodyPr>
            <a:normAutofit/>
          </a:bodyPr>
          <a:lstStyle/>
          <a:p>
            <a:r>
              <a:rPr lang="ru-RU" altLang="ru-RU" dirty="0"/>
              <a:t>повышенной концентрацией внимания на компонентах движения;</a:t>
            </a:r>
          </a:p>
          <a:p>
            <a:r>
              <a:rPr lang="ru-RU" altLang="ru-RU" dirty="0"/>
              <a:t>не стабильными способами решения двигательной задачи</a:t>
            </a:r>
          </a:p>
          <a:p>
            <a:r>
              <a:rPr lang="ru-RU" altLang="ru-RU" dirty="0"/>
              <a:t>излишним мышечным напряжением;</a:t>
            </a:r>
          </a:p>
          <a:p>
            <a:r>
              <a:rPr lang="ru-RU" altLang="ru-RU" dirty="0"/>
              <a:t>большим количеством лишних движений;</a:t>
            </a:r>
          </a:p>
          <a:p>
            <a:r>
              <a:rPr lang="ru-RU" altLang="ru-RU" dirty="0"/>
              <a:t>большой затратой энергии;</a:t>
            </a:r>
          </a:p>
          <a:p>
            <a:r>
              <a:rPr lang="ru-RU" altLang="ru-RU" dirty="0"/>
              <a:t>быстрым утомлением.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D1856260-F0B3-4D97-A7ED-134B0A1AA9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Двигательный навык</a:t>
            </a: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73E3FF2-52A7-46A2-9EAC-EB707AD85F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/>
          </a:p>
          <a:p>
            <a:r>
              <a:rPr lang="ru-RU" altLang="ru-RU" dirty="0"/>
              <a:t> это автоматизированный способ управления движениями в целостном двигательном действии.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8E3200B1-5332-426E-B24F-0FAAA59A40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Навык характеризуется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803C5006-A2EF-4DA8-B3EF-E1800BD960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7700" y="2052925"/>
            <a:ext cx="6944700" cy="4195481"/>
          </a:xfrm>
        </p:spPr>
        <p:txBody>
          <a:bodyPr>
            <a:normAutofit/>
          </a:bodyPr>
          <a:lstStyle/>
          <a:p>
            <a:r>
              <a:rPr lang="ru-RU" altLang="ru-RU" dirty="0"/>
              <a:t>устойчивостью и надежностью выполнения двигательного действия;</a:t>
            </a:r>
          </a:p>
          <a:p>
            <a:r>
              <a:rPr lang="ru-RU" altLang="ru-RU" dirty="0"/>
              <a:t>способностью сохранять его эффективность при различных неблагоприятных факторах: необычном психическом состоянии, сниженных физических возможностях (утомлении), неблагоприятных внешних условиях и других помехах.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815</Words>
  <PresentationFormat>Экран (4:3)</PresentationFormat>
  <Paragraphs>153</Paragraphs>
  <Slides>33</Slides>
  <Notes>33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Tahoma</vt:lpstr>
      <vt:lpstr>Wingdings</vt:lpstr>
      <vt:lpstr>Ион</vt:lpstr>
      <vt:lpstr>Теория и методика физической культуры  ОБУЧЕНИЕ ДВИГАТЕЛЬНЫМ ДЕЙСТВИЯМ  </vt:lpstr>
      <vt:lpstr>План лекции</vt:lpstr>
      <vt:lpstr>Обучение</vt:lpstr>
      <vt:lpstr>Презентация PowerPoint</vt:lpstr>
      <vt:lpstr>Двигательные умения и навыки</vt:lpstr>
      <vt:lpstr>Двигательное умение</vt:lpstr>
      <vt:lpstr>Умение характеризуется</vt:lpstr>
      <vt:lpstr>Двигательный навык</vt:lpstr>
      <vt:lpstr>Навык характеризуется</vt:lpstr>
      <vt:lpstr>Презентация PowerPoint</vt:lpstr>
      <vt:lpstr>Презентация PowerPoint</vt:lpstr>
      <vt:lpstr>На основе ранее усвоенных знаний и навыков формируются двигательные умения высшего порядка.</vt:lpstr>
      <vt:lpstr>Взаимодействие двигательных навыков</vt:lpstr>
      <vt:lpstr>Положительный перенос</vt:lpstr>
      <vt:lpstr>Отрицательный перенос</vt:lpstr>
      <vt:lpstr>Презентация PowerPoint</vt:lpstr>
      <vt:lpstr>Презентация PowerPoint</vt:lpstr>
      <vt:lpstr>Цель этапа начального разучивания</vt:lpstr>
      <vt:lpstr>Задачи этапа</vt:lpstr>
      <vt:lpstr>Основные причины ошибок и пути их устранения </vt:lpstr>
      <vt:lpstr>Неправильное представление </vt:lpstr>
      <vt:lpstr>Недостатки общей и специальной физической подготовки </vt:lpstr>
      <vt:lpstr>Недостатки волевой подготовленности (нерешительность, боязнь, неуверенность в своих силах) </vt:lpstr>
      <vt:lpstr>Нарушение последовательности обучения </vt:lpstr>
      <vt:lpstr>Отрицательный перенос навыков </vt:lpstr>
      <vt:lpstr>Утомление </vt:lpstr>
      <vt:lpstr>Неблагоприятные условия выполнения упражнения </vt:lpstr>
      <vt:lpstr>Цель этапа углубленного изучения</vt:lpstr>
      <vt:lpstr>Задачи этапа</vt:lpstr>
      <vt:lpstr>Цель этапа закрепления и совершенствования </vt:lpstr>
      <vt:lpstr>Задачи этапа</vt:lpstr>
      <vt:lpstr>Вариативность двигательного действия на этом этапе достигается:</vt:lpstr>
      <vt:lpstr>Принципы обучения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2022-12-12T15:54:17Z</dcterms:created>
  <dcterms:modified xsi:type="dcterms:W3CDTF">2022-12-12T15:55:07Z</dcterms:modified>
</cp:coreProperties>
</file>