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8" r:id="rId2"/>
    <p:sldId id="280" r:id="rId3"/>
    <p:sldId id="271" r:id="rId4"/>
    <p:sldId id="272" r:id="rId5"/>
    <p:sldId id="259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38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4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7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827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2676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58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12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8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48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8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9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9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4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9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1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14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780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3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F306B-7CE2-4D55-B62B-72C6D87944E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C561-A985-4E31-B247-FC9891E49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66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756" y="1657350"/>
            <a:ext cx="10269415" cy="2567354"/>
          </a:xfrm>
          <a:solidFill>
            <a:schemeClr val="tx2">
              <a:lumMod val="60000"/>
              <a:lumOff val="40000"/>
            </a:schemeClr>
          </a:solidFill>
          <a:ln>
            <a:prstDash val="dash"/>
          </a:ln>
          <a:effectLst>
            <a:glow rad="127000">
              <a:schemeClr val="tx2"/>
            </a:glow>
            <a:outerShdw blurRad="76200" dir="18900000" sy="23000" kx="-1200000" algn="bl" rotWithShape="0">
              <a:schemeClr val="tx2">
                <a:lumMod val="75000"/>
                <a:alpha val="20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ahnschrift SemiLight SemiConde" panose="020B0502040204020203" pitchFamily="34" charset="0"/>
              </a:rPr>
              <a:t>Особенности </a:t>
            </a:r>
            <a:r>
              <a:rPr lang="ru-RU" b="1" dirty="0" smtClean="0">
                <a:solidFill>
                  <a:srgbClr val="0070C0"/>
                </a:solidFill>
                <a:latin typeface="Bahnschrift SemiLight SemiConde" panose="020B0502040204020203" pitchFamily="34" charset="0"/>
              </a:rPr>
              <a:t>организации проекта </a:t>
            </a:r>
            <a:br>
              <a:rPr lang="ru-RU" b="1" dirty="0" smtClean="0">
                <a:solidFill>
                  <a:srgbClr val="0070C0"/>
                </a:solidFill>
                <a:latin typeface="Bahnschrift SemiLight SemiConde" panose="020B0502040204020203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ahnschrift SemiLight SemiConde" panose="020B0502040204020203" pitchFamily="34" charset="0"/>
              </a:rPr>
              <a:t>в детском саду</a:t>
            </a:r>
            <a:endParaRPr lang="ru-RU" b="1" dirty="0">
              <a:solidFill>
                <a:srgbClr val="0070C0"/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77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94592" y="457200"/>
            <a:ext cx="10506808" cy="5719763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3000" dirty="0" smtClean="0">
                <a:solidFill>
                  <a:prstClr val="black"/>
                </a:solidFill>
              </a:rPr>
              <a:t>5</a:t>
            </a:r>
            <a:r>
              <a:rPr lang="ru-RU" sz="3000" dirty="0">
                <a:solidFill>
                  <a:prstClr val="black"/>
                </a:solidFill>
              </a:rPr>
              <a:t>. В ходе реализации проекта происходит </a:t>
            </a:r>
            <a:r>
              <a:rPr lang="ru-RU" sz="3000" b="1" dirty="0">
                <a:solidFill>
                  <a:prstClr val="black"/>
                </a:solidFill>
              </a:rPr>
              <a:t>включение детей в разные виды деятельности</a:t>
            </a:r>
            <a:r>
              <a:rPr lang="ru-RU" sz="3000" dirty="0">
                <a:solidFill>
                  <a:prstClr val="black"/>
                </a:solidFill>
              </a:rPr>
              <a:t>. </a:t>
            </a:r>
          </a:p>
          <a:p>
            <a:pPr marL="0" lvl="0" indent="0" algn="ctr">
              <a:buNone/>
            </a:pPr>
            <a:r>
              <a:rPr lang="ru-RU" sz="3000" dirty="0">
                <a:solidFill>
                  <a:prstClr val="black"/>
                </a:solidFill>
              </a:rPr>
              <a:t>Эта характеристика является </a:t>
            </a:r>
            <a:r>
              <a:rPr lang="ru-RU" sz="3000" i="1" dirty="0">
                <a:solidFill>
                  <a:prstClr val="black"/>
                </a:solidFill>
              </a:rPr>
              <a:t>типичной для интегрированных проектов</a:t>
            </a:r>
            <a:r>
              <a:rPr lang="ru-RU" sz="3000" dirty="0">
                <a:solidFill>
                  <a:prstClr val="black"/>
                </a:solidFill>
              </a:rPr>
              <a:t>, а для </a:t>
            </a:r>
            <a:r>
              <a:rPr lang="ru-RU" sz="3000" i="1" dirty="0" err="1">
                <a:solidFill>
                  <a:prstClr val="black"/>
                </a:solidFill>
              </a:rPr>
              <a:t>монопроектов</a:t>
            </a:r>
            <a:r>
              <a:rPr lang="ru-RU" sz="3000" dirty="0">
                <a:solidFill>
                  <a:prstClr val="black"/>
                </a:solidFill>
              </a:rPr>
              <a:t> (с преобладанием задач одной из образовательных областей) только </a:t>
            </a:r>
            <a:r>
              <a:rPr lang="ru-RU" sz="3000" i="1" dirty="0">
                <a:solidFill>
                  <a:prstClr val="black"/>
                </a:solidFill>
              </a:rPr>
              <a:t>желательной</a:t>
            </a:r>
            <a:r>
              <a:rPr lang="ru-RU" sz="3000" dirty="0">
                <a:solidFill>
                  <a:prstClr val="black"/>
                </a:solidFill>
              </a:rPr>
              <a:t>. </a:t>
            </a:r>
          </a:p>
          <a:p>
            <a:pPr marL="0" lvl="0" indent="0" algn="ctr">
              <a:buNone/>
            </a:pPr>
            <a:r>
              <a:rPr lang="ru-RU" sz="3000" dirty="0">
                <a:solidFill>
                  <a:prstClr val="black"/>
                </a:solidFill>
              </a:rPr>
              <a:t>Хотя не каждый интегрированный проект предполагает обязательную организацию всех видов детской деятельности.</a:t>
            </a:r>
          </a:p>
          <a:p>
            <a:pPr marL="0" lvl="0" indent="0" algn="ctr">
              <a:buNone/>
            </a:pPr>
            <a:r>
              <a:rPr lang="ru-RU" sz="3000" dirty="0">
                <a:solidFill>
                  <a:prstClr val="black"/>
                </a:solidFill>
              </a:rPr>
              <a:t>Например, в реализации проекта «Книжный супермаркет» сложно решать задачи физического развития детей. Поэтому данное содержание может быть спланировано на этот календарный период </a:t>
            </a:r>
            <a:r>
              <a:rPr lang="ru-RU" sz="3000" i="1" dirty="0">
                <a:solidFill>
                  <a:prstClr val="black"/>
                </a:solidFill>
              </a:rPr>
              <a:t>дополнительно вне содержания проекта</a:t>
            </a:r>
            <a:r>
              <a:rPr lang="ru-RU" sz="3000" dirty="0">
                <a:solidFill>
                  <a:prstClr val="black"/>
                </a:solidFill>
              </a:rPr>
              <a:t>.</a:t>
            </a:r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386918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44062" y="708025"/>
            <a:ext cx="10366129" cy="4954221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4000" dirty="0" smtClean="0">
                <a:solidFill>
                  <a:prstClr val="black"/>
                </a:solidFill>
              </a:rPr>
              <a:t>В </a:t>
            </a:r>
            <a:r>
              <a:rPr lang="ru-RU" sz="4000" i="1" dirty="0">
                <a:solidFill>
                  <a:prstClr val="black"/>
                </a:solidFill>
              </a:rPr>
              <a:t>содержание  проекта</a:t>
            </a:r>
            <a:r>
              <a:rPr lang="ru-RU" sz="4000" dirty="0">
                <a:solidFill>
                  <a:prstClr val="black"/>
                </a:solidFill>
              </a:rPr>
              <a:t> могут быть включены дополнительные виды деятельности:</a:t>
            </a:r>
          </a:p>
          <a:p>
            <a:pPr lvl="0" algn="ctr">
              <a:buFontTx/>
              <a:buChar char="-"/>
            </a:pPr>
            <a:r>
              <a:rPr lang="ru-RU" sz="4000" dirty="0">
                <a:solidFill>
                  <a:prstClr val="black"/>
                </a:solidFill>
              </a:rPr>
              <a:t>музыкальная деятельность;</a:t>
            </a:r>
          </a:p>
          <a:p>
            <a:pPr lvl="0" algn="ctr">
              <a:buFontTx/>
              <a:buChar char="-"/>
            </a:pPr>
            <a:r>
              <a:rPr lang="ru-RU" sz="4000" dirty="0">
                <a:solidFill>
                  <a:prstClr val="black"/>
                </a:solidFill>
              </a:rPr>
              <a:t> трудовая деятельность;</a:t>
            </a:r>
          </a:p>
          <a:p>
            <a:pPr lvl="0" algn="ctr">
              <a:buFontTx/>
              <a:buChar char="-"/>
            </a:pPr>
            <a:r>
              <a:rPr lang="ru-RU" sz="4000" dirty="0">
                <a:solidFill>
                  <a:prstClr val="black"/>
                </a:solidFill>
              </a:rPr>
              <a:t>занятия по физической культуре.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539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20969" y="334108"/>
            <a:ext cx="10832123" cy="5758961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6</a:t>
            </a:r>
            <a:r>
              <a:rPr lang="ru-RU" sz="3600" dirty="0">
                <a:solidFill>
                  <a:prstClr val="black"/>
                </a:solidFill>
              </a:rPr>
              <a:t>. Проект предполагает </a:t>
            </a:r>
            <a:r>
              <a:rPr lang="ru-RU" sz="3600" b="1" dirty="0">
                <a:solidFill>
                  <a:prstClr val="black"/>
                </a:solidFill>
              </a:rPr>
              <a:t>привлечение родителей к образовательной деятельности</a:t>
            </a:r>
            <a:r>
              <a:rPr lang="ru-RU" sz="3600" dirty="0">
                <a:solidFill>
                  <a:prstClr val="black"/>
                </a:solidFill>
              </a:rPr>
              <a:t>. </a:t>
            </a:r>
          </a:p>
          <a:p>
            <a:pPr marL="0" lvl="0" indent="0" algn="ctr">
              <a:buNone/>
            </a:pPr>
            <a:r>
              <a:rPr lang="ru-RU" sz="3600" dirty="0">
                <a:solidFill>
                  <a:prstClr val="black"/>
                </a:solidFill>
              </a:rPr>
              <a:t>В зависимости от желания родителей участвовать в жизни детского сада, от общей социальной активности каждого родителя, от умения ладить с детьми, каждому необходимо найти в проекте «роль по душе» и по возможностям.</a:t>
            </a:r>
          </a:p>
          <a:p>
            <a:pPr marL="0" lvl="0" indent="0" algn="ctr">
              <a:buNone/>
            </a:pPr>
            <a:r>
              <a:rPr lang="ru-RU" sz="3600" dirty="0">
                <a:solidFill>
                  <a:prstClr val="black"/>
                </a:solidFill>
              </a:rPr>
              <a:t>Предполагается участие родителей в презентации результатов проекта.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08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823" y="659423"/>
            <a:ext cx="11141341" cy="57086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3200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ru-RU" sz="3600" dirty="0" smtClean="0"/>
              <a:t>Наличие </a:t>
            </a:r>
            <a:r>
              <a:rPr lang="ru-RU" sz="3600" b="1" dirty="0" smtClean="0"/>
              <a:t>общей темы</a:t>
            </a:r>
            <a:r>
              <a:rPr lang="ru-RU" sz="3600" dirty="0" smtClean="0"/>
              <a:t>.</a:t>
            </a:r>
          </a:p>
          <a:p>
            <a:pPr marL="0" indent="0" algn="ctr">
              <a:buNone/>
            </a:pPr>
            <a:r>
              <a:rPr lang="ru-RU" sz="3600" dirty="0" smtClean="0"/>
              <a:t>Тема проекта должна иметь </a:t>
            </a:r>
            <a:r>
              <a:rPr lang="ru-RU" sz="3600" i="1" dirty="0" smtClean="0"/>
              <a:t>проблемную формулировку</a:t>
            </a:r>
            <a:r>
              <a:rPr lang="ru-RU" sz="3600" dirty="0" smtClean="0"/>
              <a:t>. </a:t>
            </a:r>
            <a:r>
              <a:rPr lang="ru-RU" sz="3600" dirty="0" err="1" smtClean="0"/>
              <a:t>Проблемность</a:t>
            </a:r>
            <a:r>
              <a:rPr lang="ru-RU" sz="3600" dirty="0" smtClean="0"/>
              <a:t> темы может задаваться вопросительной формой. Например, «Осень – это хорошо или плохо?», «Кто я, какой я?»</a:t>
            </a:r>
          </a:p>
        </p:txBody>
      </p:sp>
    </p:spTree>
    <p:extLst>
      <p:ext uri="{BB962C8B-B14F-4D97-AF65-F5344CB8AC3E}">
        <p14:creationId xmlns:p14="http://schemas.microsoft.com/office/powerpoint/2010/main" val="382388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38554" y="346075"/>
            <a:ext cx="10524392" cy="58308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ru-RU" sz="3200" dirty="0" smtClean="0"/>
              <a:t>Тема </a:t>
            </a:r>
            <a:r>
              <a:rPr lang="ru-RU" sz="3200" dirty="0"/>
              <a:t>и конечный продукт проекта должны иметь </a:t>
            </a:r>
            <a:r>
              <a:rPr lang="ru-RU" sz="3200" i="1" dirty="0"/>
              <a:t>личную значимость для детей</a:t>
            </a:r>
            <a:r>
              <a:rPr lang="ru-RU" sz="3200" dirty="0"/>
              <a:t>.</a:t>
            </a:r>
          </a:p>
          <a:p>
            <a:pPr marL="0" indent="0" algn="ctr">
              <a:buNone/>
            </a:pPr>
            <a:r>
              <a:rPr lang="ru-RU" sz="3200" i="1" u="sng" dirty="0"/>
              <a:t>Младшая группа</a:t>
            </a:r>
            <a:r>
              <a:rPr lang="ru-RU" sz="3200" i="1" dirty="0"/>
              <a:t>: </a:t>
            </a:r>
            <a:r>
              <a:rPr lang="ru-RU" sz="3200" dirty="0"/>
              <a:t>лучше «идти от ребенка», т.е. ориентироваться на восприятие и освоение мира ребенком. Формулировки тем отражают потребность ребенка в освоении пространства группы, участка, желание общаться («Дом, в котором мы живем», «Наши игрушки», «Мы обедаем», «Наш участок: мы гуляем», «Надо, надо умываться», «Мы улыбаемся – у нас праздник», «Мой домашний любимец» и т.д.)</a:t>
            </a:r>
            <a:endParaRPr lang="ru-RU" sz="32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15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91309" y="515938"/>
            <a:ext cx="10585937" cy="5661025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buNone/>
            </a:pPr>
            <a:endParaRPr lang="ru-RU" i="1" u="sng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4100" i="1" u="sng" dirty="0" smtClean="0">
                <a:solidFill>
                  <a:prstClr val="black"/>
                </a:solidFill>
              </a:rPr>
              <a:t>Средняя </a:t>
            </a:r>
            <a:r>
              <a:rPr lang="ru-RU" sz="4100" i="1" u="sng" dirty="0">
                <a:solidFill>
                  <a:prstClr val="black"/>
                </a:solidFill>
              </a:rPr>
              <a:t>группа</a:t>
            </a:r>
            <a:r>
              <a:rPr lang="ru-RU" sz="4100" i="1" dirty="0">
                <a:solidFill>
                  <a:prstClr val="black"/>
                </a:solidFill>
              </a:rPr>
              <a:t>: </a:t>
            </a:r>
            <a:r>
              <a:rPr lang="ru-RU" sz="4100" dirty="0">
                <a:solidFill>
                  <a:prstClr val="black"/>
                </a:solidFill>
              </a:rPr>
              <a:t>в формулировке тем должна отражаться потребность детей данного возраста в активном познании окружающего мира, в стремлении к экспериментированию, совместному игровому взаимодействию («Из чего сделаны предметы?», «Как нам помогает техника в детском саду и дома?», Что нам осень подарила: попробуем осень на вкус» и т.д.)</a:t>
            </a:r>
          </a:p>
          <a:p>
            <a:pPr marL="0" lvl="0" indent="0" algn="ctr">
              <a:buNone/>
            </a:pPr>
            <a:r>
              <a:rPr lang="ru-RU" sz="4100" i="1" u="sng" dirty="0">
                <a:solidFill>
                  <a:prstClr val="black"/>
                </a:solidFill>
              </a:rPr>
              <a:t>Старшая и подготовительная группы</a:t>
            </a:r>
            <a:r>
              <a:rPr lang="ru-RU" sz="4100" i="1" dirty="0">
                <a:solidFill>
                  <a:prstClr val="black"/>
                </a:solidFill>
              </a:rPr>
              <a:t>: </a:t>
            </a:r>
            <a:r>
              <a:rPr lang="ru-RU" sz="4100" dirty="0">
                <a:solidFill>
                  <a:prstClr val="black"/>
                </a:solidFill>
              </a:rPr>
              <a:t>в формулировке темы должна присутствовать </a:t>
            </a:r>
            <a:r>
              <a:rPr lang="ru-RU" sz="4100" i="1" dirty="0">
                <a:solidFill>
                  <a:prstClr val="black"/>
                </a:solidFill>
              </a:rPr>
              <a:t>загадка</a:t>
            </a:r>
            <a:r>
              <a:rPr lang="ru-RU" sz="4100" dirty="0">
                <a:solidFill>
                  <a:prstClr val="black"/>
                </a:solidFill>
              </a:rPr>
              <a:t> («Загадки истории», «Тайны света», «Волшебные сказки Рождества»), </a:t>
            </a:r>
            <a:r>
              <a:rPr lang="ru-RU" sz="4100" i="1" dirty="0">
                <a:solidFill>
                  <a:prstClr val="black"/>
                </a:solidFill>
              </a:rPr>
              <a:t>интрига</a:t>
            </a:r>
            <a:r>
              <a:rPr lang="ru-RU" sz="4100" dirty="0">
                <a:solidFill>
                  <a:prstClr val="black"/>
                </a:solidFill>
              </a:rPr>
              <a:t> (« Дома мама и папа, а на работе?»), </a:t>
            </a:r>
            <a:r>
              <a:rPr lang="ru-RU" sz="4100" i="1" dirty="0">
                <a:solidFill>
                  <a:prstClr val="black"/>
                </a:solidFill>
              </a:rPr>
              <a:t>реально существующая в группе проблема </a:t>
            </a:r>
            <a:r>
              <a:rPr lang="ru-RU" sz="4100" dirty="0">
                <a:solidFill>
                  <a:prstClr val="black"/>
                </a:solidFill>
              </a:rPr>
              <a:t>(«Как укрепить организм осенью?») </a:t>
            </a:r>
            <a:r>
              <a:rPr lang="ru-RU" sz="4100" i="1" dirty="0">
                <a:solidFill>
                  <a:prstClr val="black"/>
                </a:solidFill>
              </a:rPr>
              <a:t>или сомнение, противоречие </a:t>
            </a:r>
            <a:r>
              <a:rPr lang="ru-RU" sz="4100" dirty="0">
                <a:solidFill>
                  <a:prstClr val="black"/>
                </a:solidFill>
              </a:rPr>
              <a:t>(«Дружба начинается с улыбки?»).</a:t>
            </a:r>
            <a:endParaRPr lang="ru-RU" sz="4100" i="1" u="sng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08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368300"/>
            <a:ext cx="10515600" cy="58086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2168" y="540004"/>
            <a:ext cx="10273386" cy="5334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2</a:t>
            </a:r>
            <a:r>
              <a:rPr lang="ru-RU" sz="3600" dirty="0">
                <a:solidFill>
                  <a:prstClr val="black"/>
                </a:solidFill>
              </a:rPr>
              <a:t>. </a:t>
            </a:r>
            <a:r>
              <a:rPr lang="ru-RU" sz="3600" b="1" dirty="0">
                <a:solidFill>
                  <a:prstClr val="black"/>
                </a:solidFill>
              </a:rPr>
              <a:t>Формулировка общей проблемы для детей</a:t>
            </a:r>
            <a:r>
              <a:rPr lang="ru-RU" sz="3600" dirty="0">
                <a:solidFill>
                  <a:prstClr val="black"/>
                </a:solidFill>
              </a:rPr>
              <a:t>, которую необходимо решить в ходе проекта.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</a:rPr>
              <a:t>Проблема, которую будут решать дети, должна быть актуальной, личностно и эмоционально значимой для них.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</a:rPr>
              <a:t>Например, это может быть необходимость помочь игровому персонажу, детям младшей группы, узнать новое явление, подготовиться к празднику, разработать новые правила, сделать атрибуты для новой сюжетно-ролевой игры.</a:t>
            </a:r>
          </a:p>
        </p:txBody>
      </p:sp>
    </p:spTree>
    <p:extLst>
      <p:ext uri="{BB962C8B-B14F-4D97-AF65-F5344CB8AC3E}">
        <p14:creationId xmlns:p14="http://schemas.microsoft.com/office/powerpoint/2010/main" val="2880098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3897" y="346105"/>
            <a:ext cx="10515600" cy="596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3</a:t>
            </a:r>
            <a:r>
              <a:rPr lang="ru-RU" sz="3600" dirty="0">
                <a:solidFill>
                  <a:prstClr val="black"/>
                </a:solidFill>
              </a:rPr>
              <a:t>. </a:t>
            </a:r>
            <a:r>
              <a:rPr lang="ru-RU" sz="3600" b="1" dirty="0">
                <a:solidFill>
                  <a:prstClr val="black"/>
                </a:solidFill>
              </a:rPr>
              <a:t>Постановка цели проектной деятельности</a:t>
            </a:r>
            <a:r>
              <a:rPr lang="ru-RU" sz="3600" dirty="0">
                <a:solidFill>
                  <a:prstClr val="black"/>
                </a:solidFill>
              </a:rPr>
              <a:t>. </a:t>
            </a:r>
            <a:endParaRPr lang="ru-RU" sz="3600" dirty="0" smtClean="0">
              <a:solidFill>
                <a:prstClr val="black"/>
              </a:solidFill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Она </a:t>
            </a:r>
            <a:r>
              <a:rPr lang="ru-RU" sz="3600" dirty="0">
                <a:solidFill>
                  <a:prstClr val="black"/>
                </a:solidFill>
              </a:rPr>
              <a:t>возможна через определение конечного продукта проекта.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</a:rPr>
              <a:t>Конечный продукт проекта по возможности </a:t>
            </a:r>
            <a:r>
              <a:rPr lang="ru-RU" sz="3600" i="1" dirty="0">
                <a:solidFill>
                  <a:prstClr val="black"/>
                </a:solidFill>
              </a:rPr>
              <a:t>должен иметь материальное воплощение</a:t>
            </a:r>
            <a:r>
              <a:rPr lang="ru-RU" sz="3600" dirty="0">
                <a:solidFill>
                  <a:prstClr val="black"/>
                </a:solidFill>
              </a:rPr>
              <a:t>.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</a:rPr>
              <a:t>Чем младше дети, тем важнее, чтобы полученный в результате совместных усилий и личного участия каждого результат можно было увидеть, подержать в руках, поиграть с ним или использовать в деятельности для решения игровых, бытовых или учебных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279191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6915" y="1056043"/>
            <a:ext cx="10707329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В </a:t>
            </a:r>
            <a:r>
              <a:rPr lang="ru-RU" sz="3600" dirty="0">
                <a:solidFill>
                  <a:prstClr val="black"/>
                </a:solidFill>
              </a:rPr>
              <a:t>рамках постановки цели проекта воспитатель вместе с детьми определяет </a:t>
            </a:r>
            <a:r>
              <a:rPr lang="ru-RU" sz="3600" u="sng" dirty="0">
                <a:solidFill>
                  <a:prstClr val="black"/>
                </a:solidFill>
              </a:rPr>
              <a:t>задачи</a:t>
            </a:r>
            <a:r>
              <a:rPr lang="ru-RU" sz="3600" dirty="0">
                <a:solidFill>
                  <a:prstClr val="black"/>
                </a:solidFill>
              </a:rPr>
              <a:t>, которые они будут решать по ходу проекта («Что для этого нам необходимо предпринять?», «Что будем делать в первую очередь, а что потом?»), также </a:t>
            </a:r>
            <a:r>
              <a:rPr lang="ru-RU" sz="3600" u="sng" dirty="0">
                <a:solidFill>
                  <a:prstClr val="black"/>
                </a:solidFill>
              </a:rPr>
              <a:t>способы и средства </a:t>
            </a:r>
            <a:r>
              <a:rPr lang="ru-RU" sz="3600" dirty="0">
                <a:solidFill>
                  <a:prstClr val="black"/>
                </a:solidFill>
              </a:rPr>
              <a:t>решения («Как мы можем решить эту задачу?», «Что для этого нам понадобится?», «Где мы найдем информацию?», «Кто нам может в этом помочь?»).</a:t>
            </a:r>
          </a:p>
        </p:txBody>
      </p:sp>
    </p:spTree>
    <p:extLst>
      <p:ext uri="{BB962C8B-B14F-4D97-AF65-F5344CB8AC3E}">
        <p14:creationId xmlns:p14="http://schemas.microsoft.com/office/powerpoint/2010/main" val="124140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1161" y="1187361"/>
            <a:ext cx="10618839" cy="4594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4</a:t>
            </a:r>
            <a:r>
              <a:rPr lang="ru-RU" sz="3600" dirty="0">
                <a:solidFill>
                  <a:prstClr val="black"/>
                </a:solidFill>
              </a:rPr>
              <a:t>. В ходе реализации проекта используются </a:t>
            </a:r>
            <a:r>
              <a:rPr lang="ru-RU" sz="3600" b="1" dirty="0">
                <a:solidFill>
                  <a:prstClr val="black"/>
                </a:solidFill>
              </a:rPr>
              <a:t>разные формы организации детей</a:t>
            </a:r>
            <a:r>
              <a:rPr lang="ru-RU" sz="3600" dirty="0">
                <a:solidFill>
                  <a:prstClr val="black"/>
                </a:solidFill>
              </a:rPr>
              <a:t> (фронтальная, подгрупповая, парная, индивидуальная).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</a:rPr>
              <a:t>Выбор педагогом формы организации детей зависит от:</a:t>
            </a:r>
          </a:p>
          <a:p>
            <a:pPr marL="228600" lvl="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prstClr val="black"/>
                </a:solidFill>
              </a:rPr>
              <a:t>содержания деятельности, </a:t>
            </a:r>
          </a:p>
          <a:p>
            <a:pPr marL="228600" lvl="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prstClr val="black"/>
                </a:solidFill>
              </a:rPr>
              <a:t>возможностей детей, </a:t>
            </a:r>
          </a:p>
          <a:p>
            <a:pPr marL="228600" lvl="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prstClr val="black"/>
                </a:solidFill>
              </a:rPr>
              <a:t>педагогических задач.</a:t>
            </a:r>
          </a:p>
        </p:txBody>
      </p:sp>
    </p:spTree>
    <p:extLst>
      <p:ext uri="{BB962C8B-B14F-4D97-AF65-F5344CB8AC3E}">
        <p14:creationId xmlns:p14="http://schemas.microsoft.com/office/powerpoint/2010/main" val="398997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77008" y="574675"/>
            <a:ext cx="10673861" cy="5602288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Например</a:t>
            </a:r>
            <a:r>
              <a:rPr lang="ru-RU" sz="3600" dirty="0">
                <a:solidFill>
                  <a:prstClr val="black"/>
                </a:solidFill>
              </a:rPr>
              <a:t>, в </a:t>
            </a:r>
            <a:r>
              <a:rPr lang="ru-RU" sz="3600" i="1" dirty="0">
                <a:solidFill>
                  <a:prstClr val="black"/>
                </a:solidFill>
              </a:rPr>
              <a:t>старшем дошкольном возрасте </a:t>
            </a:r>
            <a:r>
              <a:rPr lang="ru-RU" sz="3600" dirty="0">
                <a:solidFill>
                  <a:prstClr val="black"/>
                </a:solidFill>
              </a:rPr>
              <a:t>развитие общения детей предполагает решение задач, направленных на развитие таких коммуникативных умений, как организация делового сотрудничества со сверстниками, распределение обязанностей с учетом возможностей друг друга, соотношение своих действий с деятельностью других участников команды, организация совместных отчетов о достигнутом результате.                        </a:t>
            </a:r>
            <a:endParaRPr lang="ru-RU" sz="3600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Поэтому </a:t>
            </a:r>
            <a:r>
              <a:rPr lang="ru-RU" sz="3600" dirty="0">
                <a:solidFill>
                  <a:prstClr val="black"/>
                </a:solidFill>
              </a:rPr>
              <a:t>приоритетными будут </a:t>
            </a:r>
            <a:r>
              <a:rPr lang="ru-RU" sz="3600" i="1" dirty="0">
                <a:solidFill>
                  <a:prstClr val="black"/>
                </a:solidFill>
              </a:rPr>
              <a:t>подгрупповые формы взаимодействия детей</a:t>
            </a:r>
            <a:r>
              <a:rPr lang="ru-RU" sz="3600" dirty="0">
                <a:solidFill>
                  <a:prstClr val="black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007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164</TotalTime>
  <Words>701</Words>
  <Application>Microsoft Office PowerPoint</Application>
  <PresentationFormat>Широкоэкранный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Bahnschrift SemiLight SemiConde</vt:lpstr>
      <vt:lpstr>Trebuchet MS</vt:lpstr>
      <vt:lpstr>Tw Cen MT</vt:lpstr>
      <vt:lpstr>Контур</vt:lpstr>
      <vt:lpstr>Особенности организации проекта 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Проектное комплексно-тематическое планирование образовательного процесса в ДОУ</dc:title>
  <dc:creator>User</dc:creator>
  <cp:lastModifiedBy>Home</cp:lastModifiedBy>
  <cp:revision>24</cp:revision>
  <dcterms:created xsi:type="dcterms:W3CDTF">2016-10-09T20:00:58Z</dcterms:created>
  <dcterms:modified xsi:type="dcterms:W3CDTF">2022-12-11T14:32:05Z</dcterms:modified>
</cp:coreProperties>
</file>