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2" r:id="rId6"/>
    <p:sldId id="263" r:id="rId7"/>
    <p:sldId id="264"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8" d="100"/>
          <a:sy n="38" d="100"/>
        </p:scale>
        <p:origin x="-98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0EFD402-66F2-6B81-987F-8D70E78F406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C656E147-E6FC-97D5-09A7-A819A9237E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45BBFBD7-8BF9-532C-F272-D16C792D6BE1}"/>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19F210CA-1B0C-6DD4-D899-1EAC618885E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77A215F-2B4E-B6D9-0DFE-32292BD5A06A}"/>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891119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6E1127C-9513-5F64-4DDA-E5078555691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F8CA7344-0B18-C834-D7C7-FE2756A5F1E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A09EA00B-01EA-06E3-2E32-FAA32217F1D4}"/>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DCCB4EE7-0E6E-9373-6FEF-E1403C289CD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5DCFDDB4-A8E6-2EB3-0F55-F2B4DC0E5C48}"/>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082771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886BFFBB-9108-C484-47CA-B564FE6C110F}"/>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28A097B8-132A-F255-9D10-D5125FC762C5}"/>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37553E6-DBC9-134F-585A-E8433FD5B9D1}"/>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854BF583-A1B8-DA6F-515D-253C046A26D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9090A49E-E40B-F657-DECD-BDD798AA0316}"/>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6180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996BE1D-4143-E795-8D76-A86B56FABF4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D97914F5-216A-682E-7A53-7F83A356836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A3AF41A4-9BDE-B039-B8AF-D008EC008B5A}"/>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EBEED05D-441D-76DD-6EE9-8EEBF1F5A3F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E146F01C-2E37-36B3-05B2-02C019D628F5}"/>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012893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7E4FDDF-5F43-031D-36B4-D6F3A11A18A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5704C42C-2607-3799-138C-B0A0550BBA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33FDF66A-9863-E8D7-1B51-52EFEE9E7AB8}"/>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81FE1900-7B26-6F25-325E-61E70770B4E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CE311E3-DF84-0D12-481D-45B76E1C3EAC}"/>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849289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F2D12C1-0075-5238-6AAD-5ADAA6DB151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B61DBCF1-B0EB-49DD-43A5-963FA58CB25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AFFE55BB-DA58-7DF4-5BFA-E5EE5657C028}"/>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91A7695E-2569-36E3-3E8A-CC9A1F3513FE}"/>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6" name="Нижний колонтитул 5">
            <a:extLst>
              <a:ext uri="{FF2B5EF4-FFF2-40B4-BE49-F238E27FC236}">
                <a16:creationId xmlns:a16="http://schemas.microsoft.com/office/drawing/2014/main" xmlns="" id="{8BDF9F94-3481-3A1D-83DC-B6C1766B3A3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7AF72107-09B6-D3DF-27A8-C098D9DE9089}"/>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566951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5156C30-A46B-2410-E181-3D3F1CCD1D1B}"/>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A0222EC3-0474-1CC6-D958-3328EF51A9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6038D549-1E9A-CD32-96B2-7ACF179B272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68402349-15B9-092E-A2DE-AC6B02A330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57409C06-9CBE-8191-6B33-75ECD2F8C5C6}"/>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EC95343C-586D-FF61-5674-58EDA1A85B69}"/>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8" name="Нижний колонтитул 7">
            <a:extLst>
              <a:ext uri="{FF2B5EF4-FFF2-40B4-BE49-F238E27FC236}">
                <a16:creationId xmlns:a16="http://schemas.microsoft.com/office/drawing/2014/main" xmlns="" id="{94F03E9C-F0E5-3308-5E14-E6A92B6B4E1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68E7CCAC-E392-D56B-9457-520DB125D508}"/>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84818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3192C70-0C45-6F21-9C2C-0432D452407C}"/>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DF581981-C3A6-B5C5-EFD8-3AF1B740ECC6}"/>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4" name="Нижний колонтитул 3">
            <a:extLst>
              <a:ext uri="{FF2B5EF4-FFF2-40B4-BE49-F238E27FC236}">
                <a16:creationId xmlns:a16="http://schemas.microsoft.com/office/drawing/2014/main" xmlns="" id="{DE2B2651-719C-3D92-575A-01E8B06B4E1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9E901BB8-988D-03B3-592F-14D79269DC5A}"/>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2977079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996F60DC-253D-87F9-B39B-EBAD12744B74}"/>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3" name="Нижний колонтитул 2">
            <a:extLst>
              <a:ext uri="{FF2B5EF4-FFF2-40B4-BE49-F238E27FC236}">
                <a16:creationId xmlns:a16="http://schemas.microsoft.com/office/drawing/2014/main" xmlns="" id="{B03CBF90-082C-D5EC-E5F6-088290D40C9C}"/>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B6FC9EC5-F3AE-97BD-5F13-57746B37EFEC}"/>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335662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071194D-0515-6C43-CFE3-A7FAAAEE8E5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825577D0-A294-2101-3555-2B3E30A0F9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4888F718-1430-6BC9-3802-BFAF2FF580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ED14709E-6AEC-9286-3760-1061B2CDB182}"/>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6" name="Нижний колонтитул 5">
            <a:extLst>
              <a:ext uri="{FF2B5EF4-FFF2-40B4-BE49-F238E27FC236}">
                <a16:creationId xmlns:a16="http://schemas.microsoft.com/office/drawing/2014/main" xmlns="" id="{7C176034-AD7C-34C6-CF1B-FFBFDF938F9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18523C03-B63E-AB46-7EF4-2F7CB8FC9F8C}"/>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2706041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05DAD09-DF1F-1E49-4C3F-DCE3725A587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BDF82575-39FC-937A-CB42-88062BCC0A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2688A854-A4E3-B08E-11BE-7229565BC7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02612A0D-A7AD-9F4D-E319-24F6D26C9441}"/>
              </a:ext>
            </a:extLst>
          </p:cNvPr>
          <p:cNvSpPr>
            <a:spLocks noGrp="1"/>
          </p:cNvSpPr>
          <p:nvPr>
            <p:ph type="dt" sz="half" idx="10"/>
          </p:nvPr>
        </p:nvSpPr>
        <p:spPr/>
        <p:txBody>
          <a:bodyPr/>
          <a:lstStyle/>
          <a:p>
            <a:fld id="{67D1B06C-9DFD-4D60-8DDA-FEE0C96B22D1}" type="datetimeFigureOut">
              <a:rPr lang="ru-RU" smtClean="0"/>
              <a:t>12.12.2022</a:t>
            </a:fld>
            <a:endParaRPr lang="ru-RU"/>
          </a:p>
        </p:txBody>
      </p:sp>
      <p:sp>
        <p:nvSpPr>
          <p:cNvPr id="6" name="Нижний колонтитул 5">
            <a:extLst>
              <a:ext uri="{FF2B5EF4-FFF2-40B4-BE49-F238E27FC236}">
                <a16:creationId xmlns:a16="http://schemas.microsoft.com/office/drawing/2014/main" xmlns="" id="{045D98A6-B8AD-8300-C6EB-7D0C160ED10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B0CEBD23-C8E2-F498-3108-20BFA15FC4D6}"/>
              </a:ext>
            </a:extLst>
          </p:cNvPr>
          <p:cNvSpPr>
            <a:spLocks noGrp="1"/>
          </p:cNvSpPr>
          <p:nvPr>
            <p:ph type="sldNum" sz="quarter" idx="12"/>
          </p:nvPr>
        </p:nvSpPr>
        <p:spPr/>
        <p:txBody>
          <a:bodyPr/>
          <a:lstStyle/>
          <a:p>
            <a:fld id="{C3AF78EE-EF7B-4C37-AC5A-E04D5504C4D3}" type="slidenum">
              <a:rPr lang="ru-RU" smtClean="0"/>
              <a:t>‹#›</a:t>
            </a:fld>
            <a:endParaRPr lang="ru-RU"/>
          </a:p>
        </p:txBody>
      </p:sp>
    </p:spTree>
    <p:extLst>
      <p:ext uri="{BB962C8B-B14F-4D97-AF65-F5344CB8AC3E}">
        <p14:creationId xmlns:p14="http://schemas.microsoft.com/office/powerpoint/2010/main" val="2706876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2B9D546-4EFA-020A-45B0-048CF95794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673F38FE-7DF1-CAB5-E72D-D8C9FC279C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D8EF2277-0F4D-58A0-A3C3-D88B5FD77A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D1B06C-9DFD-4D60-8DDA-FEE0C96B22D1}" type="datetimeFigureOut">
              <a:rPr lang="ru-RU" smtClean="0"/>
              <a:t>12.12.2022</a:t>
            </a:fld>
            <a:endParaRPr lang="ru-RU"/>
          </a:p>
        </p:txBody>
      </p:sp>
      <p:sp>
        <p:nvSpPr>
          <p:cNvPr id="5" name="Нижний колонтитул 4">
            <a:extLst>
              <a:ext uri="{FF2B5EF4-FFF2-40B4-BE49-F238E27FC236}">
                <a16:creationId xmlns:a16="http://schemas.microsoft.com/office/drawing/2014/main" xmlns="" id="{AF98F24E-28FA-8078-286E-79736C7DD1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EC8A10B4-3270-0524-7D43-411EAEBD7B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F78EE-EF7B-4C37-AC5A-E04D5504C4D3}" type="slidenum">
              <a:rPr lang="ru-RU" smtClean="0"/>
              <a:t>‹#›</a:t>
            </a:fld>
            <a:endParaRPr lang="ru-RU"/>
          </a:p>
        </p:txBody>
      </p:sp>
    </p:spTree>
    <p:extLst>
      <p:ext uri="{BB962C8B-B14F-4D97-AF65-F5344CB8AC3E}">
        <p14:creationId xmlns:p14="http://schemas.microsoft.com/office/powerpoint/2010/main" val="842130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87E88CA-0901-660E-4A51-086DAC030D1A}"/>
              </a:ext>
            </a:extLst>
          </p:cNvPr>
          <p:cNvSpPr>
            <a:spLocks noGrp="1"/>
          </p:cNvSpPr>
          <p:nvPr>
            <p:ph type="ctrTitle"/>
          </p:nvPr>
        </p:nvSpPr>
        <p:spPr/>
        <p:txBody>
          <a:bodyPr/>
          <a:lstStyle/>
          <a:p>
            <a:r>
              <a:rPr lang="en-US" dirty="0"/>
              <a:t>Paper recycling process</a:t>
            </a:r>
            <a:endParaRPr lang="ru-RU" dirty="0"/>
          </a:p>
        </p:txBody>
      </p:sp>
      <p:sp>
        <p:nvSpPr>
          <p:cNvPr id="3" name="Подзаголовок 2">
            <a:extLst>
              <a:ext uri="{FF2B5EF4-FFF2-40B4-BE49-F238E27FC236}">
                <a16:creationId xmlns:a16="http://schemas.microsoft.com/office/drawing/2014/main" xmlns="" id="{349EBB28-7E4C-E7E0-FDFE-2116FCD4E72C}"/>
              </a:ext>
            </a:extLst>
          </p:cNvPr>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735712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2C84FBD-2232-FBA8-1DB2-2DA67D8A124A}"/>
              </a:ext>
            </a:extLst>
          </p:cNvPr>
          <p:cNvSpPr>
            <a:spLocks noGrp="1"/>
          </p:cNvSpPr>
          <p:nvPr>
            <p:ph type="title"/>
          </p:nvPr>
        </p:nvSpPr>
        <p:spPr/>
        <p:txBody>
          <a:bodyPr/>
          <a:lstStyle/>
          <a:p>
            <a:pPr lvl="0">
              <a:spcBef>
                <a:spcPts val="1000"/>
              </a:spcBef>
            </a:pPr>
            <a:r>
              <a:rPr lang="en-US" sz="3200" dirty="0">
                <a:solidFill>
                  <a:prstClr val="black"/>
                </a:solidFill>
                <a:latin typeface="Calibri" panose="020F0502020204030204"/>
                <a:ea typeface="+mn-ea"/>
                <a:cs typeface="+mn-cs"/>
              </a:rPr>
              <a:t>Paper is all around us</a:t>
            </a:r>
            <a:r>
              <a:rPr lang="ru-RU" sz="3200" dirty="0">
                <a:solidFill>
                  <a:prstClr val="black"/>
                </a:solidFill>
                <a:latin typeface="Calibri" panose="020F0502020204030204"/>
                <a:ea typeface="+mn-ea"/>
                <a:cs typeface="+mn-cs"/>
              </a:rPr>
              <a:t/>
            </a:r>
            <a:br>
              <a:rPr lang="ru-RU" sz="3200" dirty="0">
                <a:solidFill>
                  <a:prstClr val="black"/>
                </a:solidFill>
                <a:latin typeface="Calibri" panose="020F0502020204030204"/>
                <a:ea typeface="+mn-ea"/>
                <a:cs typeface="+mn-cs"/>
              </a:rPr>
            </a:br>
            <a:endParaRPr lang="ru-RU" dirty="0"/>
          </a:p>
        </p:txBody>
      </p:sp>
      <p:sp>
        <p:nvSpPr>
          <p:cNvPr id="3" name="Объект 2">
            <a:extLst>
              <a:ext uri="{FF2B5EF4-FFF2-40B4-BE49-F238E27FC236}">
                <a16:creationId xmlns:a16="http://schemas.microsoft.com/office/drawing/2014/main" xmlns="" id="{71E63284-6971-0D04-DAA4-6393F0D7A791}"/>
              </a:ext>
            </a:extLst>
          </p:cNvPr>
          <p:cNvSpPr>
            <a:spLocks noGrp="1"/>
          </p:cNvSpPr>
          <p:nvPr>
            <p:ph idx="1"/>
          </p:nvPr>
        </p:nvSpPr>
        <p:spPr/>
        <p:txBody>
          <a:bodyPr>
            <a:normAutofit/>
          </a:bodyPr>
          <a:lstStyle/>
          <a:p>
            <a:pPr marL="0" indent="0">
              <a:buNone/>
            </a:pPr>
            <a:r>
              <a:rPr lang="en-US" sz="3200" dirty="0"/>
              <a:t>It helps us to communicate, create and illustrate</a:t>
            </a:r>
            <a:endParaRPr lang="ru-RU" sz="3200" dirty="0"/>
          </a:p>
        </p:txBody>
      </p:sp>
      <p:pic>
        <p:nvPicPr>
          <p:cNvPr id="2050" name="Picture 2" descr="Solisco printer - Worldwide paper consumption">
            <a:extLst>
              <a:ext uri="{FF2B5EF4-FFF2-40B4-BE49-F238E27FC236}">
                <a16:creationId xmlns:a16="http://schemas.microsoft.com/office/drawing/2014/main" xmlns="" id="{0FAE0D52-7D9B-711F-14A0-48A5E0D6F3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0259" y="2611270"/>
            <a:ext cx="8051482" cy="3881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98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8C78472-E6CD-25F2-8B47-90366959241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xmlns="" id="{4722F3A2-488A-3719-3016-7639541BD953}"/>
              </a:ext>
            </a:extLst>
          </p:cNvPr>
          <p:cNvSpPr>
            <a:spLocks noGrp="1"/>
          </p:cNvSpPr>
          <p:nvPr>
            <p:ph idx="1"/>
          </p:nvPr>
        </p:nvSpPr>
        <p:spPr/>
        <p:txBody>
          <a:bodyPr>
            <a:normAutofit/>
          </a:bodyPr>
          <a:lstStyle/>
          <a:p>
            <a:pPr marL="0" indent="0">
              <a:buNone/>
            </a:pPr>
            <a:r>
              <a:rPr lang="en-US" sz="3200" dirty="0"/>
              <a:t>Paper is also the number one material we throw away</a:t>
            </a:r>
            <a:endParaRPr lang="ru-RU" sz="3200" dirty="0"/>
          </a:p>
        </p:txBody>
      </p:sp>
      <p:pic>
        <p:nvPicPr>
          <p:cNvPr id="3074" name="Picture 2" descr="Reducing Paper Consumption: Healthier Budget, Healthier Planet | Counting  Cloud - CPA Professional Corporation">
            <a:extLst>
              <a:ext uri="{FF2B5EF4-FFF2-40B4-BE49-F238E27FC236}">
                <a16:creationId xmlns:a16="http://schemas.microsoft.com/office/drawing/2014/main" xmlns="" id="{E4160A13-CCA9-0EA4-5910-93B5CA5BD3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4960" y="2997846"/>
            <a:ext cx="5575362" cy="3707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1652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56DF25E-3503-1E34-E6C3-3E0E5724C79E}"/>
              </a:ext>
            </a:extLst>
          </p:cNvPr>
          <p:cNvSpPr>
            <a:spLocks noGrp="1"/>
          </p:cNvSpPr>
          <p:nvPr>
            <p:ph type="title"/>
          </p:nvPr>
        </p:nvSpPr>
        <p:spPr/>
        <p:txBody>
          <a:bodyPr/>
          <a:lstStyle/>
          <a:p>
            <a:r>
              <a:rPr lang="en-US" sz="4400" dirty="0"/>
              <a:t>Stage 1: Collection</a:t>
            </a:r>
            <a:endParaRPr lang="ru-RU" dirty="0"/>
          </a:p>
        </p:txBody>
      </p:sp>
      <p:sp>
        <p:nvSpPr>
          <p:cNvPr id="3" name="Объект 2">
            <a:extLst>
              <a:ext uri="{FF2B5EF4-FFF2-40B4-BE49-F238E27FC236}">
                <a16:creationId xmlns:a16="http://schemas.microsoft.com/office/drawing/2014/main" xmlns="" id="{6CCD713A-026E-7390-98E2-EDC461367089}"/>
              </a:ext>
            </a:extLst>
          </p:cNvPr>
          <p:cNvSpPr>
            <a:spLocks noGrp="1"/>
          </p:cNvSpPr>
          <p:nvPr>
            <p:ph idx="1"/>
          </p:nvPr>
        </p:nvSpPr>
        <p:spPr/>
        <p:txBody>
          <a:bodyPr>
            <a:normAutofit/>
          </a:bodyPr>
          <a:lstStyle/>
          <a:p>
            <a:pPr marL="0" indent="0">
              <a:buNone/>
            </a:pPr>
            <a:r>
              <a:rPr lang="en-US" sz="3200" dirty="0"/>
              <a:t>Special services collect paper and take it to recycling </a:t>
            </a:r>
            <a:r>
              <a:rPr lang="en-US" sz="3200" dirty="0" err="1"/>
              <a:t>centeres</a:t>
            </a:r>
            <a:r>
              <a:rPr lang="en-US" sz="3200" dirty="0"/>
              <a:t>.</a:t>
            </a:r>
            <a:endParaRPr lang="ru-RU" sz="3200" dirty="0"/>
          </a:p>
        </p:txBody>
      </p:sp>
      <p:pic>
        <p:nvPicPr>
          <p:cNvPr id="4098" name="Picture 2" descr="How Is Paper Recycled: Step by Step | Greentumble">
            <a:extLst>
              <a:ext uri="{FF2B5EF4-FFF2-40B4-BE49-F238E27FC236}">
                <a16:creationId xmlns:a16="http://schemas.microsoft.com/office/drawing/2014/main" xmlns="" id="{E174801F-A86F-735F-F5C2-26024A627A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9820" y="2585720"/>
            <a:ext cx="7452360" cy="3726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377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236929A-0079-4028-7F5D-65DEFB228548}"/>
              </a:ext>
            </a:extLst>
          </p:cNvPr>
          <p:cNvSpPr>
            <a:spLocks noGrp="1"/>
          </p:cNvSpPr>
          <p:nvPr>
            <p:ph type="title"/>
          </p:nvPr>
        </p:nvSpPr>
        <p:spPr/>
        <p:txBody>
          <a:bodyPr/>
          <a:lstStyle/>
          <a:p>
            <a:r>
              <a:rPr lang="en-US" sz="4400" dirty="0"/>
              <a:t>Stage 2: Recycling</a:t>
            </a:r>
            <a:endParaRPr lang="ru-RU" dirty="0"/>
          </a:p>
        </p:txBody>
      </p:sp>
      <p:sp>
        <p:nvSpPr>
          <p:cNvPr id="3" name="Объект 2">
            <a:extLst>
              <a:ext uri="{FF2B5EF4-FFF2-40B4-BE49-F238E27FC236}">
                <a16:creationId xmlns:a16="http://schemas.microsoft.com/office/drawing/2014/main" xmlns="" id="{6CAB1B09-65C6-F24D-30FB-C66D5DEFBE78}"/>
              </a:ext>
            </a:extLst>
          </p:cNvPr>
          <p:cNvSpPr>
            <a:spLocks noGrp="1"/>
          </p:cNvSpPr>
          <p:nvPr>
            <p:ph idx="1"/>
          </p:nvPr>
        </p:nvSpPr>
        <p:spPr/>
        <p:txBody>
          <a:bodyPr>
            <a:normAutofit/>
          </a:bodyPr>
          <a:lstStyle/>
          <a:p>
            <a:pPr marL="0" indent="0">
              <a:buNone/>
            </a:pPr>
            <a:r>
              <a:rPr lang="en-US" sz="3200" dirty="0"/>
              <a:t>The start of the paper recycling process requires the paper to be separated into types and grades. The paper is then washed with soapy water. Once washed the paper is then </a:t>
            </a:r>
            <a:r>
              <a:rPr lang="en-US" sz="3200" dirty="0" smtClean="0"/>
              <a:t>transferred </a:t>
            </a:r>
            <a:r>
              <a:rPr lang="en-US" sz="3200" dirty="0"/>
              <a:t>to a large container, where it is mixed with water to create a pulp.</a:t>
            </a:r>
            <a:endParaRPr lang="ru-RU" sz="3200" dirty="0"/>
          </a:p>
        </p:txBody>
      </p:sp>
      <p:pic>
        <p:nvPicPr>
          <p:cNvPr id="5122" name="Picture 2" descr="Paper Recycling">
            <a:extLst>
              <a:ext uri="{FF2B5EF4-FFF2-40B4-BE49-F238E27FC236}">
                <a16:creationId xmlns:a16="http://schemas.microsoft.com/office/drawing/2014/main" xmlns="" id="{3B92E510-C28F-6B45-471B-5621EE4B0E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9237" y="4404361"/>
            <a:ext cx="8793525" cy="1439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925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1507170-AFB0-96B7-9FD0-1E7FFD162A16}"/>
              </a:ext>
            </a:extLst>
          </p:cNvPr>
          <p:cNvSpPr>
            <a:spLocks noGrp="1"/>
          </p:cNvSpPr>
          <p:nvPr>
            <p:ph type="title"/>
          </p:nvPr>
        </p:nvSpPr>
        <p:spPr/>
        <p:txBody>
          <a:bodyPr/>
          <a:lstStyle/>
          <a:p>
            <a:r>
              <a:rPr lang="en-US" sz="4400" dirty="0"/>
              <a:t>Stage 3: Rolling</a:t>
            </a:r>
            <a:endParaRPr lang="ru-RU" dirty="0"/>
          </a:p>
        </p:txBody>
      </p:sp>
      <p:sp>
        <p:nvSpPr>
          <p:cNvPr id="3" name="Объект 2">
            <a:extLst>
              <a:ext uri="{FF2B5EF4-FFF2-40B4-BE49-F238E27FC236}">
                <a16:creationId xmlns:a16="http://schemas.microsoft.com/office/drawing/2014/main" xmlns="" id="{96CB3B6A-2DFA-E048-EB85-DF45780181DC}"/>
              </a:ext>
            </a:extLst>
          </p:cNvPr>
          <p:cNvSpPr>
            <a:spLocks noGrp="1"/>
          </p:cNvSpPr>
          <p:nvPr>
            <p:ph idx="1"/>
          </p:nvPr>
        </p:nvSpPr>
        <p:spPr/>
        <p:txBody>
          <a:bodyPr>
            <a:normAutofit/>
          </a:bodyPr>
          <a:lstStyle/>
          <a:p>
            <a:pPr marL="0" indent="0">
              <a:buNone/>
            </a:pPr>
            <a:r>
              <a:rPr lang="en-US" sz="3200" dirty="0"/>
              <a:t>The pulp is then pressed, dried and rolled into large thin sheets of recycled paper that can be over 50 miles long.</a:t>
            </a:r>
            <a:endParaRPr lang="ru-RU" sz="3200" dirty="0"/>
          </a:p>
        </p:txBody>
      </p:sp>
      <p:pic>
        <p:nvPicPr>
          <p:cNvPr id="6146" name="Picture 2" descr="How paper is recycled « Recycling Guide">
            <a:extLst>
              <a:ext uri="{FF2B5EF4-FFF2-40B4-BE49-F238E27FC236}">
                <a16:creationId xmlns:a16="http://schemas.microsoft.com/office/drawing/2014/main" xmlns="" id="{006BB388-3920-7287-3E3E-4239BA8678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1345" y="3206840"/>
            <a:ext cx="5682616" cy="3286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972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D04A94F-1C3A-9512-F94F-79129B9F74DD}"/>
              </a:ext>
            </a:extLst>
          </p:cNvPr>
          <p:cNvSpPr>
            <a:spLocks noGrp="1"/>
          </p:cNvSpPr>
          <p:nvPr>
            <p:ph type="title"/>
          </p:nvPr>
        </p:nvSpPr>
        <p:spPr/>
        <p:txBody>
          <a:bodyPr/>
          <a:lstStyle/>
          <a:p>
            <a:r>
              <a:rPr lang="en-US" sz="4400" dirty="0"/>
              <a:t>Stage 4: Selling </a:t>
            </a:r>
            <a:endParaRPr lang="ru-RU" dirty="0"/>
          </a:p>
        </p:txBody>
      </p:sp>
      <p:sp>
        <p:nvSpPr>
          <p:cNvPr id="3" name="Объект 2">
            <a:extLst>
              <a:ext uri="{FF2B5EF4-FFF2-40B4-BE49-F238E27FC236}">
                <a16:creationId xmlns:a16="http://schemas.microsoft.com/office/drawing/2014/main" xmlns="" id="{29FEF16F-9AE2-BAE7-9F01-2B945CCB28C6}"/>
              </a:ext>
            </a:extLst>
          </p:cNvPr>
          <p:cNvSpPr>
            <a:spLocks noGrp="1"/>
          </p:cNvSpPr>
          <p:nvPr>
            <p:ph idx="1"/>
          </p:nvPr>
        </p:nvSpPr>
        <p:spPr/>
        <p:txBody>
          <a:bodyPr>
            <a:normAutofit/>
          </a:bodyPr>
          <a:lstStyle/>
          <a:p>
            <a:pPr marL="0" indent="0">
              <a:buNone/>
            </a:pPr>
            <a:r>
              <a:rPr lang="en-US" sz="3200" dirty="0"/>
              <a:t>These rolls are now ready to be cut and used again for newspaper, books and other goods that we use and see daily.</a:t>
            </a:r>
            <a:endParaRPr lang="ru-RU" sz="3200" dirty="0"/>
          </a:p>
        </p:txBody>
      </p:sp>
      <p:pic>
        <p:nvPicPr>
          <p:cNvPr id="7170" name="Picture 2" descr="sBooks – Books and Media store">
            <a:extLst>
              <a:ext uri="{FF2B5EF4-FFF2-40B4-BE49-F238E27FC236}">
                <a16:creationId xmlns:a16="http://schemas.microsoft.com/office/drawing/2014/main" xmlns="" id="{1902C4EC-5B06-F180-7DF9-CB35C450B7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4560" y="2906903"/>
            <a:ext cx="7802880" cy="3847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83204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126</Words>
  <Application>Microsoft Office PowerPoint</Application>
  <PresentationFormat>Произвольный</PresentationFormat>
  <Paragraphs>12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Paper recycling process</vt:lpstr>
      <vt:lpstr>Paper is all around us </vt:lpstr>
      <vt:lpstr>Презентация PowerPoint</vt:lpstr>
      <vt:lpstr>Stage 1: Collection</vt:lpstr>
      <vt:lpstr>Stage 2: Recycling</vt:lpstr>
      <vt:lpstr>Stage 3: Rolling</vt:lpstr>
      <vt:lpstr>Stage 4: Selling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recycling process</dc:title>
  <dc:creator>Aleksandr</dc:creator>
  <cp:lastModifiedBy>Наталья</cp:lastModifiedBy>
  <cp:revision>2</cp:revision>
  <dcterms:created xsi:type="dcterms:W3CDTF">2022-05-15T23:02:24Z</dcterms:created>
  <dcterms:modified xsi:type="dcterms:W3CDTF">2022-12-12T00:43:58Z</dcterms:modified>
</cp:coreProperties>
</file>