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9" r:id="rId2"/>
    <p:sldId id="271" r:id="rId3"/>
    <p:sldId id="260" r:id="rId4"/>
    <p:sldId id="256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70" r:id="rId13"/>
    <p:sldId id="272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1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12.12.2022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282" y="1714489"/>
            <a:ext cx="871543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smtClean="0"/>
              <a:t>П</a:t>
            </a:r>
            <a:r>
              <a:rPr lang="ru-RU" sz="3600" smtClean="0"/>
              <a:t>оследовательность </a:t>
            </a:r>
            <a:r>
              <a:rPr lang="ru-RU" sz="3600" dirty="0" smtClean="0"/>
              <a:t>шагов при планировании индивидуального проекта. Этапы работы над проектом</a:t>
            </a:r>
            <a:endParaRPr lang="ru-RU" sz="36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dirty="0" smtClean="0"/>
              <a:t>5 этап Представление результата, презентация</a:t>
            </a: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sz="2800" b="1" dirty="0" smtClean="0"/>
              <a:t>План защиты проекта</a:t>
            </a:r>
            <a:endParaRPr lang="ru-RU" sz="2800" dirty="0" smtClean="0"/>
          </a:p>
          <a:p>
            <a:pPr>
              <a:buNone/>
            </a:pPr>
            <a:r>
              <a:rPr lang="ru-RU" sz="2800" dirty="0" smtClean="0"/>
              <a:t>1.Тема проекта</a:t>
            </a:r>
          </a:p>
          <a:p>
            <a:pPr>
              <a:buNone/>
            </a:pPr>
            <a:r>
              <a:rPr lang="ru-RU" sz="2800" dirty="0" smtClean="0"/>
              <a:t>2.Цель проекта</a:t>
            </a:r>
          </a:p>
          <a:p>
            <a:pPr>
              <a:buNone/>
            </a:pPr>
            <a:r>
              <a:rPr lang="ru-RU" sz="2800" dirty="0" smtClean="0"/>
              <a:t>3.Задачи</a:t>
            </a:r>
          </a:p>
          <a:p>
            <a:pPr>
              <a:buNone/>
            </a:pPr>
            <a:r>
              <a:rPr lang="ru-RU" sz="2800" dirty="0" smtClean="0"/>
              <a:t>4. Гипотезы</a:t>
            </a:r>
          </a:p>
          <a:p>
            <a:pPr>
              <a:buNone/>
            </a:pPr>
            <a:r>
              <a:rPr lang="ru-RU" sz="2800" dirty="0" smtClean="0"/>
              <a:t>5.Методы и средства исследования</a:t>
            </a:r>
          </a:p>
          <a:p>
            <a:pPr>
              <a:buNone/>
            </a:pPr>
            <a:r>
              <a:rPr lang="ru-RU" sz="2800" dirty="0" smtClean="0"/>
              <a:t>6. Актуальность проекта</a:t>
            </a:r>
          </a:p>
          <a:p>
            <a:pPr>
              <a:buNone/>
            </a:pPr>
            <a:r>
              <a:rPr lang="ru-RU" sz="2800" dirty="0" smtClean="0"/>
              <a:t>7.Этапы работы</a:t>
            </a:r>
          </a:p>
          <a:p>
            <a:pPr>
              <a:buNone/>
            </a:pPr>
            <a:r>
              <a:rPr lang="ru-RU" sz="2800" dirty="0" smtClean="0"/>
              <a:t>8.Полученные результаты</a:t>
            </a:r>
          </a:p>
          <a:p>
            <a:pPr>
              <a:buNone/>
            </a:pPr>
            <a:r>
              <a:rPr lang="ru-RU" sz="2800" dirty="0" smtClean="0"/>
              <a:t>9 Выводы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/>
              <a:t>6 этап Оценка результатов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400" dirty="0" smtClean="0"/>
              <a:t>Сделайте анализ своего выступления после защиты проекта. Ответьте кратко на вопросы:</a:t>
            </a:r>
          </a:p>
          <a:p>
            <a:pPr>
              <a:buNone/>
            </a:pPr>
            <a:r>
              <a:rPr lang="ru-RU" sz="2400" dirty="0" smtClean="0"/>
              <a:t>1.Довльны ли вы своим выступлением?</a:t>
            </a:r>
          </a:p>
          <a:p>
            <a:pPr>
              <a:buNone/>
            </a:pPr>
            <a:r>
              <a:rPr lang="ru-RU" sz="2400" dirty="0" smtClean="0"/>
              <a:t>2. Что вам особенно понравилось и запомнилось?</a:t>
            </a:r>
          </a:p>
          <a:p>
            <a:pPr>
              <a:buNone/>
            </a:pPr>
            <a:r>
              <a:rPr lang="ru-RU" sz="2400" dirty="0" smtClean="0"/>
              <a:t>3.Что не понравилось?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Вставьте пропущенные слова в предложения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2400" dirty="0" smtClean="0"/>
              <a:t>1.______на данном этапе представляется весь фронт  работ</a:t>
            </a:r>
            <a:r>
              <a:rPr lang="ru-RU" dirty="0" smtClean="0"/>
              <a:t>.</a:t>
            </a:r>
          </a:p>
          <a:p>
            <a:pPr>
              <a:buNone/>
            </a:pPr>
            <a:r>
              <a:rPr lang="ru-RU" sz="2400" dirty="0" smtClean="0"/>
              <a:t> 2. За этапом Представление результата, презентация, следует  </a:t>
            </a:r>
            <a:r>
              <a:rPr lang="ru-RU" sz="2400" dirty="0" err="1" smtClean="0"/>
              <a:t>этап____</a:t>
            </a:r>
            <a:r>
              <a:rPr lang="ru-RU" sz="2400" dirty="0" smtClean="0"/>
              <a:t>.</a:t>
            </a:r>
          </a:p>
          <a:p>
            <a:pPr>
              <a:buNone/>
            </a:pPr>
            <a:r>
              <a:rPr lang="ru-RU" sz="2400" dirty="0" smtClean="0"/>
              <a:t>3.Анализ своего выступления осуществляют  на </a:t>
            </a:r>
            <a:r>
              <a:rPr lang="ru-RU" sz="2400" dirty="0" err="1" smtClean="0"/>
              <a:t>этапе_____</a:t>
            </a:r>
            <a:r>
              <a:rPr lang="ru-RU" sz="2400" dirty="0" smtClean="0"/>
              <a:t>.</a:t>
            </a:r>
          </a:p>
          <a:p>
            <a:pPr>
              <a:buNone/>
            </a:pPr>
            <a:r>
              <a:rPr lang="ru-RU" sz="2400" dirty="0" smtClean="0"/>
              <a:t>4.</a:t>
            </a:r>
            <a:r>
              <a:rPr lang="ru-RU" sz="2400" b="1" dirty="0" smtClean="0"/>
              <a:t> </a:t>
            </a:r>
            <a:r>
              <a:rPr lang="ru-RU" sz="2400" dirty="0" smtClean="0"/>
              <a:t>Анализ литературы, анкетирование- это ____ исследования.</a:t>
            </a:r>
          </a:p>
          <a:p>
            <a:pPr>
              <a:buNone/>
            </a:pPr>
            <a:r>
              <a:rPr lang="ru-RU" sz="2400" dirty="0" smtClean="0"/>
              <a:t>5.Защита проекта осуществляется на </a:t>
            </a:r>
            <a:r>
              <a:rPr lang="ru-RU" sz="2400" dirty="0" err="1" smtClean="0"/>
              <a:t>этапе_____</a:t>
            </a:r>
            <a:r>
              <a:rPr lang="ru-RU" sz="2400" dirty="0" smtClean="0"/>
              <a:t>.</a:t>
            </a:r>
          </a:p>
          <a:p>
            <a:endParaRPr lang="ru-RU" sz="2400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Домашнее задание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Изучить материал, составить конспект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Выполни тест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4351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1.Гипотеза – это</a:t>
            </a:r>
          </a:p>
          <a:p>
            <a:pPr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)предположение или догадка, утверждение, не предполагающее доказательство</a:t>
            </a:r>
          </a:p>
          <a:p>
            <a:pPr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б)утверждение, предполагающее доказательство</a:t>
            </a:r>
          </a:p>
          <a:p>
            <a:pPr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в)предположение или догадка, утверждение, предполагающее доказательство</a:t>
            </a:r>
          </a:p>
          <a:p>
            <a:pPr>
              <a:buNone/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2.Технологическая карта проекта –это </a:t>
            </a:r>
          </a:p>
          <a:p>
            <a:pPr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а)развернутый план реализации проектной деятельности </a:t>
            </a:r>
          </a:p>
          <a:p>
            <a:pPr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б) краткий конспект</a:t>
            </a:r>
          </a:p>
          <a:p>
            <a:pPr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в) тезисы</a:t>
            </a:r>
          </a:p>
          <a:p>
            <a:pPr>
              <a:buNone/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3 Важнейшие выводы, к которым пришел автор проекта: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а. приложения;</a:t>
            </a:r>
          </a:p>
          <a:p>
            <a:pPr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б. введение;</a:t>
            </a:r>
          </a:p>
          <a:p>
            <a:pPr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в. заключение;</a:t>
            </a:r>
          </a:p>
          <a:p>
            <a:pPr>
              <a:buNone/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4 Вспомогательные или дополнительные материалы содержит</a:t>
            </a:r>
          </a:p>
          <a:p>
            <a:pPr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а)приложение</a:t>
            </a:r>
          </a:p>
          <a:p>
            <a:pPr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б)введение</a:t>
            </a:r>
          </a:p>
          <a:p>
            <a:pPr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в)заключение</a:t>
            </a:r>
          </a:p>
          <a:p>
            <a:pPr>
              <a:buNone/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5.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Сбор информации о каком-либо объекте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или явлении, анализ, обобщение информации включает: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а. прикладной проект,</a:t>
            </a:r>
          </a:p>
          <a:p>
            <a:pPr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б. информационный проект</a:t>
            </a:r>
          </a:p>
          <a:p>
            <a:pPr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в. творческий проект</a:t>
            </a:r>
          </a:p>
          <a:p>
            <a:pPr>
              <a:buNone/>
            </a:pP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642918"/>
            <a:ext cx="9144000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Наличие термина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«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проект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»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говорит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 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 нацеленности на конечный результат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 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и ограниченность в сроках и ресурсах.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400" dirty="0" smtClean="0">
              <a:solidFill>
                <a:srgbClr val="000000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Наличие термина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«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исследование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»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говорит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 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 нацеленности на открытие новых знаний.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39850"/>
          </a:xfrm>
        </p:spPr>
        <p:txBody>
          <a:bodyPr>
            <a:noAutofit/>
          </a:bodyPr>
          <a:lstStyle/>
          <a:p>
            <a:r>
              <a:rPr lang="ru-RU" sz="2400" b="1" dirty="0" smtClean="0"/>
              <a:t>На логику действий и последовательность шагов при планировании индивидуального проекта влияют отличия проектной деятельности от других видов деятельности:</a:t>
            </a:r>
            <a:br>
              <a:rPr lang="ru-RU" sz="2400" b="1" dirty="0" smtClean="0"/>
            </a:br>
            <a:endParaRPr lang="ru-RU" sz="2400" b="1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400" dirty="0" smtClean="0"/>
              <a:t>направленность на достижение конкретных целей;</a:t>
            </a:r>
          </a:p>
          <a:p>
            <a:pPr>
              <a:buNone/>
            </a:pPr>
            <a:r>
              <a:rPr lang="ru-RU" sz="2400" dirty="0" smtClean="0"/>
              <a:t>• координированное выполнение взаимосвязанных действий;</a:t>
            </a:r>
          </a:p>
          <a:p>
            <a:pPr>
              <a:buNone/>
            </a:pPr>
            <a:r>
              <a:rPr lang="ru-RU" sz="2400" dirty="0" smtClean="0"/>
              <a:t>• ограниченная протяжённость во времени с определённым началом и концом;</a:t>
            </a:r>
          </a:p>
          <a:p>
            <a:pPr>
              <a:buNone/>
            </a:pPr>
            <a:r>
              <a:rPr lang="ru-RU" sz="2400" dirty="0" smtClean="0"/>
              <a:t>• в определённой степени неповторимость и уникальность.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Для успешного выполнения проекта </a:t>
            </a:r>
            <a:r>
              <a:rPr lang="ru-RU" sz="2400" b="1" i="1" dirty="0" smtClean="0"/>
              <a:t>необходимо </a:t>
            </a: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 smtClean="0"/>
              <a:t>сформулировать цели и ограничения проекта,</a:t>
            </a:r>
          </a:p>
          <a:p>
            <a:r>
              <a:rPr lang="ru-RU" dirty="0" smtClean="0"/>
              <a:t> определить перечень операций, входящих в проект и их продолжительность,</a:t>
            </a:r>
          </a:p>
          <a:p>
            <a:r>
              <a:rPr lang="ru-RU" dirty="0" smtClean="0"/>
              <a:t> составить план реализации проекта с учётом порядка следования взаимосвязанных действий, определять критический путь (самую длительную по срокам последовательную цепочку операций),</a:t>
            </a:r>
          </a:p>
          <a:p>
            <a:r>
              <a:rPr lang="ru-RU" dirty="0" smtClean="0"/>
              <a:t> включить в план работ описание промежуточных результатов и требования к их качеству,</a:t>
            </a:r>
          </a:p>
          <a:p>
            <a:r>
              <a:rPr lang="ru-RU" dirty="0" smtClean="0"/>
              <a:t>контролировать выполнение работ: реальные сроки выполнения операций, качество промежуточных результатов, отклонение от намеченного графика,</a:t>
            </a:r>
          </a:p>
          <a:p>
            <a:r>
              <a:rPr lang="ru-RU" dirty="0" smtClean="0"/>
              <a:t> оценивать соответствие полученного результата первоначальному замыслу и требованиям к его качеству.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Работа над проектом проходит в несколько этапов: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514350" indent="-514350">
              <a:buNone/>
            </a:pPr>
            <a:r>
              <a:rPr lang="ru-RU" sz="2800" b="1" dirty="0" smtClean="0"/>
              <a:t>1. Этап Подготовительный</a:t>
            </a:r>
          </a:p>
          <a:p>
            <a:pPr marL="514350" indent="-514350">
              <a:buNone/>
            </a:pPr>
            <a:r>
              <a:rPr lang="ru-RU" sz="2800" dirty="0" smtClean="0"/>
              <a:t>       На этом этапе определяются цели и задачи</a:t>
            </a:r>
          </a:p>
          <a:p>
            <a:pPr marL="514350" indent="-514350">
              <a:buNone/>
            </a:pPr>
            <a:r>
              <a:rPr lang="ru-RU" sz="2800" b="1" dirty="0" smtClean="0"/>
              <a:t>2. Этап Планирование</a:t>
            </a:r>
          </a:p>
          <a:p>
            <a:pPr>
              <a:buNone/>
            </a:pPr>
            <a:r>
              <a:rPr lang="ru-RU" sz="2800" dirty="0" smtClean="0"/>
              <a:t>На данном этапе представляется весь фронт  работ:</a:t>
            </a:r>
          </a:p>
          <a:p>
            <a:r>
              <a:rPr lang="ru-RU" sz="2800" dirty="0" smtClean="0"/>
              <a:t>Определить источники информации; </a:t>
            </a:r>
          </a:p>
          <a:p>
            <a:r>
              <a:rPr lang="ru-RU" sz="2800" dirty="0" smtClean="0"/>
              <a:t>Определить способы сбора информации и анализа информации; </a:t>
            </a:r>
          </a:p>
          <a:p>
            <a:r>
              <a:rPr lang="ru-RU" sz="2800" dirty="0" smtClean="0"/>
              <a:t>Определить способы представления результатов; </a:t>
            </a:r>
          </a:p>
          <a:p>
            <a:r>
              <a:rPr lang="ru-RU" sz="2800" dirty="0" smtClean="0"/>
              <a:t>Выработать критерии оценки результатов и процесса; </a:t>
            </a:r>
          </a:p>
          <a:p>
            <a:r>
              <a:rPr lang="ru-RU" sz="2800" dirty="0" smtClean="0"/>
              <a:t>Разделить задачи ( обязанности между членами команды )</a:t>
            </a:r>
          </a:p>
          <a:p>
            <a:endParaRPr lang="ru-RU" dirty="0" smtClean="0"/>
          </a:p>
          <a:p>
            <a:pPr marL="514350" indent="-514350">
              <a:buNone/>
            </a:pPr>
            <a:endParaRPr lang="ru-RU" dirty="0" smtClean="0"/>
          </a:p>
          <a:p>
            <a:pPr marL="514350" indent="-514350">
              <a:buNone/>
            </a:pPr>
            <a:endParaRPr lang="ru-RU" dirty="0" smtClean="0"/>
          </a:p>
          <a:p>
            <a:pPr marL="514350" indent="-514350">
              <a:buNone/>
            </a:pPr>
            <a:endParaRPr lang="ru-RU" dirty="0" smtClean="0"/>
          </a:p>
          <a:p>
            <a:pPr marL="514350" indent="-514350"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4400552" cy="1143000"/>
          </a:xfrm>
        </p:spPr>
        <p:txBody>
          <a:bodyPr>
            <a:normAutofit/>
          </a:bodyPr>
          <a:lstStyle/>
          <a:p>
            <a:r>
              <a:rPr lang="ru-RU" sz="2800" b="1" dirty="0" smtClean="0"/>
              <a:t>     3. Этап Исследование</a:t>
            </a:r>
            <a:endParaRPr lang="ru-RU" sz="2800" b="1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2400" dirty="0" smtClean="0"/>
              <a:t>     </a:t>
            </a:r>
            <a:r>
              <a:rPr lang="ru-RU" sz="2400" b="1" dirty="0" smtClean="0"/>
              <a:t>На данном этапе вы в качестве «исследователя» можете </a:t>
            </a:r>
            <a:r>
              <a:rPr lang="ru-RU" sz="2400" dirty="0" smtClean="0"/>
              <a:t>:</a:t>
            </a:r>
          </a:p>
          <a:p>
            <a:pPr>
              <a:buNone/>
            </a:pPr>
            <a:r>
              <a:rPr lang="ru-RU" sz="2400" dirty="0" smtClean="0"/>
              <a:t>   </a:t>
            </a:r>
          </a:p>
          <a:p>
            <a:pPr>
              <a:buNone/>
            </a:pPr>
            <a:r>
              <a:rPr lang="ru-RU" sz="2400" dirty="0" smtClean="0"/>
              <a:t> выдвинуть гипотезу, подтвердить или опровергнуть ее в результате работы над своим проектом.</a:t>
            </a:r>
          </a:p>
          <a:p>
            <a:pPr>
              <a:buNone/>
            </a:pP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/>
              <a:t>3 этап Исследование</a:t>
            </a:r>
            <a:endParaRPr lang="ru-RU" sz="28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b="1" dirty="0" smtClean="0"/>
              <a:t>Основные инструменты:</a:t>
            </a:r>
            <a:endParaRPr lang="ru-RU" dirty="0" smtClean="0"/>
          </a:p>
          <a:p>
            <a:r>
              <a:rPr lang="ru-RU" dirty="0" smtClean="0"/>
              <a:t>Интервью;</a:t>
            </a:r>
          </a:p>
          <a:p>
            <a:r>
              <a:rPr lang="ru-RU" dirty="0" smtClean="0"/>
              <a:t>Опросы;</a:t>
            </a:r>
          </a:p>
          <a:p>
            <a:r>
              <a:rPr lang="ru-RU" dirty="0" smtClean="0"/>
              <a:t>Наблюдения;</a:t>
            </a:r>
          </a:p>
          <a:p>
            <a:r>
              <a:rPr lang="ru-RU" dirty="0" smtClean="0"/>
              <a:t>Эксперименты</a:t>
            </a:r>
            <a:r>
              <a:rPr lang="ru-RU" b="1" dirty="0" smtClean="0"/>
              <a:t>.</a:t>
            </a:r>
            <a:endParaRPr lang="ru-RU" dirty="0" smtClean="0"/>
          </a:p>
          <a:p>
            <a:r>
              <a:rPr lang="ru-RU" b="1" dirty="0" smtClean="0"/>
              <a:t>Методы исследования:</a:t>
            </a:r>
            <a:endParaRPr lang="ru-RU" dirty="0" smtClean="0"/>
          </a:p>
          <a:p>
            <a:r>
              <a:rPr lang="ru-RU" dirty="0" smtClean="0"/>
              <a:t>Анализ литературы;</a:t>
            </a:r>
          </a:p>
          <a:p>
            <a:r>
              <a:rPr lang="ru-RU" dirty="0" smtClean="0"/>
              <a:t>Анкетирование;</a:t>
            </a:r>
          </a:p>
          <a:p>
            <a:r>
              <a:rPr lang="ru-RU" dirty="0" smtClean="0"/>
              <a:t>Поиск в сети Интернет и т.д.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/>
              <a:t>4 этап Результаты и выводы, оформление проекта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401080" cy="4525963"/>
          </a:xfrm>
        </p:spPr>
        <p:txBody>
          <a:bodyPr/>
          <a:lstStyle/>
          <a:p>
            <a:pPr>
              <a:buNone/>
            </a:pPr>
            <a:r>
              <a:rPr lang="ru-RU" sz="2400" b="1" dirty="0" smtClean="0"/>
              <a:t>Результаты выполненных проектов должны быть</a:t>
            </a:r>
          </a:p>
          <a:p>
            <a:pPr>
              <a:buNone/>
            </a:pPr>
            <a:r>
              <a:rPr lang="ru-RU" sz="2400" b="1" dirty="0" smtClean="0"/>
              <a:t>материальны</a:t>
            </a:r>
            <a:r>
              <a:rPr lang="ru-RU" sz="2400" dirty="0" smtClean="0"/>
              <a:t> </a:t>
            </a:r>
          </a:p>
          <a:p>
            <a:pPr>
              <a:buNone/>
            </a:pPr>
            <a:r>
              <a:rPr lang="ru-RU" sz="2400" dirty="0" smtClean="0"/>
              <a:t>то есть оформлены (компьютерная презентация, видеофильм, альбом, компьютерная газета, альманах,  т.д.)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679</TotalTime>
  <Words>475</Words>
  <Application>Microsoft Office PowerPoint</Application>
  <PresentationFormat>Экран (4:3)</PresentationFormat>
  <Paragraphs>94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Слайд 1</vt:lpstr>
      <vt:lpstr>Выполни тест</vt:lpstr>
      <vt:lpstr>Слайд 3</vt:lpstr>
      <vt:lpstr>На логику действий и последовательность шагов при планировании индивидуального проекта влияют отличия проектной деятельности от других видов деятельности: </vt:lpstr>
      <vt:lpstr>Для успешного выполнения проекта необходимо </vt:lpstr>
      <vt:lpstr>Работа над проектом проходит в несколько этапов:</vt:lpstr>
      <vt:lpstr>     3. Этап Исследование</vt:lpstr>
      <vt:lpstr>3 этап Исследование</vt:lpstr>
      <vt:lpstr>4 этап Результаты и выводы, оформление проекта</vt:lpstr>
      <vt:lpstr>5 этап Представление результата, презентация</vt:lpstr>
      <vt:lpstr>6 этап Оценка результатов</vt:lpstr>
      <vt:lpstr>Вставьте пропущенные слова в предложения</vt:lpstr>
      <vt:lpstr>Домашнее задание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 логику действий и последовательность шагов при планировании индивидуального проекта влияют отличия проектной деятельности от других видов деятельности: </dc:title>
  <dc:creator>Татьяна</dc:creator>
  <cp:lastModifiedBy>Елена</cp:lastModifiedBy>
  <cp:revision>71</cp:revision>
  <dcterms:created xsi:type="dcterms:W3CDTF">2021-11-08T13:21:52Z</dcterms:created>
  <dcterms:modified xsi:type="dcterms:W3CDTF">2022-12-12T11:50:45Z</dcterms:modified>
</cp:coreProperties>
</file>