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5" r:id="rId9"/>
    <p:sldId id="268" r:id="rId10"/>
    <p:sldId id="267" r:id="rId11"/>
    <p:sldId id="270" r:id="rId12"/>
    <p:sldId id="272" r:id="rId13"/>
    <p:sldId id="273" r:id="rId14"/>
    <p:sldId id="263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45" autoAdjust="0"/>
    <p:restoredTop sz="94660"/>
  </p:normalViewPr>
  <p:slideViewPr>
    <p:cSldViewPr>
      <p:cViewPr varScale="1">
        <p:scale>
          <a:sx n="43" d="100"/>
          <a:sy n="43" d="100"/>
        </p:scale>
        <p:origin x="-136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2714643"/>
          </a:xfrm>
        </p:spPr>
        <p:txBody>
          <a:bodyPr>
            <a:normAutofit/>
          </a:bodyPr>
          <a:lstStyle/>
          <a:p>
            <a:r>
              <a:rPr lang="ru-RU" b="1" dirty="0" smtClean="0"/>
              <a:t>«Преемственность детского сада и школы в работе по обучению грамоте»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929198"/>
            <a:ext cx="6400800" cy="1138230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          Воспитатели: </a:t>
            </a:r>
            <a:r>
              <a:rPr lang="ru-RU" dirty="0" err="1" smtClean="0">
                <a:solidFill>
                  <a:schemeClr val="tx1"/>
                </a:solidFill>
              </a:rPr>
              <a:t>Салищева</a:t>
            </a:r>
            <a:r>
              <a:rPr lang="ru-RU" dirty="0" smtClean="0">
                <a:solidFill>
                  <a:schemeClr val="tx1"/>
                </a:solidFill>
              </a:rPr>
              <a:t> Л.Л.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                          Антипова С.В.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6072206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2019 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 Игра «Найди букву»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Соедини каждую картинку с той буквой, с которой начинается ее название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171199" cy="929620"/>
          </a:xfrm>
        </p:spPr>
        <p:txBody>
          <a:bodyPr/>
          <a:lstStyle/>
          <a:p>
            <a:r>
              <a:rPr lang="ru-RU" sz="4000" b="1" dirty="0"/>
              <a:t>Игра «Найди букву»</a:t>
            </a:r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43504" y="2143116"/>
            <a:ext cx="2067136" cy="206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3000372"/>
            <a:ext cx="2523557" cy="173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86050" y="3357562"/>
            <a:ext cx="2281817" cy="185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ÐÐ°ÑÑÐ¸Ð½ÐºÐ¸ Ð¿Ð¾ Ð·Ð°Ð¿ÑÐ¾ÑÑ Ð±ÑÐºÐ²Ñ Ð°Ð»ÑÐ°Ð²Ð¸ÑÐ° Ñ ÐºÐ°ÑÑÐ¸Ð½ÐºÐ°Ð¼Ð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10803" y="3143248"/>
            <a:ext cx="2233197" cy="193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00034" y="5000636"/>
            <a:ext cx="1428769" cy="14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29124" y="5357826"/>
            <a:ext cx="2134223" cy="107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ÐÐ°ÑÑÐ¸Ð½ÐºÐ¸ Ð¿Ð¾ Ð·Ð°Ð¿ÑÐ¾ÑÑ Ð·Ð°ÑÑ ÐºÐ»Ð¸Ð¿Ð°ÑÑ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14612" y="5000636"/>
            <a:ext cx="1157581" cy="1500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0" descr="ÐÐ°ÑÑÐ¸Ð½ÐºÐ¸ Ð¿Ð¾ Ð·Ð°Ð¿ÑÐ¾ÑÑ ÑÐ»Ð¸ÑÐºÐ° Ð¸ ÑÑÑÐ³ ÐºÐ»Ð¸Ð¿Ð°ÑÑ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15206" y="5072074"/>
            <a:ext cx="1214446" cy="127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ÐÐ°ÑÑÐ¸Ð½ÐºÐ¸ Ð¿Ð¾ Ð·Ð°Ð¿ÑÐ¾ÑÑ Ð¶Ð¸ÑÐ°Ñ ÐºÐ»Ð¸Ð¿Ð°ÑÑ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786578" y="785794"/>
            <a:ext cx="1643074" cy="2334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86050" y="1714488"/>
            <a:ext cx="1319138" cy="120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" y="857232"/>
            <a:ext cx="1785918" cy="132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4" descr="ÐÐ°ÑÑÐ¸Ð½ÐºÐ¸ Ð¿Ð¾ Ð·Ð°Ð¿ÑÐ¾ÑÑ Ð¸Ð·Ð±ÑÑÐºÐ° ÐºÐ»Ð¸Ð¿Ð°ÑÑ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142984"/>
            <a:ext cx="1214446" cy="11172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180572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0.48525 -0.311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1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0.38438 -0.3229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7.40741E-7 L -0.47118 -0.19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-0.00532 L -0.62326 0.2467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" y="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111E-6 L -0.39479 -0.1541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-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5.55556E-6 L 0.27569 0.33587 " pathEditMode="relative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3.46945E-18 L 0.44896 0.3676 " pathEditMode="relative" ptsTypes="AA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75 0.09444 L 0.39809 0.41991 " pathEditMode="relative" ptsTypes="AA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«Хлопушка»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«Сейчас на экране будут появляться картинки, а вы, как только увидите картинку, в которой есть звук «к», хлопните в ладоши один раз. Если увидите картинку в которой есть звук слове звук «г» — хлопните два раза».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«Хлопушка»</a:t>
            </a:r>
            <a:endParaRPr lang="ru-RU" dirty="0"/>
          </a:p>
        </p:txBody>
      </p:sp>
      <p:pic>
        <p:nvPicPr>
          <p:cNvPr id="4" name="Содержимое 3" descr="кукла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429388" y="1000108"/>
            <a:ext cx="2547048" cy="2857520"/>
          </a:xfrm>
        </p:spPr>
      </p:pic>
      <p:pic>
        <p:nvPicPr>
          <p:cNvPr id="5" name="Рисунок 4" descr="глобус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4143380"/>
            <a:ext cx="1785950" cy="2388375"/>
          </a:xfrm>
          <a:prstGeom prst="rect">
            <a:avLst/>
          </a:prstGeom>
        </p:spPr>
      </p:pic>
      <p:pic>
        <p:nvPicPr>
          <p:cNvPr id="6" name="Рисунок 5" descr="гном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00760" y="3714752"/>
            <a:ext cx="2541163" cy="2928958"/>
          </a:xfrm>
          <a:prstGeom prst="rect">
            <a:avLst/>
          </a:prstGeom>
        </p:spPr>
      </p:pic>
      <p:pic>
        <p:nvPicPr>
          <p:cNvPr id="7" name="Рисунок 6" descr="гусь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714744" y="1571612"/>
            <a:ext cx="1643074" cy="2334741"/>
          </a:xfrm>
          <a:prstGeom prst="rect">
            <a:avLst/>
          </a:prstGeom>
        </p:spPr>
      </p:pic>
      <p:pic>
        <p:nvPicPr>
          <p:cNvPr id="8" name="Рисунок 7" descr="колокольчик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71868" y="4143380"/>
            <a:ext cx="1714512" cy="2094920"/>
          </a:xfrm>
          <a:prstGeom prst="rect">
            <a:avLst/>
          </a:prstGeom>
        </p:spPr>
      </p:pic>
      <p:pic>
        <p:nvPicPr>
          <p:cNvPr id="11" name="Рисунок 10" descr="корова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00034" y="1357298"/>
            <a:ext cx="2535926" cy="252505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«Школа не должна вносить резкого перелома в жизни детей. Пусть, став учеником, ребенок продолжает делать сегодня то, что делал вчера. Пусть новое появляется в его жизни постепенно и не ошеломляет лавиной впечатлений»</a:t>
            </a:r>
          </a:p>
          <a:p>
            <a:pPr algn="ctr">
              <a:buNone/>
            </a:pPr>
            <a:r>
              <a:rPr lang="ru-RU" dirty="0" smtClean="0"/>
              <a:t>Сухомлинский В.А.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QBkT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357158" y="2428868"/>
            <a:ext cx="8229600" cy="221457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96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«Оттого как ребенку будет открыта звуковая действительность языка, строение звуковой формы слова, зависит не только усвоение грамоты, но и все последующее усвоение языка» </a:t>
            </a:r>
          </a:p>
          <a:p>
            <a:pPr algn="ctr">
              <a:buNone/>
            </a:pPr>
            <a:r>
              <a:rPr lang="ru-RU" dirty="0" err="1" smtClean="0"/>
              <a:t>Эльконин</a:t>
            </a:r>
            <a:r>
              <a:rPr lang="ru-RU" dirty="0" smtClean="0"/>
              <a:t> Д.Б.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r>
              <a:rPr lang="ru-RU" dirty="0" smtClean="0"/>
              <a:t> развитие у детей всех компонентов устной речи, практическое овладение нормами речи, развитие свободного общения с взрослыми и детьми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r>
              <a:rPr lang="ru-RU" dirty="0" smtClean="0"/>
              <a:t>ввести детей в мир звуков и слов, способствуя развитию фонематического слуха и правильного произношения звуков родного языка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 процесс обучения грамоте входят следующие компоненты: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формирование звуковой стороны речи;</a:t>
            </a:r>
          </a:p>
          <a:p>
            <a:r>
              <a:rPr lang="ru-RU" dirty="0" smtClean="0"/>
              <a:t>формирование фонематических процессов;</a:t>
            </a:r>
          </a:p>
          <a:p>
            <a:r>
              <a:rPr lang="ru-RU" dirty="0" smtClean="0"/>
              <a:t>готовность к звукобуквенному анализу и синтезу звукового состава речи ;</a:t>
            </a:r>
          </a:p>
          <a:p>
            <a:r>
              <a:rPr lang="ru-RU" dirty="0" smtClean="0"/>
              <a:t>знакомство с терминами: «звук», «слог», «слово», «предложение», звуки гласные, согласные, твердые, мягкие, глухие, звонкие;</a:t>
            </a:r>
          </a:p>
          <a:p>
            <a:r>
              <a:rPr lang="ru-RU" dirty="0" smtClean="0"/>
              <a:t>Умение работать со схемой слова, предложения, разрезной азбукой;</a:t>
            </a:r>
          </a:p>
          <a:p>
            <a:r>
              <a:rPr lang="ru-RU" dirty="0" smtClean="0"/>
              <a:t>владение навыками </a:t>
            </a:r>
            <a:r>
              <a:rPr lang="ru-RU" dirty="0" err="1" smtClean="0"/>
              <a:t>послогового</a:t>
            </a:r>
            <a:r>
              <a:rPr lang="ru-RU" dirty="0" smtClean="0"/>
              <a:t> чтения.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В детском саду ведущий вид деятельности - игра, как метод моделирования отношений и событий реальной жизни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Дидактические игры для дошкольников по подготовке к обучению грамоте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000372"/>
            <a:ext cx="8186766" cy="2286016"/>
          </a:xfrm>
        </p:spPr>
        <p:txBody>
          <a:bodyPr/>
          <a:lstStyle/>
          <a:p>
            <a:pPr algn="ctr"/>
            <a:r>
              <a:rPr lang="ru-RU" dirty="0" smtClean="0"/>
              <a:t>«Сундучок»</a:t>
            </a:r>
          </a:p>
          <a:p>
            <a:pPr algn="ctr"/>
            <a:r>
              <a:rPr lang="ru-RU" dirty="0" smtClean="0"/>
              <a:t>«Найди букву»</a:t>
            </a:r>
          </a:p>
          <a:p>
            <a:pPr algn="ctr"/>
            <a:r>
              <a:rPr lang="ru-RU" dirty="0" smtClean="0"/>
              <a:t>«Хлопушка»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Игра «Сундучок»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 сундучок можно положить те картинки, которые начинаются с буквы 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3174" y="1500174"/>
            <a:ext cx="3714776" cy="329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136904" cy="1381832"/>
          </a:xfrm>
        </p:spPr>
        <p:txBody>
          <a:bodyPr/>
          <a:lstStyle/>
          <a:p>
            <a:r>
              <a:rPr lang="ru-RU" dirty="0" smtClean="0"/>
              <a:t>Игра «Сундучок»</a:t>
            </a:r>
            <a:br>
              <a:rPr lang="ru-RU" dirty="0" smtClean="0"/>
            </a:br>
            <a:endParaRPr lang="ru-RU" sz="2400" dirty="0"/>
          </a:p>
        </p:txBody>
      </p:sp>
      <p:pic>
        <p:nvPicPr>
          <p:cNvPr id="1032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86644" y="2643182"/>
            <a:ext cx="1147294" cy="157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488" y="5214950"/>
            <a:ext cx="2316249" cy="126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1545621" cy="1532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ÐÐ°ÑÑÐ¸Ð½ÐºÐ¸ Ð¿Ð¾ Ð·Ð°Ð¿ÑÐ¾ÑÑ Ð°ÐºÑÐ»Ð° ÐºÐ»Ð¸Ð¿Ð°ÑÑ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86116" y="1500174"/>
            <a:ext cx="2316250" cy="134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5008" y="4357694"/>
            <a:ext cx="2539297" cy="211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ÐÐ°ÑÑÐ¸Ð½ÐºÐ¸ Ð¿Ð¾ Ð·Ð°Ð¿ÑÐ¾ÑÑ Ð²Ð¾ÑÐ¾Ð±ÐµÐ¹ ÐºÐ»Ð¸Ð¿Ð°ÑÑ Ð½Ð° Ð¿ÑÐ¾Ð·ÑÐ°ÑÐ½Ð¾Ð¼ ÑÐ¾Ð½Ð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4429132"/>
            <a:ext cx="2381250" cy="170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43240" y="2857496"/>
            <a:ext cx="2510236" cy="222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57884" y="1428736"/>
            <a:ext cx="1660958" cy="1217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828989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67362E-19 L 0.04722 -0.28357 " pathEditMode="relative" ptsTypes="AA">
                                      <p:cBhvr>
                                        <p:cTn id="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81481E-6 L -0.38802 0.0606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" y="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L -0.00955 0.2886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88 0.00695 L 0.36441 0.1435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321</Words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«Преемственность детского сада и школы в работе по обучению грамоте»</vt:lpstr>
      <vt:lpstr>Слайд 2</vt:lpstr>
      <vt:lpstr>Цель:</vt:lpstr>
      <vt:lpstr>Задача </vt:lpstr>
      <vt:lpstr>В процесс обучения грамоте входят следующие компоненты:</vt:lpstr>
      <vt:lpstr>Слайд 6</vt:lpstr>
      <vt:lpstr>Дидактические игры для дошкольников по подготовке к обучению грамоте</vt:lpstr>
      <vt:lpstr>Игра «Сундучок»</vt:lpstr>
      <vt:lpstr>Игра «Сундучок» </vt:lpstr>
      <vt:lpstr>  Игра «Найди букву»  </vt:lpstr>
      <vt:lpstr>Игра «Найди букву»</vt:lpstr>
      <vt:lpstr>Игра «Хлопушка»</vt:lpstr>
      <vt:lpstr>Игра «Хлопушка»</vt:lpstr>
      <vt:lpstr>Слайд 14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«Преемственность детского сада и школы в работе по обучению грамоте»</dc:title>
  <dc:creator>Раиса</dc:creator>
  <cp:lastModifiedBy>Раиса</cp:lastModifiedBy>
  <cp:revision>12</cp:revision>
  <dcterms:created xsi:type="dcterms:W3CDTF">2019-05-26T15:15:11Z</dcterms:created>
  <dcterms:modified xsi:type="dcterms:W3CDTF">2022-12-09T18:51:09Z</dcterms:modified>
</cp:coreProperties>
</file>