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85" r:id="rId2"/>
    <p:sldId id="303" r:id="rId3"/>
    <p:sldId id="296" r:id="rId4"/>
    <p:sldId id="304" r:id="rId5"/>
    <p:sldId id="264" r:id="rId6"/>
    <p:sldId id="263" r:id="rId7"/>
    <p:sldId id="286" r:id="rId8"/>
    <p:sldId id="293" r:id="rId9"/>
    <p:sldId id="291" r:id="rId10"/>
    <p:sldId id="294" r:id="rId11"/>
    <p:sldId id="284" r:id="rId12"/>
    <p:sldId id="307" r:id="rId13"/>
    <p:sldId id="305" r:id="rId14"/>
    <p:sldId id="306" r:id="rId15"/>
    <p:sldId id="301" r:id="rId16"/>
    <p:sldId id="298" r:id="rId17"/>
    <p:sldId id="30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1F688-3250-4999-81C6-FD9D611F7730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AC6BD-9A43-47DB-B63F-DAF047FE6A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54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38301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Э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907357" cy="6359363"/>
          </a:xfrm>
          <a:prstGeom prst="rect">
            <a:avLst/>
          </a:prstGeom>
        </p:spPr>
      </p:pic>
      <p:sp>
        <p:nvSpPr>
          <p:cNvPr id="5" name="Горизонтальный свиток 4"/>
          <p:cNvSpPr/>
          <p:nvPr/>
        </p:nvSpPr>
        <p:spPr>
          <a:xfrm>
            <a:off x="1043608" y="1196752"/>
            <a:ext cx="7200800" cy="331236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"Организация исследовательской деятельности в детском саду.  "Юный исследователь -будущий ученый</a:t>
            </a:r>
            <a:r>
              <a:rPr lang="ru-RU" sz="3200" dirty="0">
                <a:solidFill>
                  <a:schemeClr val="tx1"/>
                </a:solidFill>
              </a:rPr>
              <a:t>".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5517232"/>
            <a:ext cx="52565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02060"/>
                </a:solidFill>
              </a:rPr>
              <a:t>           </a:t>
            </a:r>
            <a:r>
              <a:rPr lang="ru-RU" sz="2000" i="1" dirty="0" smtClean="0">
                <a:solidFill>
                  <a:srgbClr val="002060"/>
                </a:solidFill>
              </a:rPr>
              <a:t> </a:t>
            </a:r>
            <a:r>
              <a:rPr lang="ru-RU" sz="2000" i="1" u="sng" dirty="0">
                <a:solidFill>
                  <a:srgbClr val="002060"/>
                </a:solidFill>
              </a:rPr>
              <a:t>Подготовила:</a:t>
            </a:r>
            <a:r>
              <a:rPr lang="ru-RU" sz="2000" i="1" dirty="0">
                <a:solidFill>
                  <a:srgbClr val="002060"/>
                </a:solidFill>
              </a:rPr>
              <a:t>  Патрушева Т.В.</a:t>
            </a:r>
          </a:p>
          <a:p>
            <a:r>
              <a:rPr lang="ru-RU" sz="2000" i="1" dirty="0">
                <a:solidFill>
                  <a:srgbClr val="002060"/>
                </a:solidFill>
              </a:rPr>
              <a:t>           </a:t>
            </a:r>
            <a:r>
              <a:rPr lang="ru-RU" sz="2000" i="1" dirty="0" smtClean="0">
                <a:solidFill>
                  <a:srgbClr val="002060"/>
                </a:solidFill>
              </a:rPr>
              <a:t> </a:t>
            </a:r>
            <a:r>
              <a:rPr lang="ru-RU" sz="2000" i="1" dirty="0">
                <a:solidFill>
                  <a:srgbClr val="002060"/>
                </a:solidFill>
              </a:rPr>
              <a:t>воспитатель 1 кв. категории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3391" y="241586"/>
            <a:ext cx="827904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i="1" dirty="0"/>
              <a:t>              Муниципальное бюджетное дошкольное образовательное учреждение</a:t>
            </a:r>
          </a:p>
          <a:p>
            <a:r>
              <a:rPr lang="ru-RU" sz="1500" i="1" dirty="0"/>
              <a:t>                                              Детский сад «Буратино»  г. </a:t>
            </a:r>
            <a:r>
              <a:rPr lang="ru-RU" sz="1500" i="1" dirty="0" err="1"/>
              <a:t>Тарко</a:t>
            </a:r>
            <a:r>
              <a:rPr lang="ru-RU" sz="1500" i="1" dirty="0"/>
              <a:t>-Сале</a:t>
            </a:r>
          </a:p>
        </p:txBody>
      </p:sp>
    </p:spTree>
    <p:extLst>
      <p:ext uri="{BB962C8B-B14F-4D97-AF65-F5344CB8AC3E}">
        <p14:creationId xmlns:p14="http://schemas.microsoft.com/office/powerpoint/2010/main" val="319314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94" y="332656"/>
            <a:ext cx="8657906" cy="6359363"/>
          </a:xfrm>
          <a:prstGeom prst="rect">
            <a:avLst/>
          </a:prstGeom>
        </p:spPr>
      </p:pic>
      <p:sp>
        <p:nvSpPr>
          <p:cNvPr id="12" name="Горизонтальный свиток 11"/>
          <p:cNvSpPr/>
          <p:nvPr/>
        </p:nvSpPr>
        <p:spPr>
          <a:xfrm>
            <a:off x="323528" y="1628800"/>
            <a:ext cx="4248472" cy="230425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Живая природа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(многообразие живых организмов, характерные особенности сезонов в разных природно-климатических зонах и т.д.).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827584" y="476672"/>
            <a:ext cx="7915675" cy="1512168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FF0000"/>
                </a:solidFill>
              </a:rPr>
              <a:t>                 Темы исследовательской деятельности: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4932040" y="1484784"/>
            <a:ext cx="3816424" cy="2376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Неживая природа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(вода, воздух, почва, земля, песок их свойства, планета Земля – её рельеф, климат, природные явления, Космос и Солнечная система).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6516216" y="4725144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323528" y="3717032"/>
            <a:ext cx="4176463" cy="180020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Физические явления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(цвет, звук, магнетизм, земное притяжение, электричество и т.д.)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4932040" y="3717032"/>
            <a:ext cx="3960440" cy="172819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как живой организм, 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 – пользователь природы)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1835696" y="5301208"/>
            <a:ext cx="6192688" cy="155679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Рукотворный мир:</a:t>
            </a:r>
            <a:r>
              <a:rPr lang="ru-RU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(материалы и их свойства,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предмет – результат деятельности человека, </a:t>
            </a:r>
          </a:p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преобразования предметов и т.д.)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74826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3" y="241586"/>
            <a:ext cx="8889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b="1" dirty="0">
                <a:solidFill>
                  <a:srgbClr val="002060"/>
                </a:solidFill>
              </a:rPr>
              <a:t/>
            </a:r>
            <a:br>
              <a:rPr lang="ru-RU" altLang="ru-RU" sz="2200" b="1" dirty="0">
                <a:solidFill>
                  <a:srgbClr val="002060"/>
                </a:solidFill>
              </a:rPr>
            </a:br>
            <a:endParaRPr lang="ru-RU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48680"/>
            <a:ext cx="3899925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573016"/>
            <a:ext cx="3888432" cy="301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3573016"/>
            <a:ext cx="42672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CE796CFD-7834-455E-86C9-882219CA6A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93030" y="504660"/>
            <a:ext cx="4274162" cy="292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674826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3" y="241586"/>
            <a:ext cx="8889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b="1" dirty="0">
                <a:solidFill>
                  <a:srgbClr val="002060"/>
                </a:solidFill>
              </a:rPr>
              <a:t/>
            </a:r>
            <a:br>
              <a:rPr lang="ru-RU" altLang="ru-RU" sz="2200" b="1" dirty="0">
                <a:solidFill>
                  <a:srgbClr val="002060"/>
                </a:solidFill>
              </a:rPr>
            </a:br>
            <a:endParaRPr lang="ru-RU" sz="2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6992"/>
            <a:ext cx="42672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752" y="1124744"/>
            <a:ext cx="2177103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754" y="1138222"/>
            <a:ext cx="1944216" cy="3827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C2B92C0C-B950-493D-8D04-A2CE304D895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627147" y="192049"/>
            <a:ext cx="4121317" cy="303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657906" cy="6359363"/>
          </a:xfrm>
          <a:prstGeom prst="rect">
            <a:avLst/>
          </a:prstGeom>
        </p:spPr>
      </p:pic>
      <p:sp>
        <p:nvSpPr>
          <p:cNvPr id="12" name="Горизонтальный свиток 11"/>
          <p:cNvSpPr/>
          <p:nvPr/>
        </p:nvSpPr>
        <p:spPr>
          <a:xfrm>
            <a:off x="467544" y="1916833"/>
            <a:ext cx="4104455" cy="122413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подборка консультаций для родителей </a:t>
            </a: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827584" y="476672"/>
            <a:ext cx="7915675" cy="1512168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Формы работы с родителями: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4788024" y="1772816"/>
            <a:ext cx="3960440" cy="144016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памятки для родителей 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6516216" y="4725144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4932040" y="3140968"/>
            <a:ext cx="3816423" cy="1224135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мастер-классы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(Дистанционно)</a:t>
            </a:r>
          </a:p>
        </p:txBody>
      </p:sp>
      <p:pic>
        <p:nvPicPr>
          <p:cNvPr id="14" name="Picture 4" descr="C:\Users\benq\Desktop\IMG_20200303_0730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4032448" cy="307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568952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4" y="241586"/>
            <a:ext cx="8926346" cy="1015663"/>
          </a:xfrm>
          <a:prstGeom prst="rect">
            <a:avLst/>
          </a:prstGeom>
        </p:spPr>
        <p:txBody>
          <a:bodyPr wrap="square" lIns="396000">
            <a:spAutoFit/>
          </a:bodyPr>
          <a:lstStyle/>
          <a:p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</a:rPr>
              <a:t>                                 </a:t>
            </a:r>
          </a:p>
          <a:p>
            <a:pPr marL="457200" indent="-457200"/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395536" y="692696"/>
            <a:ext cx="8347723" cy="1296144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Достоинства применения исследовательской деятельности: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95536" y="1803051"/>
            <a:ext cx="82809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реальные представления о различных сторонах изучаемого объекта, о его взаимоотношениях с другими объектами и со средой обитания.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обогащение памяти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ребёнка, активизируются его мыслительные процессы, т.к. постоянно возникает необходимость совершать операции анализа и синтеза, сравнения и классификации, обобщения.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развивается речь;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накопление фонда умственных приёмов и операций;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самостоятельность;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эмоциональная сфера ребёнка, творческие способности,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трудовые навыки.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27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657906" cy="6359363"/>
          </a:xfrm>
          <a:prstGeom prst="rect">
            <a:avLst/>
          </a:prstGeom>
        </p:spPr>
      </p:pic>
      <p:sp>
        <p:nvSpPr>
          <p:cNvPr id="12" name="Горизонтальный свиток 11"/>
          <p:cNvSpPr/>
          <p:nvPr/>
        </p:nvSpPr>
        <p:spPr>
          <a:xfrm>
            <a:off x="800644" y="1897706"/>
            <a:ext cx="3960440" cy="108836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уметь видеть проблему и ставить вопросы</a:t>
            </a: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827584" y="476672"/>
            <a:ext cx="7915675" cy="1512168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Будущий первоклассник, «будущий учёный»: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4860032" y="1772816"/>
            <a:ext cx="3888432" cy="108836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уметь доказывать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6516216" y="4725144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971600" y="2905390"/>
            <a:ext cx="3672408" cy="108836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высказывать предположения и строить планы по их проверке</a:t>
            </a: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4915102" y="2780928"/>
            <a:ext cx="3833361" cy="11452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делать выводы</a:t>
            </a:r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="" xmlns:a16="http://schemas.microsoft.com/office/drawing/2014/main" id="{C33CBC4C-9E86-4883-A52A-B816D7EE85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6450" y="4004635"/>
            <a:ext cx="4176463" cy="254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4" y="217854"/>
            <a:ext cx="8568952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4" y="241586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/>
          </a:p>
          <a:p>
            <a:endParaRPr lang="ru-RU" sz="16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827584" y="947543"/>
            <a:ext cx="77048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«Умейте открыть перед ребенком в окружающем мире что-то одно, но открыть так, чтобы кусочек жизни заиграл перед детьми всеми красками радуги. Оставляйте всегда что-то недосказанное, чтобы ребенку захотелось еще раз возвратиться».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В.А.Сухомлинский</a:t>
            </a:r>
            <a:endParaRPr kumimoji="0" lang="ru-RU" sz="28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Изображение выглядит как текст, ребенок, человек, мальчик&#10;&#10;Автоматически созданное описание">
            <a:extLst>
              <a:ext uri="{FF2B5EF4-FFF2-40B4-BE49-F238E27FC236}">
                <a16:creationId xmlns="" xmlns:a16="http://schemas.microsoft.com/office/drawing/2014/main" id="{FC5E58C1-0761-4F9E-99DF-BC1D84B8BD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80" y="4028873"/>
            <a:ext cx="3844212" cy="25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2" y="245391"/>
            <a:ext cx="8674826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3" y="241586"/>
            <a:ext cx="8889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b="1" dirty="0">
                <a:solidFill>
                  <a:srgbClr val="002060"/>
                </a:solidFill>
              </a:rPr>
              <a:t/>
            </a:r>
            <a:br>
              <a:rPr lang="ru-RU" altLang="ru-RU" sz="2200" b="1" dirty="0">
                <a:solidFill>
                  <a:srgbClr val="002060"/>
                </a:solidFill>
              </a:rPr>
            </a:br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817580" y="1340769"/>
            <a:ext cx="787564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Персональный сайт воспитателя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«ДС «Буратино»:</a:t>
            </a:r>
          </a:p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Патрушевой Татьяны Васильевны</a:t>
            </a:r>
            <a:endParaRPr lang="en-US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nsportal.ru/</a:t>
            </a:r>
            <a:r>
              <a:rPr lang="en-US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patrusheva-tatyana-vasilevna</a:t>
            </a:r>
            <a:endParaRPr lang="en-US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33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4" y="241586"/>
            <a:ext cx="8568952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4" y="241586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72816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692696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Ребенок дошкольного возраста – любознательная, думающая наблюдающая личность.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636912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27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4" y="241586"/>
            <a:ext cx="8568952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4" y="241586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72816"/>
            <a:ext cx="80648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«Что я слышу – забываю, что я вижу– я помню,        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что я делаю – я понимаю» . </a:t>
            </a:r>
          </a:p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Конфуций   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284984"/>
            <a:ext cx="4024312" cy="30876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27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4" y="241586"/>
            <a:ext cx="8568952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7654" y="241586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404663"/>
            <a:ext cx="2448272" cy="326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708920"/>
            <a:ext cx="3518105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76672"/>
            <a:ext cx="226825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9270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568952" cy="6359363"/>
          </a:xfrm>
          <a:prstGeom prst="rect">
            <a:avLst/>
          </a:prstGeom>
        </p:spPr>
      </p:pic>
      <p:pic>
        <p:nvPicPr>
          <p:cNvPr id="9" name="Picture 2" descr="C:\Users\Nastya\Desktop\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0866"/>
            <a:ext cx="5328592" cy="1429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20688"/>
            <a:ext cx="836257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endParaRPr lang="ru-RU" altLang="ru-RU" sz="2200" b="1" dirty="0">
              <a:solidFill>
                <a:srgbClr val="002060"/>
              </a:solidFill>
            </a:endParaRPr>
          </a:p>
          <a:p>
            <a:pPr algn="ctr">
              <a:buFont typeface="Wingdings 2" pitchFamily="18" charset="2"/>
              <a:buNone/>
            </a:pPr>
            <a:endParaRPr lang="ru-RU" altLang="ru-RU" sz="2200" b="1" dirty="0">
              <a:solidFill>
                <a:srgbClr val="002060"/>
              </a:solidFill>
            </a:endParaRPr>
          </a:p>
          <a:p>
            <a:pPr algn="ctr">
              <a:buFont typeface="Wingdings 2" pitchFamily="18" charset="2"/>
              <a:buNone/>
            </a:pPr>
            <a:endParaRPr lang="ru-RU" altLang="ru-RU" sz="2200" b="1" dirty="0">
              <a:solidFill>
                <a:srgbClr val="002060"/>
              </a:solidFill>
            </a:endParaRPr>
          </a:p>
          <a:p>
            <a:pPr algn="ctr">
              <a:buFont typeface="Wingdings 2" pitchFamily="18" charset="2"/>
              <a:buNone/>
            </a:pPr>
            <a:endParaRPr lang="ru-RU" altLang="ru-RU" sz="2200" b="1" dirty="0">
              <a:solidFill>
                <a:srgbClr val="002060"/>
              </a:solidFill>
            </a:endParaRPr>
          </a:p>
          <a:p>
            <a:pPr algn="ctr">
              <a:buFont typeface="Wingdings 2" pitchFamily="18" charset="2"/>
              <a:buNone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 из основных задач ФГОС </a:t>
            </a:r>
          </a:p>
          <a:p>
            <a:pPr>
              <a:buFont typeface="Wingdings 2" pitchFamily="18" charset="2"/>
              <a:buNone/>
            </a:pPr>
            <a:r>
              <a:rPr lang="ru-RU" alt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поддержка детской инициативы и   самостоятельности в разных видах детской деятельности: игровой, коммуникативной, творческой, конструктивной, трудовой, познавательной, исследовательской, проектной.</a:t>
            </a:r>
          </a:p>
        </p:txBody>
      </p:sp>
    </p:spTree>
    <p:extLst>
      <p:ext uri="{BB962C8B-B14F-4D97-AF65-F5344CB8AC3E}">
        <p14:creationId xmlns:p14="http://schemas.microsoft.com/office/powerpoint/2010/main" val="45066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54" y="241586"/>
            <a:ext cx="8568952" cy="635936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23528" y="692696"/>
            <a:ext cx="828092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 познавательно –исследовательской 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деятельности: 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у детей познавательной  активности, любознательности, стремление к самостоятельному познанию.</a:t>
            </a:r>
          </a:p>
          <a:p>
            <a:pPr marL="342900" indent="-342900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словаря</a:t>
            </a:r>
          </a:p>
          <a:p>
            <a:pPr marL="342900" indent="-342900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Ознакомление детей с явлениями и  объектами окружающего мира.</a:t>
            </a:r>
          </a:p>
          <a:p>
            <a:pPr marL="342900" indent="-342900"/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Углубление представлений детей </a:t>
            </a:r>
          </a:p>
          <a:p>
            <a:pPr marL="342900" indent="-342900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 живой и неживой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13916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62" y="241584"/>
            <a:ext cx="8568952" cy="63593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241586"/>
            <a:ext cx="83529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altLang="ru-RU" sz="2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познавательно-исследовательской деятельности:</a:t>
            </a:r>
          </a:p>
          <a:p>
            <a:endParaRPr lang="ru-RU" alt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:\15 гр экспер\IMG_20181011_1049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384376" cy="2689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654229"/>
            <a:ext cx="88924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Вызвать у детей интерес к поисковой деятельности.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Обучить детей умениям и навыкам исследовательского поиска, учить видеть и выделять проблему эксперимента, формировать у детей умение пользоваться средствами, материалами, приборами-помощниками при проведении экспериментов для самостоятельной деятельности.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Стимулировать, поощрять и направлять исследовательскую инициативу детей, развивая их независимость, изобретательность, творческую активность.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Развивать коммуникативные способности в процессе исследовательской деятельности.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Приобщить родителей к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экспериментальной деятельности детей.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57906" cy="6359363"/>
          </a:xfrm>
          <a:prstGeom prst="rect">
            <a:avLst/>
          </a:prstGeom>
        </p:spPr>
      </p:pic>
      <p:sp>
        <p:nvSpPr>
          <p:cNvPr id="8" name="Горизонтальный свиток 7"/>
          <p:cNvSpPr/>
          <p:nvPr/>
        </p:nvSpPr>
        <p:spPr>
          <a:xfrm>
            <a:off x="323528" y="1052736"/>
            <a:ext cx="4320480" cy="9361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i="1" dirty="0">
                <a:solidFill>
                  <a:srgbClr val="0000CC"/>
                </a:solidFill>
                <a:latin typeface="Times New Roman" pitchFamily="18" charset="0"/>
              </a:rPr>
              <a:t>    </a:t>
            </a: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непрерывная образовательная деятельность;</a:t>
            </a:r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539552" y="338860"/>
            <a:ext cx="8208911" cy="857892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i="1" dirty="0">
                <a:solidFill>
                  <a:srgbClr val="FF0000"/>
                </a:solidFill>
                <a:latin typeface="Times New Roman" pitchFamily="18" charset="0"/>
              </a:rPr>
              <a:t>       Формы работы при организации познавательно- </a:t>
            </a:r>
          </a:p>
          <a:p>
            <a:r>
              <a:rPr lang="ru-RU" altLang="ru-RU" sz="2400" b="1" i="1" dirty="0">
                <a:solidFill>
                  <a:srgbClr val="FF0000"/>
                </a:solidFill>
                <a:latin typeface="Times New Roman" pitchFamily="18" charset="0"/>
              </a:rPr>
              <a:t>                  исследовательской деятельности:</a:t>
            </a:r>
          </a:p>
        </p:txBody>
      </p:sp>
      <p:sp>
        <p:nvSpPr>
          <p:cNvPr id="17" name="Горизонтальный свиток 16"/>
          <p:cNvSpPr/>
          <p:nvPr/>
        </p:nvSpPr>
        <p:spPr>
          <a:xfrm>
            <a:off x="4716016" y="1052736"/>
            <a:ext cx="4032448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     беседы познавательного, эвристического характера;</a:t>
            </a: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545907" y="1945172"/>
            <a:ext cx="4024064" cy="7920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опыты, эксперименты, кружковая работа;</a:t>
            </a: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683568" y="2636912"/>
            <a:ext cx="3744416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игры (сюжетно-ролевые, развивающие);</a:t>
            </a:r>
          </a:p>
        </p:txBody>
      </p:sp>
      <p:sp>
        <p:nvSpPr>
          <p:cNvPr id="20" name="Горизонтальный свиток 19"/>
          <p:cNvSpPr/>
          <p:nvPr/>
        </p:nvSpPr>
        <p:spPr>
          <a:xfrm>
            <a:off x="611560" y="3573016"/>
            <a:ext cx="3960440" cy="11521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наблюдение за явлениями природы и живыми объектами;</a:t>
            </a:r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4852528" y="2007478"/>
            <a:ext cx="4032448" cy="7920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i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просмотр фильмов, слайдов, презентаций;</a:t>
            </a:r>
          </a:p>
        </p:txBody>
      </p:sp>
      <p:sp>
        <p:nvSpPr>
          <p:cNvPr id="22" name="Горизонтальный свиток 21"/>
          <p:cNvSpPr/>
          <p:nvPr/>
        </p:nvSpPr>
        <p:spPr>
          <a:xfrm>
            <a:off x="4788024" y="2708920"/>
            <a:ext cx="3960440" cy="115212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i="1" dirty="0">
                <a:solidFill>
                  <a:srgbClr val="0000CC"/>
                </a:solidFill>
                <a:latin typeface="Times New Roman" pitchFamily="18" charset="0"/>
              </a:rPr>
              <a:t>  </a:t>
            </a: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чтение книг, энциклопедий, рассматривание картин и иллюстраций;</a:t>
            </a:r>
          </a:p>
        </p:txBody>
      </p:sp>
      <p:sp>
        <p:nvSpPr>
          <p:cNvPr id="23" name="Горизонтальный свиток 22"/>
          <p:cNvSpPr/>
          <p:nvPr/>
        </p:nvSpPr>
        <p:spPr>
          <a:xfrm>
            <a:off x="4644008" y="3717032"/>
            <a:ext cx="3816424" cy="10081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экскурсии и целевые прогулки;</a:t>
            </a:r>
          </a:p>
        </p:txBody>
      </p:sp>
      <p:sp>
        <p:nvSpPr>
          <p:cNvPr id="24" name="Горизонтальный свиток 23"/>
          <p:cNvSpPr/>
          <p:nvPr/>
        </p:nvSpPr>
        <p:spPr>
          <a:xfrm>
            <a:off x="4788024" y="4581128"/>
            <a:ext cx="3960440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художественная и конструктивная деятельность;</a:t>
            </a:r>
          </a:p>
        </p:txBody>
      </p:sp>
      <p:sp>
        <p:nvSpPr>
          <p:cNvPr id="25" name="Горизонтальный свиток 24"/>
          <p:cNvSpPr/>
          <p:nvPr/>
        </p:nvSpPr>
        <p:spPr>
          <a:xfrm>
            <a:off x="539552" y="4653136"/>
            <a:ext cx="4032448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rgbClr val="0000CC"/>
                </a:solidFill>
                <a:latin typeface="Times New Roman" pitchFamily="18" charset="0"/>
              </a:rPr>
              <a:t>      </a:t>
            </a: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труд в природе;</a:t>
            </a:r>
          </a:p>
        </p:txBody>
      </p:sp>
      <p:sp>
        <p:nvSpPr>
          <p:cNvPr id="26" name="Горизонтальный свиток 25"/>
          <p:cNvSpPr/>
          <p:nvPr/>
        </p:nvSpPr>
        <p:spPr>
          <a:xfrm>
            <a:off x="683568" y="5589240"/>
            <a:ext cx="4032448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конкурсы, выставки, мини-музеи, коллекции;</a:t>
            </a:r>
          </a:p>
        </p:txBody>
      </p:sp>
      <p:sp>
        <p:nvSpPr>
          <p:cNvPr id="27" name="Горизонтальный свиток 26"/>
          <p:cNvSpPr/>
          <p:nvPr/>
        </p:nvSpPr>
        <p:spPr>
          <a:xfrm>
            <a:off x="4932040" y="5517232"/>
            <a:ext cx="3744416" cy="108012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Times New Roman" pitchFamily="18" charset="0"/>
              </a:rPr>
              <a:t>речевое творчество: сочинение сказок, загадок, разгадывание кроссвордов.</a:t>
            </a:r>
          </a:p>
        </p:txBody>
      </p:sp>
    </p:spTree>
    <p:extLst>
      <p:ext uri="{BB962C8B-B14F-4D97-AF65-F5344CB8AC3E}">
        <p14:creationId xmlns:p14="http://schemas.microsoft.com/office/powerpoint/2010/main" val="341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53" y="0"/>
            <a:ext cx="9123382" cy="684253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657906" cy="6359363"/>
          </a:xfrm>
          <a:prstGeom prst="rect">
            <a:avLst/>
          </a:prstGeom>
        </p:spPr>
      </p:pic>
      <p:sp>
        <p:nvSpPr>
          <p:cNvPr id="12" name="Горизонтальный свиток 11"/>
          <p:cNvSpPr/>
          <p:nvPr/>
        </p:nvSpPr>
        <p:spPr>
          <a:xfrm>
            <a:off x="827585" y="3645024"/>
            <a:ext cx="3744415" cy="259228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/>
          </a:p>
          <a:p>
            <a:r>
              <a:rPr lang="ru-RU" b="1" dirty="0"/>
              <a:t>        Воспитатель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4788024" y="1988840"/>
            <a:ext cx="3888432" cy="1944216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002060"/>
                </a:solidFill>
              </a:rPr>
              <a:t>               </a:t>
            </a:r>
            <a:r>
              <a:rPr lang="ru-RU" b="1" dirty="0">
                <a:solidFill>
                  <a:schemeClr val="bg1"/>
                </a:solidFill>
              </a:rPr>
              <a:t>Второй вид </a:t>
            </a: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827584" y="476672"/>
            <a:ext cx="7915675" cy="1512168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FF0000"/>
                </a:solidFill>
              </a:rPr>
              <a:t>       Виды познавательно-исследовательской деятельности: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827584" y="1988840"/>
            <a:ext cx="3960440" cy="1944216"/>
          </a:xfrm>
          <a:prstGeom prst="downArrowCallou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             </a:t>
            </a:r>
            <a:r>
              <a:rPr lang="ru-RU" sz="2000" b="1" dirty="0">
                <a:solidFill>
                  <a:schemeClr val="bg1"/>
                </a:solidFill>
              </a:rPr>
              <a:t>Первый вид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5076056" y="3645024"/>
            <a:ext cx="3672408" cy="25922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            </a:t>
            </a:r>
            <a:r>
              <a:rPr lang="ru-RU" b="1" dirty="0"/>
              <a:t>Ребёнок</a:t>
            </a:r>
          </a:p>
          <a:p>
            <a:r>
              <a:rPr lang="ru-RU" b="1" dirty="0"/>
              <a:t>                      </a:t>
            </a:r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r>
              <a:rPr lang="ru-RU" b="1" dirty="0"/>
              <a:t>Жажда познания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6516216" y="4725144"/>
            <a:ext cx="484632" cy="57606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9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1687</TotalTime>
  <Words>410</Words>
  <Application>Microsoft Office PowerPoint</Application>
  <PresentationFormat>Экран (4:3)</PresentationFormat>
  <Paragraphs>103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Georgia</vt:lpstr>
      <vt:lpstr>Times New Roman</vt:lpstr>
      <vt:lpstr>Trebuchet MS</vt:lpstr>
      <vt:lpstr>Wingdings 2</vt:lpstr>
      <vt:lpstr>Воздушный поток</vt:lpstr>
      <vt:lpstr>Э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З.</dc:creator>
  <cp:lastModifiedBy>user</cp:lastModifiedBy>
  <cp:revision>80</cp:revision>
  <dcterms:created xsi:type="dcterms:W3CDTF">2018-10-11T14:50:17Z</dcterms:created>
  <dcterms:modified xsi:type="dcterms:W3CDTF">2021-03-24T10:01:26Z</dcterms:modified>
</cp:coreProperties>
</file>