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60" r:id="rId3"/>
    <p:sldId id="261" r:id="rId4"/>
    <p:sldId id="262" r:id="rId5"/>
    <p:sldId id="263" r:id="rId6"/>
    <p:sldId id="264" r:id="rId7"/>
    <p:sldId id="257" r:id="rId8"/>
    <p:sldId id="266" r:id="rId9"/>
    <p:sldId id="265" r:id="rId10"/>
    <p:sldId id="267" r:id="rId11"/>
    <p:sldId id="268" r:id="rId12"/>
    <p:sldId id="258" r:id="rId13"/>
    <p:sldId id="259" r:id="rId14"/>
    <p:sldId id="269" r:id="rId15"/>
    <p:sldId id="270" r:id="rId16"/>
    <p:sldId id="271" r:id="rId17"/>
    <p:sldId id="272" r:id="rId18"/>
    <p:sldId id="274" r:id="rId19"/>
    <p:sldId id="273" r:id="rId20"/>
    <p:sldId id="275" r:id="rId21"/>
    <p:sldId id="276" r:id="rId2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81" d="100"/>
          <a:sy n="81" d="100"/>
        </p:scale>
        <p:origin x="-1056" y="-8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Заголовок 28"/>
          <p:cNvSpPr>
            <a:spLocks noGrp="1"/>
          </p:cNvSpPr>
          <p:nvPr>
            <p:ph type="ctrTitle"/>
          </p:nvPr>
        </p:nvSpPr>
        <p:spPr>
          <a:xfrm>
            <a:off x="381000" y="4853411"/>
            <a:ext cx="8458200" cy="1222375"/>
          </a:xfrm>
        </p:spPr>
        <p:txBody>
          <a:bodyPr anchor="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16" name="Дата 15"/>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2" name="Нижний колонтитул 1"/>
          <p:cNvSpPr>
            <a:spLocks noGrp="1"/>
          </p:cNvSpPr>
          <p:nvPr>
            <p:ph type="ftr" sz="quarter" idx="11"/>
          </p:nvPr>
        </p:nvSpPr>
        <p:spPr/>
        <p:txBody>
          <a:bodyPr/>
          <a:lstStyle/>
          <a:p>
            <a:endParaRPr lang="ru-RU"/>
          </a:p>
        </p:txBody>
      </p:sp>
      <p:sp>
        <p:nvSpPr>
          <p:cNvPr id="15" name="Номер слайда 14"/>
          <p:cNvSpPr>
            <a:spLocks noGrp="1"/>
          </p:cNvSpPr>
          <p:nvPr>
            <p:ph type="sldNum" sz="quarter" idx="12"/>
          </p:nvPr>
        </p:nvSpPr>
        <p:spPr>
          <a:xfrm>
            <a:off x="8229600" y="6473952"/>
            <a:ext cx="758952" cy="246888"/>
          </a:xfrm>
        </p:spPr>
        <p:txBody>
          <a:bodyPr/>
          <a:lstStyle/>
          <a:p>
            <a:fld id="{9BDE06F4-647D-4972-B227-A7957FD3BE36}"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DE06F4-647D-4972-B227-A7957FD3BE36}"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858000" y="549276"/>
            <a:ext cx="18288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549276"/>
            <a:ext cx="62484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DE06F4-647D-4972-B227-A7957FD3BE36}"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2" name="Заголовок 21"/>
          <p:cNvSpPr>
            <a:spLocks noGrp="1"/>
          </p:cNvSpPr>
          <p:nvPr>
            <p:ph type="title"/>
          </p:nvPr>
        </p:nvSpPr>
        <p:spPr/>
        <p:txBody>
          <a:bodyPr/>
          <a:lstStyle/>
          <a:p>
            <a:r>
              <a:rPr kumimoji="0" lang="ru-RU" smtClean="0"/>
              <a:t>Образец заголовка</a:t>
            </a:r>
            <a:endParaRPr kumimoji="0" lang="en-US"/>
          </a:p>
        </p:txBody>
      </p:sp>
      <p:sp>
        <p:nvSpPr>
          <p:cNvPr id="27" name="Содержимое 26"/>
          <p:cNvSpPr>
            <a:spLocks noGrp="1"/>
          </p:cNvSpPr>
          <p:nvPr>
            <p:ph idx="1"/>
          </p:nvPr>
        </p:nvSpPr>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19" name="Нижний колонтитул 18"/>
          <p:cNvSpPr>
            <a:spLocks noGrp="1"/>
          </p:cNvSpPr>
          <p:nvPr>
            <p:ph type="ftr" sz="quarter" idx="11"/>
          </p:nvPr>
        </p:nvSpPr>
        <p:spPr>
          <a:xfrm>
            <a:off x="3581400" y="76200"/>
            <a:ext cx="2895600" cy="288925"/>
          </a:xfrm>
        </p:spPr>
        <p:txBody>
          <a:bodyPr/>
          <a:lstStyle/>
          <a:p>
            <a:endParaRPr lang="ru-RU"/>
          </a:p>
        </p:txBody>
      </p:sp>
      <p:sp>
        <p:nvSpPr>
          <p:cNvPr id="16" name="Номер слайда 15"/>
          <p:cNvSpPr>
            <a:spLocks noGrp="1"/>
          </p:cNvSpPr>
          <p:nvPr>
            <p:ph type="sldNum" sz="quarter" idx="12"/>
          </p:nvPr>
        </p:nvSpPr>
        <p:spPr>
          <a:xfrm>
            <a:off x="8229600" y="6473952"/>
            <a:ext cx="758952" cy="246888"/>
          </a:xfrm>
        </p:spPr>
        <p:txBody>
          <a:bodyPr/>
          <a:lstStyle/>
          <a:p>
            <a:fld id="{9BDE06F4-647D-4972-B227-A7957FD3BE36}"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Текст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19" name="Дата 18"/>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11" name="Нижний колонтитул 10"/>
          <p:cNvSpPr>
            <a:spLocks noGrp="1"/>
          </p:cNvSpPr>
          <p:nvPr>
            <p:ph type="ftr" sz="quarter" idx="11"/>
          </p:nvPr>
        </p:nvSpPr>
        <p:spPr/>
        <p:txBody>
          <a:bodyPr/>
          <a:lstStyle/>
          <a:p>
            <a:endParaRPr lang="ru-RU"/>
          </a:p>
        </p:txBody>
      </p:sp>
      <p:sp>
        <p:nvSpPr>
          <p:cNvPr id="16" name="Номер слайда 15"/>
          <p:cNvSpPr>
            <a:spLocks noGrp="1"/>
          </p:cNvSpPr>
          <p:nvPr>
            <p:ph type="sldNum" sz="quarter" idx="12"/>
          </p:nvPr>
        </p:nvSpPr>
        <p:spPr/>
        <p:txBody>
          <a:bodyPr/>
          <a:lstStyle/>
          <a:p>
            <a:fld id="{9BDE06F4-647D-4972-B227-A7957FD3BE36}" type="slidenum">
              <a:rPr lang="ru-RU" smtClean="0"/>
              <a:pPr/>
              <a:t>‹#›</a:t>
            </a:fld>
            <a:endParaRPr lang="ru-RU"/>
          </a:p>
        </p:txBody>
      </p:sp>
      <p:sp>
        <p:nvSpPr>
          <p:cNvPr id="8" name="Заголовок 7"/>
          <p:cNvSpPr>
            <a:spLocks noGrp="1"/>
          </p:cNvSpPr>
          <p:nvPr>
            <p:ph type="title"/>
          </p:nvPr>
        </p:nvSpPr>
        <p:spPr>
          <a:xfrm>
            <a:off x="180475" y="2947085"/>
            <a:ext cx="8686800" cy="1184825"/>
          </a:xfrm>
        </p:spPr>
        <p:txBody>
          <a:bodyPr rtlCol="0" anchor="t"/>
          <a:lstStyle>
            <a:lvl1pPr algn="r">
              <a:defRPr/>
            </a:lvl1pPr>
          </a:lstStyle>
          <a:p>
            <a:r>
              <a:rPr kumimoji="0" lang="ru-RU" smtClean="0"/>
              <a:t>Образец заголовка</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0" name="Заголовок 1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4" name="Содержимое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10" name="Нижний колонтитул 9"/>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BDE06F4-647D-4972-B227-A7957FD3BE36}"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spTree>
      <p:nvGrpSpPr>
        <p:cNvPr id="1" name=""/>
        <p:cNvGrpSpPr/>
        <p:nvPr/>
      </p:nvGrpSpPr>
      <p:grpSpPr>
        <a:xfrm>
          <a:off x="0" y="0"/>
          <a:ext cx="0" cy="0"/>
          <a:chOff x="0" y="0"/>
          <a:chExt cx="0" cy="0"/>
        </a:xfrm>
      </p:grpSpPr>
      <p:sp>
        <p:nvSpPr>
          <p:cNvPr id="29" name="Заголовок 28"/>
          <p:cNvSpPr>
            <a:spLocks noGrp="1"/>
          </p:cNvSpPr>
          <p:nvPr>
            <p:ph type="title"/>
          </p:nvPr>
        </p:nvSpPr>
        <p:spPr>
          <a:xfrm>
            <a:off x="304800" y="5410200"/>
            <a:ext cx="8610600" cy="882650"/>
          </a:xfrm>
        </p:spPr>
        <p:txBody>
          <a:bodyPr anchor="ctr"/>
          <a:lstStyle>
            <a:lvl1pPr>
              <a:defRPr/>
            </a:lvl1pPr>
          </a:lstStyle>
          <a:p>
            <a:r>
              <a:rPr kumimoji="0" lang="ru-RU" smtClean="0"/>
              <a:t>Образец заголовка</a:t>
            </a:r>
            <a:endParaRPr kumimoji="0" lang="en-US"/>
          </a:p>
        </p:txBody>
      </p:sp>
      <p:sp>
        <p:nvSpPr>
          <p:cNvPr id="13" name="Текст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25" name="Текст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Содержимое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8" name="Содержимое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0" name="Дата 9"/>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a:xfrm>
            <a:off x="8229600" y="6477000"/>
            <a:ext cx="762000" cy="246888"/>
          </a:xfrm>
        </p:spPr>
        <p:txBody>
          <a:bodyPr/>
          <a:lstStyle/>
          <a:p>
            <a:fld id="{9BDE06F4-647D-4972-B227-A7957FD3BE36}" type="slidenum">
              <a:rPr lang="ru-RU" smtClean="0"/>
              <a:pPr/>
              <a:t>‹#›</a:t>
            </a:fld>
            <a:endParaRPr lang="ru-RU"/>
          </a:p>
        </p:txBody>
      </p:sp>
      <p:sp>
        <p:nvSpPr>
          <p:cNvPr id="11" name="Прямая соединительная линия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30" name="Заголовок 29"/>
          <p:cNvSpPr>
            <a:spLocks noGrp="1"/>
          </p:cNvSpPr>
          <p:nvPr>
            <p:ph type="title"/>
          </p:nvPr>
        </p:nvSpPr>
        <p:spPr>
          <a:xfrm>
            <a:off x="301752" y="457200"/>
            <a:ext cx="8686800" cy="841248"/>
          </a:xfrm>
        </p:spPr>
        <p:txBody>
          <a:bodyPr/>
          <a:lstStyle/>
          <a:p>
            <a:r>
              <a:rPr kumimoji="0" lang="ru-RU" smtClean="0"/>
              <a:t>Образец заголовка</a:t>
            </a:r>
            <a:endParaRPr kumimoji="0" lang="en-US"/>
          </a:p>
        </p:txBody>
      </p:sp>
      <p:sp>
        <p:nvSpPr>
          <p:cNvPr id="12" name="Дата 11"/>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21" name="Нижний колонтитул 20"/>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9BDE06F4-647D-4972-B227-A7957FD3BE3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3" name="Дата 2"/>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24" name="Нижний колонтитул 23"/>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DE06F4-647D-4972-B227-A7957FD3BE36}"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8" name="Прямая соединительная линия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Заголовок 11"/>
          <p:cNvSpPr>
            <a:spLocks noGrp="1"/>
          </p:cNvSpPr>
          <p:nvPr>
            <p:ph type="title"/>
          </p:nvPr>
        </p:nvSpPr>
        <p:spPr>
          <a:xfrm>
            <a:off x="457200" y="5486400"/>
            <a:ext cx="8458200" cy="520700"/>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14" name="Содержимое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5" name="Дата 24"/>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29" name="Нижний колонтитул 28"/>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9BDE06F4-647D-4972-B227-A7957FD3BE36}"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3" name="Рисунок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ru-RU" smtClean="0"/>
              <a:t>Вставка рисунка</a:t>
            </a:r>
            <a:endParaRPr kumimoji="0" lang="en-US" dirty="0"/>
          </a:p>
        </p:txBody>
      </p:sp>
      <p:sp>
        <p:nvSpPr>
          <p:cNvPr id="7" name="Дата 6"/>
          <p:cNvSpPr>
            <a:spLocks noGrp="1"/>
          </p:cNvSpPr>
          <p:nvPr>
            <p:ph type="dt" sz="half" idx="10"/>
          </p:nvPr>
        </p:nvSpPr>
        <p:spPr/>
        <p:txBody>
          <a:bodyPr/>
          <a:lstStyle/>
          <a:p>
            <a:fld id="{2D74317F-BD98-499E-A087-F7086121E842}" type="datetimeFigureOut">
              <a:rPr lang="ru-RU" smtClean="0"/>
              <a:pPr/>
              <a:t>12.12.2022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31" name="Номер слайда 30"/>
          <p:cNvSpPr>
            <a:spLocks noGrp="1"/>
          </p:cNvSpPr>
          <p:nvPr>
            <p:ph type="sldNum" sz="quarter" idx="12"/>
          </p:nvPr>
        </p:nvSpPr>
        <p:spPr/>
        <p:txBody>
          <a:bodyPr/>
          <a:lstStyle/>
          <a:p>
            <a:fld id="{9BDE06F4-647D-4972-B227-A7957FD3BE36}" type="slidenum">
              <a:rPr lang="ru-RU" smtClean="0"/>
              <a:pPr/>
              <a:t>‹#›</a:t>
            </a:fld>
            <a:endParaRPr lang="ru-RU"/>
          </a:p>
        </p:txBody>
      </p:sp>
      <p:sp>
        <p:nvSpPr>
          <p:cNvPr id="17" name="Заголовок 16"/>
          <p:cNvSpPr>
            <a:spLocks noGrp="1"/>
          </p:cNvSpPr>
          <p:nvPr>
            <p:ph type="title"/>
          </p:nvPr>
        </p:nvSpPr>
        <p:spPr>
          <a:xfrm>
            <a:off x="381000" y="4993760"/>
            <a:ext cx="5867400" cy="522288"/>
          </a:xfrm>
        </p:spPr>
        <p:txBody>
          <a:bodyPr anchor="ctr"/>
          <a:lstStyle>
            <a:lvl1pPr algn="l">
              <a:buNone/>
              <a:defRPr sz="2000" b="1"/>
            </a:lvl1pPr>
          </a:lstStyle>
          <a:p>
            <a:r>
              <a:rPr kumimoji="0" lang="ru-RU" smtClean="0"/>
              <a:t>Образец заголовка</a:t>
            </a:r>
            <a:endParaRPr kumimoji="0" lang="en-US"/>
          </a:p>
        </p:txBody>
      </p:sp>
      <p:sp>
        <p:nvSpPr>
          <p:cNvPr id="26" name="Текст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Прямая соединительная линия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Текст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1" name="Дата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2D74317F-BD98-499E-A087-F7086121E842}" type="datetimeFigureOut">
              <a:rPr lang="ru-RU" smtClean="0"/>
              <a:pPr/>
              <a:t>12.12.2022</a:t>
            </a:fld>
            <a:endParaRPr lang="ru-RU"/>
          </a:p>
        </p:txBody>
      </p:sp>
      <p:sp>
        <p:nvSpPr>
          <p:cNvPr id="28" name="Нижний колонтитул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ru-RU"/>
          </a:p>
        </p:txBody>
      </p:sp>
      <p:sp>
        <p:nvSpPr>
          <p:cNvPr id="5" name="Номер слайда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9BDE06F4-647D-4972-B227-A7957FD3BE36}" type="slidenum">
              <a:rPr lang="ru-RU" smtClean="0"/>
              <a:pPr/>
              <a:t>‹#›</a:t>
            </a:fld>
            <a:endParaRPr lang="ru-RU"/>
          </a:p>
        </p:txBody>
      </p:sp>
      <p:sp>
        <p:nvSpPr>
          <p:cNvPr id="10" name="Заголовок 9"/>
          <p:cNvSpPr>
            <a:spLocks noGrp="1"/>
          </p:cNvSpPr>
          <p:nvPr>
            <p:ph type="title"/>
          </p:nvPr>
        </p:nvSpPr>
        <p:spPr>
          <a:xfrm>
            <a:off x="304800" y="457200"/>
            <a:ext cx="8686800" cy="838200"/>
          </a:xfrm>
          <a:prstGeom prst="rect">
            <a:avLst/>
          </a:prstGeom>
        </p:spPr>
        <p:txBody>
          <a:bodyPr vert="horz" anchor="ctr">
            <a:normAutofit/>
          </a:bodyPr>
          <a:lstStyle/>
          <a:p>
            <a:r>
              <a:rPr kumimoji="0" lang="ru-RU" smtClean="0"/>
              <a:t>Образец заголовка</a:t>
            </a:r>
            <a:endParaRPr kumimoji="0" lang="en-US"/>
          </a:p>
        </p:txBody>
      </p:sp>
      <p:sp>
        <p:nvSpPr>
          <p:cNvPr id="9" name="Прямая соединительная линия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ая соединительная линия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 Id="rId5" Type="http://schemas.openxmlformats.org/officeDocument/2006/relationships/image" Target="../media/image22.jpeg"/><Relationship Id="rId4" Type="http://schemas.openxmlformats.org/officeDocument/2006/relationships/image" Target="../media/image21.jpeg"/></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7" Type="http://schemas.openxmlformats.org/officeDocument/2006/relationships/image" Target="../media/image28.jpeg"/><Relationship Id="rId2" Type="http://schemas.openxmlformats.org/officeDocument/2006/relationships/image" Target="../media/image23.jpeg"/><Relationship Id="rId1" Type="http://schemas.openxmlformats.org/officeDocument/2006/relationships/slideLayout" Target="../slideLayouts/slideLayout6.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29.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33.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jpeg"/><Relationship Id="rId1" Type="http://schemas.openxmlformats.org/officeDocument/2006/relationships/slideLayout" Target="../slideLayouts/slideLayout6.xml"/><Relationship Id="rId4" Type="http://schemas.openxmlformats.org/officeDocument/2006/relationships/image" Target="../media/image38.jpeg"/></Relationships>
</file>

<file path=ppt/slides/_rels/slide17.xml.rels><?xml version="1.0" encoding="UTF-8" standalone="yes"?>
<Relationships xmlns="http://schemas.openxmlformats.org/package/2006/relationships"><Relationship Id="rId3" Type="http://schemas.openxmlformats.org/officeDocument/2006/relationships/image" Target="../media/image40.jpeg"/><Relationship Id="rId2" Type="http://schemas.openxmlformats.org/officeDocument/2006/relationships/image" Target="../media/image39.jpeg"/><Relationship Id="rId1" Type="http://schemas.openxmlformats.org/officeDocument/2006/relationships/slideLayout" Target="../slideLayouts/slideLayout6.xml"/><Relationship Id="rId4" Type="http://schemas.openxmlformats.org/officeDocument/2006/relationships/image" Target="../media/image41.jpeg"/></Relationships>
</file>

<file path=ppt/slides/_rels/slide18.xml.rels><?xml version="1.0" encoding="UTF-8" standalone="yes"?>
<Relationships xmlns="http://schemas.openxmlformats.org/package/2006/relationships"><Relationship Id="rId2" Type="http://schemas.openxmlformats.org/officeDocument/2006/relationships/image" Target="../media/image42.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44.jpeg"/><Relationship Id="rId2" Type="http://schemas.openxmlformats.org/officeDocument/2006/relationships/image" Target="../media/image43.jpeg"/><Relationship Id="rId1" Type="http://schemas.openxmlformats.org/officeDocument/2006/relationships/slideLayout" Target="../slideLayouts/slideLayout6.xml"/><Relationship Id="rId4" Type="http://schemas.openxmlformats.org/officeDocument/2006/relationships/image" Target="../media/image45.jpeg"/></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47.jpeg"/><Relationship Id="rId2" Type="http://schemas.openxmlformats.org/officeDocument/2006/relationships/image" Target="../media/image46.jpe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eg"/></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072066" y="5500701"/>
            <a:ext cx="3767134" cy="1143009"/>
          </a:xfrm>
        </p:spPr>
        <p:txBody>
          <a:bodyPr>
            <a:normAutofit/>
          </a:bodyPr>
          <a:lstStyle/>
          <a:p>
            <a:r>
              <a:rPr lang="ru-RU" sz="2000" dirty="0" smtClean="0">
                <a:solidFill>
                  <a:srgbClr val="002060"/>
                </a:solidFill>
                <a:latin typeface="Times New Roman" pitchFamily="18" charset="0"/>
                <a:cs typeface="Times New Roman" pitchFamily="18" charset="0"/>
              </a:rPr>
              <a:t>Подготовила </a:t>
            </a:r>
            <a:r>
              <a:rPr lang="ru-RU" sz="2000" dirty="0" err="1" smtClean="0">
                <a:solidFill>
                  <a:srgbClr val="002060"/>
                </a:solidFill>
                <a:latin typeface="Times New Roman" pitchFamily="18" charset="0"/>
                <a:cs typeface="Times New Roman" pitchFamily="18" charset="0"/>
              </a:rPr>
              <a:t>Кислицына</a:t>
            </a:r>
            <a:r>
              <a:rPr lang="ru-RU" sz="2000" dirty="0" smtClean="0">
                <a:solidFill>
                  <a:srgbClr val="002060"/>
                </a:solidFill>
                <a:latin typeface="Times New Roman" pitchFamily="18" charset="0"/>
                <a:cs typeface="Times New Roman" pitchFamily="18" charset="0"/>
              </a:rPr>
              <a:t> М.Ю.</a:t>
            </a:r>
            <a:endParaRPr lang="ru-RU" sz="2000" dirty="0">
              <a:solidFill>
                <a:srgbClr val="002060"/>
              </a:solidFill>
              <a:latin typeface="Times New Roman" pitchFamily="18" charset="0"/>
              <a:cs typeface="Times New Roman" pitchFamily="18" charset="0"/>
            </a:endParaRPr>
          </a:p>
        </p:txBody>
      </p:sp>
      <p:sp>
        <p:nvSpPr>
          <p:cNvPr id="3" name="Подзаголовок 2"/>
          <p:cNvSpPr>
            <a:spLocks noGrp="1"/>
          </p:cNvSpPr>
          <p:nvPr>
            <p:ph type="subTitle" idx="1"/>
          </p:nvPr>
        </p:nvSpPr>
        <p:spPr>
          <a:xfrm>
            <a:off x="1428728" y="357166"/>
            <a:ext cx="7410472" cy="1143008"/>
          </a:xfrm>
        </p:spPr>
        <p:txBody>
          <a:bodyPr>
            <a:normAutofit fontScale="92500" lnSpcReduction="10000"/>
          </a:bodyPr>
          <a:lstStyle/>
          <a:p>
            <a:r>
              <a:rPr lang="ru-RU" sz="8000" b="1" dirty="0" smtClean="0">
                <a:solidFill>
                  <a:srgbClr val="002060"/>
                </a:solidFill>
              </a:rPr>
              <a:t>Детям о тканях</a:t>
            </a:r>
            <a:endParaRPr lang="ru-RU" sz="8000" b="1" dirty="0">
              <a:solidFill>
                <a:srgbClr val="002060"/>
              </a:solidFill>
            </a:endParaRPr>
          </a:p>
        </p:txBody>
      </p:sp>
      <p:pic>
        <p:nvPicPr>
          <p:cNvPr id="4" name="Рисунок 3" descr="6253004446.jpg"/>
          <p:cNvPicPr>
            <a:picLocks noChangeAspect="1"/>
          </p:cNvPicPr>
          <p:nvPr/>
        </p:nvPicPr>
        <p:blipFill>
          <a:blip r:embed="rId2" cstate="screen"/>
          <a:stretch>
            <a:fillRect/>
          </a:stretch>
        </p:blipFill>
        <p:spPr>
          <a:xfrm>
            <a:off x="1643042" y="1857364"/>
            <a:ext cx="6072230" cy="3429024"/>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dirty="0" err="1" smtClean="0">
                <a:solidFill>
                  <a:srgbClr val="002060"/>
                </a:solidFill>
                <a:latin typeface="Times New Roman" pitchFamily="18" charset="0"/>
                <a:cs typeface="Times New Roman" pitchFamily="18" charset="0"/>
              </a:rPr>
              <a:t>иЗ</a:t>
            </a:r>
            <a:r>
              <a:rPr lang="ru-RU" sz="2000" dirty="0" smtClean="0">
                <a:solidFill>
                  <a:srgbClr val="002060"/>
                </a:solidFill>
                <a:latin typeface="Times New Roman" pitchFamily="18" charset="0"/>
                <a:cs typeface="Times New Roman" pitchFamily="18" charset="0"/>
              </a:rPr>
              <a:t> шерсти овец, научились прясть нити и вязать.</a:t>
            </a:r>
            <a:endParaRPr lang="ru-RU" sz="2000" dirty="0">
              <a:solidFill>
                <a:srgbClr val="002060"/>
              </a:solidFill>
              <a:latin typeface="Times New Roman" pitchFamily="18" charset="0"/>
              <a:cs typeface="Times New Roman" pitchFamily="18" charset="0"/>
            </a:endParaRPr>
          </a:p>
        </p:txBody>
      </p:sp>
      <p:pic>
        <p:nvPicPr>
          <p:cNvPr id="4" name="Рисунок 1" descr="16.jpg"/>
          <p:cNvPicPr>
            <a:picLocks noGrp="1" noChangeAspect="1"/>
          </p:cNvPicPr>
          <p:nvPr>
            <p:ph idx="1"/>
          </p:nvPr>
        </p:nvPicPr>
        <p:blipFill>
          <a:blip r:embed="rId2" cstate="screen">
            <a:clrChange>
              <a:clrFrom>
                <a:srgbClr val="D5DBDB"/>
              </a:clrFrom>
              <a:clrTo>
                <a:srgbClr val="D5DBDB">
                  <a:alpha val="0"/>
                </a:srgbClr>
              </a:clrTo>
            </a:clrChange>
          </a:blip>
          <a:srcRect/>
          <a:stretch>
            <a:fillRect/>
          </a:stretch>
        </p:blipFill>
        <p:spPr bwMode="auto">
          <a:xfrm>
            <a:off x="142844" y="1500174"/>
            <a:ext cx="2643238" cy="2303465"/>
          </a:xfrm>
          <a:prstGeom prst="rect">
            <a:avLst/>
          </a:prstGeom>
          <a:noFill/>
          <a:ln w="9525">
            <a:noFill/>
            <a:miter lim="800000"/>
            <a:headEnd/>
            <a:tailEnd/>
          </a:ln>
        </p:spPr>
      </p:pic>
      <p:pic>
        <p:nvPicPr>
          <p:cNvPr id="5" name="Picture 3" descr="C:\Users\Win7\Desktop\hlopok2.jpg"/>
          <p:cNvPicPr>
            <a:picLocks noChangeAspect="1" noChangeArrowheads="1"/>
          </p:cNvPicPr>
          <p:nvPr/>
        </p:nvPicPr>
        <p:blipFill>
          <a:blip r:embed="rId3"/>
          <a:srcRect/>
          <a:stretch>
            <a:fillRect/>
          </a:stretch>
        </p:blipFill>
        <p:spPr bwMode="auto">
          <a:xfrm>
            <a:off x="3071802" y="1500174"/>
            <a:ext cx="2928958" cy="2286016"/>
          </a:xfrm>
          <a:prstGeom prst="rect">
            <a:avLst/>
          </a:prstGeom>
          <a:noFill/>
          <a:ln w="9525">
            <a:noFill/>
            <a:miter lim="800000"/>
            <a:headEnd/>
            <a:tailEnd/>
          </a:ln>
          <a:effectLst>
            <a:outerShdw dist="139700" dir="2700000" algn="tl" rotWithShape="0">
              <a:srgbClr val="333333">
                <a:alpha val="64999"/>
              </a:srgbClr>
            </a:outerShdw>
          </a:effectLst>
        </p:spPr>
      </p:pic>
      <p:pic>
        <p:nvPicPr>
          <p:cNvPr id="6" name="Picture 13" descr="Из истории ручного вязания."/>
          <p:cNvPicPr>
            <a:picLocks noChangeAspect="1" noChangeArrowheads="1"/>
          </p:cNvPicPr>
          <p:nvPr/>
        </p:nvPicPr>
        <p:blipFill>
          <a:blip r:embed="rId4">
            <a:lum bright="24000" contrast="-12000"/>
          </a:blip>
          <a:srcRect t="-620"/>
          <a:stretch>
            <a:fillRect/>
          </a:stretch>
        </p:blipFill>
        <p:spPr bwMode="auto">
          <a:xfrm>
            <a:off x="6215074" y="1428736"/>
            <a:ext cx="2752725" cy="2317750"/>
          </a:xfrm>
          <a:prstGeom prst="rect">
            <a:avLst/>
          </a:prstGeom>
          <a:noFill/>
          <a:ln w="9525">
            <a:noFill/>
            <a:miter lim="800000"/>
            <a:headEnd/>
            <a:tailEnd/>
          </a:ln>
        </p:spPr>
      </p:pic>
      <p:pic>
        <p:nvPicPr>
          <p:cNvPr id="7" name="Рисунок 6" descr="67839739e80f242da0c488bb6a191a65bc5f6c138609145.jpg"/>
          <p:cNvPicPr>
            <a:picLocks noChangeAspect="1"/>
          </p:cNvPicPr>
          <p:nvPr/>
        </p:nvPicPr>
        <p:blipFill>
          <a:blip r:embed="rId5" cstate="screen"/>
          <a:stretch>
            <a:fillRect/>
          </a:stretch>
        </p:blipFill>
        <p:spPr>
          <a:xfrm>
            <a:off x="3214678" y="4071942"/>
            <a:ext cx="2305050" cy="2641596"/>
          </a:xfrm>
          <a:prstGeom prst="rect">
            <a:avLst/>
          </a:prstGeom>
          <a:ln>
            <a:noFill/>
          </a:ln>
          <a:effectLst>
            <a:outerShdw blurRad="292100" dist="139700" dir="2700000" algn="tl" rotWithShape="0">
              <a:srgbClr val="333333">
                <a:alpha val="65000"/>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53" presetClass="entr" presetSubtype="0" fill="hold" nodeType="clickEffect">
                                  <p:stCondLst>
                                    <p:cond delay="0"/>
                                  </p:stCondLst>
                                  <p:childTnLst>
                                    <p:set>
                                      <p:cBhvr>
                                        <p:cTn id="22" dur="1" fill="hold">
                                          <p:stCondLst>
                                            <p:cond delay="0"/>
                                          </p:stCondLst>
                                        </p:cTn>
                                        <p:tgtEl>
                                          <p:spTgt spid="7"/>
                                        </p:tgtEl>
                                        <p:attrNameLst>
                                          <p:attrName>style.visibility</p:attrName>
                                        </p:attrNameLst>
                                      </p:cBhvr>
                                      <p:to>
                                        <p:strVal val="visible"/>
                                      </p:to>
                                    </p:set>
                                    <p:anim calcmode="lin" valueType="num">
                                      <p:cBhvr>
                                        <p:cTn id="23" dur="500" fill="hold"/>
                                        <p:tgtEl>
                                          <p:spTgt spid="7"/>
                                        </p:tgtEl>
                                        <p:attrNameLst>
                                          <p:attrName>ppt_w</p:attrName>
                                        </p:attrNameLst>
                                      </p:cBhvr>
                                      <p:tavLst>
                                        <p:tav tm="0">
                                          <p:val>
                                            <p:fltVal val="0"/>
                                          </p:val>
                                        </p:tav>
                                        <p:tav tm="100000">
                                          <p:val>
                                            <p:strVal val="#ppt_w"/>
                                          </p:val>
                                        </p:tav>
                                      </p:tavLst>
                                    </p:anim>
                                    <p:anim calcmode="lin" valueType="num">
                                      <p:cBhvr>
                                        <p:cTn id="24" dur="500" fill="hold"/>
                                        <p:tgtEl>
                                          <p:spTgt spid="7"/>
                                        </p:tgtEl>
                                        <p:attrNameLst>
                                          <p:attrName>ppt_h</p:attrName>
                                        </p:attrNameLst>
                                      </p:cBhvr>
                                      <p:tavLst>
                                        <p:tav tm="0">
                                          <p:val>
                                            <p:fltVal val="0"/>
                                          </p:val>
                                        </p:tav>
                                        <p:tav tm="100000">
                                          <p:val>
                                            <p:strVal val="#ppt_h"/>
                                          </p:val>
                                        </p:tav>
                                      </p:tavLst>
                                    </p:anim>
                                    <p:animEffect transition="in" filter="fade">
                                      <p:cBhvr>
                                        <p:cTn id="2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28604"/>
            <a:ext cx="8686800" cy="1000132"/>
          </a:xfrm>
        </p:spPr>
        <p:txBody>
          <a:bodyPr>
            <a:normAutofit/>
          </a:bodyPr>
          <a:lstStyle/>
          <a:p>
            <a:r>
              <a:rPr lang="ru-RU" sz="2000" b="1" dirty="0" smtClean="0">
                <a:solidFill>
                  <a:srgbClr val="002060"/>
                </a:solidFill>
                <a:latin typeface="Times New Roman" pitchFamily="18" charset="0"/>
                <a:cs typeface="Times New Roman" pitchFamily="18" charset="0"/>
              </a:rPr>
              <a:t>Шёлк — мягкая ткань из нитей, добываемых из кокона тутового шелкопряда.</a:t>
            </a:r>
            <a:endParaRPr lang="ru-RU" sz="2000" b="1" dirty="0">
              <a:solidFill>
                <a:srgbClr val="002060"/>
              </a:solidFill>
              <a:latin typeface="Times New Roman" pitchFamily="18" charset="0"/>
              <a:cs typeface="Times New Roman" pitchFamily="18" charset="0"/>
            </a:endParaRPr>
          </a:p>
        </p:txBody>
      </p:sp>
      <p:pic>
        <p:nvPicPr>
          <p:cNvPr id="3" name="Picture 3" descr="endromis_versicolora1"/>
          <p:cNvPicPr>
            <a:picLocks noChangeAspect="1" noChangeArrowheads="1"/>
          </p:cNvPicPr>
          <p:nvPr/>
        </p:nvPicPr>
        <p:blipFill>
          <a:blip r:embed="rId2"/>
          <a:srcRect/>
          <a:stretch>
            <a:fillRect/>
          </a:stretch>
        </p:blipFill>
        <p:spPr bwMode="auto">
          <a:xfrm>
            <a:off x="250825" y="1341439"/>
            <a:ext cx="2471738" cy="2230438"/>
          </a:xfrm>
          <a:prstGeom prst="rect">
            <a:avLst/>
          </a:prstGeom>
          <a:noFill/>
        </p:spPr>
      </p:pic>
      <p:pic>
        <p:nvPicPr>
          <p:cNvPr id="4" name="Picture 4" descr="image002(1)"/>
          <p:cNvPicPr>
            <a:picLocks noChangeAspect="1" noChangeArrowheads="1"/>
          </p:cNvPicPr>
          <p:nvPr/>
        </p:nvPicPr>
        <p:blipFill>
          <a:blip r:embed="rId3"/>
          <a:srcRect/>
          <a:stretch>
            <a:fillRect/>
          </a:stretch>
        </p:blipFill>
        <p:spPr bwMode="auto">
          <a:xfrm>
            <a:off x="6480175" y="1428736"/>
            <a:ext cx="2449543" cy="2141539"/>
          </a:xfrm>
          <a:prstGeom prst="rect">
            <a:avLst/>
          </a:prstGeom>
          <a:noFill/>
        </p:spPr>
      </p:pic>
      <p:pic>
        <p:nvPicPr>
          <p:cNvPr id="6" name="Picture 5" descr="23932585_val1"/>
          <p:cNvPicPr>
            <a:picLocks noChangeAspect="1" noChangeArrowheads="1"/>
          </p:cNvPicPr>
          <p:nvPr/>
        </p:nvPicPr>
        <p:blipFill>
          <a:blip r:embed="rId4"/>
          <a:srcRect/>
          <a:stretch>
            <a:fillRect/>
          </a:stretch>
        </p:blipFill>
        <p:spPr bwMode="auto">
          <a:xfrm>
            <a:off x="285720" y="4143380"/>
            <a:ext cx="2771775" cy="2151063"/>
          </a:xfrm>
          <a:prstGeom prst="rect">
            <a:avLst/>
          </a:prstGeom>
          <a:noFill/>
        </p:spPr>
      </p:pic>
      <p:pic>
        <p:nvPicPr>
          <p:cNvPr id="9" name="Picture 4" descr="http://casual-clothes.ru/img/928/%D0%A8%D0%B5%D0%BB%D0%BA512.jpg"/>
          <p:cNvPicPr>
            <a:picLocks noChangeAspect="1" noChangeArrowheads="1"/>
          </p:cNvPicPr>
          <p:nvPr/>
        </p:nvPicPr>
        <p:blipFill>
          <a:blip r:embed="rId5" cstate="screen"/>
          <a:srcRect/>
          <a:stretch>
            <a:fillRect/>
          </a:stretch>
        </p:blipFill>
        <p:spPr bwMode="auto">
          <a:xfrm>
            <a:off x="3143240" y="1357299"/>
            <a:ext cx="3143272" cy="2286016"/>
          </a:xfrm>
          <a:prstGeom prst="rect">
            <a:avLst/>
          </a:prstGeom>
          <a:noFill/>
        </p:spPr>
      </p:pic>
      <p:pic>
        <p:nvPicPr>
          <p:cNvPr id="11" name="Picture 8" descr="http://www.ita2u.com/media/images/products/1271/5290.jpg"/>
          <p:cNvPicPr>
            <a:picLocks noChangeAspect="1" noChangeArrowheads="1"/>
          </p:cNvPicPr>
          <p:nvPr/>
        </p:nvPicPr>
        <p:blipFill>
          <a:blip r:embed="rId6" cstate="screen"/>
          <a:srcRect/>
          <a:stretch>
            <a:fillRect/>
          </a:stretch>
        </p:blipFill>
        <p:spPr bwMode="auto">
          <a:xfrm>
            <a:off x="3286116" y="4214818"/>
            <a:ext cx="2786082" cy="2000240"/>
          </a:xfrm>
          <a:prstGeom prst="rect">
            <a:avLst/>
          </a:prstGeom>
          <a:noFill/>
        </p:spPr>
      </p:pic>
      <p:pic>
        <p:nvPicPr>
          <p:cNvPr id="12" name="Picture 2" descr="http://teya-m.ru/wp-content/uploads/2014/04/3995_26.09.2009-15_27_41_1_big.jpg"/>
          <p:cNvPicPr>
            <a:picLocks noChangeAspect="1" noChangeArrowheads="1"/>
          </p:cNvPicPr>
          <p:nvPr/>
        </p:nvPicPr>
        <p:blipFill>
          <a:blip r:embed="rId7" cstate="screen"/>
          <a:srcRect/>
          <a:stretch>
            <a:fillRect/>
          </a:stretch>
        </p:blipFill>
        <p:spPr bwMode="auto">
          <a:xfrm>
            <a:off x="6286512" y="4214817"/>
            <a:ext cx="2571768" cy="1928827"/>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1042974"/>
          </a:xfrm>
        </p:spPr>
        <p:txBody>
          <a:bodyPr>
            <a:noAutofit/>
          </a:bodyPr>
          <a:lstStyle/>
          <a:p>
            <a:r>
              <a:rPr lang="ru-RU" sz="2000" b="1" dirty="0" smtClean="0">
                <a:solidFill>
                  <a:srgbClr val="002060"/>
                </a:solidFill>
                <a:latin typeface="Times New Roman" pitchFamily="18" charset="0"/>
                <a:cs typeface="Times New Roman" pitchFamily="18" charset="0"/>
              </a:rPr>
              <a:t>Со временем  ткани стали ткать  на ручных станках,  а затем на механических.</a:t>
            </a:r>
            <a:endParaRPr lang="ru-RU" sz="2000" b="1" dirty="0">
              <a:solidFill>
                <a:srgbClr val="002060"/>
              </a:solidFill>
              <a:latin typeface="Times New Roman" pitchFamily="18" charset="0"/>
              <a:cs typeface="Times New Roman" pitchFamily="18" charset="0"/>
            </a:endParaRPr>
          </a:p>
        </p:txBody>
      </p:sp>
      <p:pic>
        <p:nvPicPr>
          <p:cNvPr id="6" name="Содержимое 5" descr="oborudovanie-dlya-tkackogo-proizvodstva.jpg"/>
          <p:cNvPicPr>
            <a:picLocks noGrp="1" noChangeAspect="1"/>
          </p:cNvPicPr>
          <p:nvPr>
            <p:ph sz="half" idx="1"/>
          </p:nvPr>
        </p:nvPicPr>
        <p:blipFill>
          <a:blip r:embed="rId2"/>
          <a:stretch>
            <a:fillRect/>
          </a:stretch>
        </p:blipFill>
        <p:spPr>
          <a:xfrm>
            <a:off x="4572000" y="3429000"/>
            <a:ext cx="4191000" cy="3146378"/>
          </a:xfrm>
        </p:spPr>
      </p:pic>
      <p:pic>
        <p:nvPicPr>
          <p:cNvPr id="7" name="Содержимое 6" descr="6129598.jpg"/>
          <p:cNvPicPr>
            <a:picLocks noGrp="1" noChangeAspect="1"/>
          </p:cNvPicPr>
          <p:nvPr>
            <p:ph sz="half" idx="2"/>
          </p:nvPr>
        </p:nvPicPr>
        <p:blipFill>
          <a:blip r:embed="rId3" cstate="screen"/>
          <a:stretch>
            <a:fillRect/>
          </a:stretch>
        </p:blipFill>
        <p:spPr>
          <a:xfrm>
            <a:off x="142844" y="1428736"/>
            <a:ext cx="4343400" cy="3148018"/>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smtClean="0">
                <a:solidFill>
                  <a:srgbClr val="002060"/>
                </a:solidFill>
                <a:latin typeface="Times New Roman" pitchFamily="18" charset="0"/>
                <a:cs typeface="Times New Roman" pitchFamily="18" charset="0"/>
              </a:rPr>
              <a:t>Ткани бывают однотонные и набивные( с рисунком)</a:t>
            </a:r>
            <a:endParaRPr lang="ru-RU" sz="2000" b="1" dirty="0">
              <a:solidFill>
                <a:srgbClr val="002060"/>
              </a:solidFill>
              <a:latin typeface="Times New Roman" pitchFamily="18" charset="0"/>
              <a:cs typeface="Times New Roman" pitchFamily="18" charset="0"/>
            </a:endParaRPr>
          </a:p>
        </p:txBody>
      </p:sp>
      <p:pic>
        <p:nvPicPr>
          <p:cNvPr id="10" name="Содержимое 9" descr="748abb31fc8c157fa450420016li--materialy-dlya-tvorchestva-dzhinsovaya-tkan-nabivnaya-turtsiy.jpg"/>
          <p:cNvPicPr>
            <a:picLocks noGrp="1" noChangeAspect="1"/>
          </p:cNvPicPr>
          <p:nvPr>
            <p:ph sz="half" idx="2"/>
          </p:nvPr>
        </p:nvPicPr>
        <p:blipFill>
          <a:blip r:embed="rId2" cstate="screen"/>
          <a:stretch>
            <a:fillRect/>
          </a:stretch>
        </p:blipFill>
        <p:spPr>
          <a:xfrm>
            <a:off x="4286248" y="2928934"/>
            <a:ext cx="4343400" cy="2886913"/>
          </a:xfrm>
        </p:spPr>
      </p:pic>
      <p:pic>
        <p:nvPicPr>
          <p:cNvPr id="8" name="Содержимое 7" descr="9e24f56fd17fa439efa847cfdfd886da.jpg"/>
          <p:cNvPicPr>
            <a:picLocks noGrp="1" noChangeAspect="1"/>
          </p:cNvPicPr>
          <p:nvPr>
            <p:ph sz="half" idx="1"/>
          </p:nvPr>
        </p:nvPicPr>
        <p:blipFill>
          <a:blip r:embed="rId3" cstate="screen"/>
          <a:stretch>
            <a:fillRect/>
          </a:stretch>
        </p:blipFill>
        <p:spPr>
          <a:xfrm>
            <a:off x="642910" y="1643050"/>
            <a:ext cx="3048000" cy="30480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000" b="1" dirty="0" smtClean="0">
                <a:solidFill>
                  <a:srgbClr val="002060"/>
                </a:solidFill>
                <a:latin typeface="Times New Roman" pitchFamily="18" charset="0"/>
                <a:cs typeface="Times New Roman" pitchFamily="18" charset="0"/>
              </a:rPr>
              <a:t>Каждая ткань имеет назначение…</a:t>
            </a:r>
            <a:endParaRPr lang="ru-RU" sz="2000" b="1" dirty="0">
              <a:solidFill>
                <a:srgbClr val="002060"/>
              </a:solidFill>
              <a:latin typeface="Times New Roman" pitchFamily="18" charset="0"/>
              <a:cs typeface="Times New Roman" pitchFamily="18" charset="0"/>
            </a:endParaRPr>
          </a:p>
        </p:txBody>
      </p:sp>
      <p:pic>
        <p:nvPicPr>
          <p:cNvPr id="4" name="Рисунок 3" descr="5856.970.jpg"/>
          <p:cNvPicPr>
            <a:picLocks noChangeAspect="1"/>
          </p:cNvPicPr>
          <p:nvPr/>
        </p:nvPicPr>
        <p:blipFill>
          <a:blip r:embed="rId2"/>
          <a:stretch>
            <a:fillRect/>
          </a:stretch>
        </p:blipFill>
        <p:spPr>
          <a:xfrm>
            <a:off x="1571604" y="1428736"/>
            <a:ext cx="6072230" cy="4357718"/>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Ткани для легкой одежды</a:t>
            </a:r>
            <a:endParaRPr lang="ru-RU" dirty="0">
              <a:solidFill>
                <a:srgbClr val="002060"/>
              </a:solidFill>
            </a:endParaRPr>
          </a:p>
        </p:txBody>
      </p:sp>
      <p:pic>
        <p:nvPicPr>
          <p:cNvPr id="3" name="Рисунок 2" descr="9320v.jpg"/>
          <p:cNvPicPr>
            <a:picLocks noChangeAspect="1"/>
          </p:cNvPicPr>
          <p:nvPr/>
        </p:nvPicPr>
        <p:blipFill>
          <a:blip r:embed="rId2"/>
          <a:stretch>
            <a:fillRect/>
          </a:stretch>
        </p:blipFill>
        <p:spPr>
          <a:xfrm>
            <a:off x="4929190" y="1643050"/>
            <a:ext cx="3976682" cy="4357718"/>
          </a:xfrm>
          <a:prstGeom prst="rect">
            <a:avLst/>
          </a:prstGeom>
        </p:spPr>
      </p:pic>
      <p:pic>
        <p:nvPicPr>
          <p:cNvPr id="4" name="Рисунок 3" descr="moi-pervye-tildy_3.jpg"/>
          <p:cNvPicPr>
            <a:picLocks noChangeAspect="1"/>
          </p:cNvPicPr>
          <p:nvPr/>
        </p:nvPicPr>
        <p:blipFill>
          <a:blip r:embed="rId3" cstate="screen"/>
          <a:stretch>
            <a:fillRect/>
          </a:stretch>
        </p:blipFill>
        <p:spPr>
          <a:xfrm>
            <a:off x="571472" y="1714488"/>
            <a:ext cx="3929090" cy="4071966"/>
          </a:xfrm>
          <a:prstGeom prst="rect">
            <a:avLst/>
          </a:prstGeo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002060"/>
                </a:solidFill>
              </a:rPr>
              <a:t>Ткани для нарядной одежды </a:t>
            </a:r>
            <a:endParaRPr lang="ru-RU" sz="2800" b="1" dirty="0">
              <a:solidFill>
                <a:srgbClr val="002060"/>
              </a:solidFill>
            </a:endParaRPr>
          </a:p>
        </p:txBody>
      </p:sp>
      <p:pic>
        <p:nvPicPr>
          <p:cNvPr id="4" name="Рисунок 3" descr="0.jpg"/>
          <p:cNvPicPr>
            <a:picLocks noChangeAspect="1"/>
          </p:cNvPicPr>
          <p:nvPr/>
        </p:nvPicPr>
        <p:blipFill>
          <a:blip r:embed="rId2" cstate="screen"/>
          <a:stretch>
            <a:fillRect/>
          </a:stretch>
        </p:blipFill>
        <p:spPr>
          <a:xfrm>
            <a:off x="357158" y="1357298"/>
            <a:ext cx="3214686" cy="2928958"/>
          </a:xfrm>
          <a:prstGeom prst="rect">
            <a:avLst/>
          </a:prstGeom>
        </p:spPr>
      </p:pic>
      <p:pic>
        <p:nvPicPr>
          <p:cNvPr id="6" name="Рисунок 5" descr="16732589_33251756_1000.jpg"/>
          <p:cNvPicPr>
            <a:picLocks noChangeAspect="1"/>
          </p:cNvPicPr>
          <p:nvPr/>
        </p:nvPicPr>
        <p:blipFill>
          <a:blip r:embed="rId3" cstate="screen"/>
          <a:stretch>
            <a:fillRect/>
          </a:stretch>
        </p:blipFill>
        <p:spPr>
          <a:xfrm>
            <a:off x="3143239" y="3571876"/>
            <a:ext cx="2928959" cy="3071834"/>
          </a:xfrm>
          <a:prstGeom prst="rect">
            <a:avLst/>
          </a:prstGeom>
        </p:spPr>
      </p:pic>
      <p:pic>
        <p:nvPicPr>
          <p:cNvPr id="8" name="Рисунок 7" descr="6062526754.jpg"/>
          <p:cNvPicPr>
            <a:picLocks noChangeAspect="1"/>
          </p:cNvPicPr>
          <p:nvPr/>
        </p:nvPicPr>
        <p:blipFill>
          <a:blip r:embed="rId4" cstate="screen"/>
          <a:stretch>
            <a:fillRect/>
          </a:stretch>
        </p:blipFill>
        <p:spPr>
          <a:xfrm>
            <a:off x="6215074" y="1357298"/>
            <a:ext cx="2643206" cy="271464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sz="2800" b="1" dirty="0" smtClean="0">
                <a:solidFill>
                  <a:srgbClr val="002060"/>
                </a:solidFill>
              </a:rPr>
              <a:t>Ткани для верхней одежды</a:t>
            </a:r>
            <a:endParaRPr lang="ru-RU" sz="2800" b="1" dirty="0">
              <a:solidFill>
                <a:srgbClr val="002060"/>
              </a:solidFill>
            </a:endParaRPr>
          </a:p>
        </p:txBody>
      </p:sp>
      <p:pic>
        <p:nvPicPr>
          <p:cNvPr id="3" name="Рисунок 2" descr="photo-278.jpg"/>
          <p:cNvPicPr>
            <a:picLocks noChangeAspect="1"/>
          </p:cNvPicPr>
          <p:nvPr/>
        </p:nvPicPr>
        <p:blipFill>
          <a:blip r:embed="rId2" cstate="screen"/>
          <a:stretch>
            <a:fillRect/>
          </a:stretch>
        </p:blipFill>
        <p:spPr>
          <a:xfrm>
            <a:off x="2571736" y="4143380"/>
            <a:ext cx="4500594" cy="2500330"/>
          </a:xfrm>
          <a:prstGeom prst="rect">
            <a:avLst/>
          </a:prstGeom>
        </p:spPr>
      </p:pic>
      <p:pic>
        <p:nvPicPr>
          <p:cNvPr id="4" name="Рисунок 3" descr="41w7FkeAJLL._UL1000_.jpg"/>
          <p:cNvPicPr>
            <a:picLocks noChangeAspect="1"/>
          </p:cNvPicPr>
          <p:nvPr/>
        </p:nvPicPr>
        <p:blipFill>
          <a:blip r:embed="rId3" cstate="screen"/>
          <a:stretch>
            <a:fillRect/>
          </a:stretch>
        </p:blipFill>
        <p:spPr>
          <a:xfrm>
            <a:off x="142844" y="1285860"/>
            <a:ext cx="3143272" cy="3357562"/>
          </a:xfrm>
          <a:prstGeom prst="rect">
            <a:avLst/>
          </a:prstGeom>
        </p:spPr>
      </p:pic>
      <p:pic>
        <p:nvPicPr>
          <p:cNvPr id="5" name="Рисунок 4" descr="ramili-first-detskaya-shubka-iz-ovchinki-shrf003_zheltyj-2365887_original.jpg"/>
          <p:cNvPicPr>
            <a:picLocks noChangeAspect="1"/>
          </p:cNvPicPr>
          <p:nvPr/>
        </p:nvPicPr>
        <p:blipFill>
          <a:blip r:embed="rId4" cstate="screen"/>
          <a:stretch>
            <a:fillRect/>
          </a:stretch>
        </p:blipFill>
        <p:spPr>
          <a:xfrm>
            <a:off x="5929322" y="1142984"/>
            <a:ext cx="3071834" cy="3929066"/>
          </a:xfrm>
          <a:prstGeom prst="rect">
            <a:avLst/>
          </a:prstGeo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solidFill>
                  <a:srgbClr val="002060"/>
                </a:solidFill>
              </a:rPr>
              <a:t>Ткани для </a:t>
            </a:r>
            <a:r>
              <a:rPr lang="ru-RU" dirty="0" err="1" smtClean="0">
                <a:solidFill>
                  <a:srgbClr val="002060"/>
                </a:solidFill>
              </a:rPr>
              <a:t>сецодежды</a:t>
            </a:r>
            <a:endParaRPr lang="ru-RU" dirty="0">
              <a:solidFill>
                <a:srgbClr val="002060"/>
              </a:solidFill>
            </a:endParaRPr>
          </a:p>
        </p:txBody>
      </p:sp>
      <p:pic>
        <p:nvPicPr>
          <p:cNvPr id="3" name="Рисунок 2" descr="1524754902.jpg"/>
          <p:cNvPicPr>
            <a:picLocks noChangeAspect="1"/>
          </p:cNvPicPr>
          <p:nvPr/>
        </p:nvPicPr>
        <p:blipFill>
          <a:blip r:embed="rId2"/>
          <a:stretch>
            <a:fillRect/>
          </a:stretch>
        </p:blipFill>
        <p:spPr>
          <a:xfrm>
            <a:off x="785786" y="1214422"/>
            <a:ext cx="7591425" cy="538162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И еще много для чего…</a:t>
            </a:r>
            <a:endParaRPr lang="ru-RU" dirty="0"/>
          </a:p>
        </p:txBody>
      </p:sp>
      <p:pic>
        <p:nvPicPr>
          <p:cNvPr id="3" name="Рисунок 2" descr="10-0027-02-400x400.jpg"/>
          <p:cNvPicPr>
            <a:picLocks noChangeAspect="1"/>
          </p:cNvPicPr>
          <p:nvPr/>
        </p:nvPicPr>
        <p:blipFill>
          <a:blip r:embed="rId2"/>
          <a:stretch>
            <a:fillRect/>
          </a:stretch>
        </p:blipFill>
        <p:spPr>
          <a:xfrm>
            <a:off x="142844" y="1285860"/>
            <a:ext cx="3071834" cy="3143272"/>
          </a:xfrm>
          <a:prstGeom prst="rect">
            <a:avLst/>
          </a:prstGeom>
        </p:spPr>
      </p:pic>
      <p:pic>
        <p:nvPicPr>
          <p:cNvPr id="4" name="Рисунок 3" descr="id3684-99--.jpg"/>
          <p:cNvPicPr>
            <a:picLocks noChangeAspect="1"/>
          </p:cNvPicPr>
          <p:nvPr/>
        </p:nvPicPr>
        <p:blipFill>
          <a:blip r:embed="rId3"/>
          <a:stretch>
            <a:fillRect/>
          </a:stretch>
        </p:blipFill>
        <p:spPr>
          <a:xfrm>
            <a:off x="5143504" y="1428736"/>
            <a:ext cx="3810000" cy="2543175"/>
          </a:xfrm>
          <a:prstGeom prst="rect">
            <a:avLst/>
          </a:prstGeom>
        </p:spPr>
      </p:pic>
      <p:pic>
        <p:nvPicPr>
          <p:cNvPr id="5" name="Рисунок 4" descr="30727d045117de0f48ff763c548k.jpg"/>
          <p:cNvPicPr>
            <a:picLocks noChangeAspect="1"/>
          </p:cNvPicPr>
          <p:nvPr/>
        </p:nvPicPr>
        <p:blipFill>
          <a:blip r:embed="rId4" cstate="screen"/>
          <a:stretch>
            <a:fillRect/>
          </a:stretch>
        </p:blipFill>
        <p:spPr>
          <a:xfrm>
            <a:off x="3143240" y="3786190"/>
            <a:ext cx="3929090" cy="307181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p:txBody>
          <a:bodyPr>
            <a:noAutofit/>
          </a:bodyPr>
          <a:lstStyle/>
          <a:p>
            <a:r>
              <a:rPr lang="ru-RU" sz="2400" dirty="0" err="1" smtClean="0">
                <a:solidFill>
                  <a:srgbClr val="002060"/>
                </a:solidFill>
                <a:effectLst>
                  <a:outerShdw blurRad="38100" dist="38100" dir="2700000" algn="tl">
                    <a:srgbClr val="C0C0C0"/>
                  </a:outerShdw>
                </a:effectLst>
                <a:latin typeface="Comic Sans MS" pitchFamily="66" charset="0"/>
              </a:rPr>
              <a:t>Давным</a:t>
            </a:r>
            <a:r>
              <a:rPr lang="ru-RU" sz="2400" dirty="0" smtClean="0">
                <a:solidFill>
                  <a:srgbClr val="002060"/>
                </a:solidFill>
                <a:effectLst>
                  <a:outerShdw blurRad="38100" dist="38100" dir="2700000" algn="tl">
                    <a:srgbClr val="C0C0C0"/>
                  </a:outerShdw>
                </a:effectLst>
                <a:latin typeface="Comic Sans MS" pitchFamily="66" charset="0"/>
              </a:rPr>
              <a:t> – давно люди жили в пещерах, вокруг росли деревья, одежды у людей не было. Листья нанизывали на тонкую гибкую веточку и так ходили.</a:t>
            </a:r>
            <a:endParaRPr lang="ru-RU" sz="2400" dirty="0">
              <a:solidFill>
                <a:srgbClr val="002060"/>
              </a:solidFill>
            </a:endParaRPr>
          </a:p>
        </p:txBody>
      </p:sp>
      <p:pic>
        <p:nvPicPr>
          <p:cNvPr id="7" name="Picture 10" descr="ogon-i-pervobytnye-ljudi_2"/>
          <p:cNvPicPr>
            <a:picLocks noGrp="1" noChangeAspect="1" noChangeArrowheads="1"/>
          </p:cNvPicPr>
          <p:nvPr>
            <p:ph sz="half" idx="1"/>
          </p:nvPr>
        </p:nvPicPr>
        <p:blipFill>
          <a:blip r:embed="rId2"/>
          <a:srcRect b="7535"/>
          <a:stretch>
            <a:fillRect/>
          </a:stretch>
        </p:blipFill>
        <p:spPr bwMode="auto">
          <a:xfrm>
            <a:off x="428596" y="1928802"/>
            <a:ext cx="3714776" cy="3214710"/>
          </a:xfrm>
          <a:prstGeom prst="rect">
            <a:avLst/>
          </a:prstGeom>
          <a:noFill/>
        </p:spPr>
      </p:pic>
      <p:pic>
        <p:nvPicPr>
          <p:cNvPr id="8" name="Содержимое 4" descr="05668756f09c.webp"/>
          <p:cNvPicPr>
            <a:picLocks noGrp="1" noChangeAspect="1"/>
          </p:cNvPicPr>
          <p:nvPr>
            <p:ph sz="half" idx="2"/>
          </p:nvPr>
        </p:nvPicPr>
        <p:blipFill>
          <a:blip r:embed="rId3"/>
          <a:srcRect/>
          <a:stretch>
            <a:fillRect/>
          </a:stretch>
        </p:blipFill>
        <p:spPr bwMode="auto">
          <a:xfrm>
            <a:off x="5154243" y="1600200"/>
            <a:ext cx="3331314" cy="47244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55" presetClass="entr" presetSubtype="0"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p:cTn id="11" dur="1000" fill="hold"/>
                                        <p:tgtEl>
                                          <p:spTgt spid="8"/>
                                        </p:tgtEl>
                                        <p:attrNameLst>
                                          <p:attrName>ppt_w</p:attrName>
                                        </p:attrNameLst>
                                      </p:cBhvr>
                                      <p:tavLst>
                                        <p:tav tm="0">
                                          <p:val>
                                            <p:strVal val="#ppt_w*0.70"/>
                                          </p:val>
                                        </p:tav>
                                        <p:tav tm="100000">
                                          <p:val>
                                            <p:strVal val="#ppt_w"/>
                                          </p:val>
                                        </p:tav>
                                      </p:tavLst>
                                    </p:anim>
                                    <p:anim calcmode="lin" valueType="num">
                                      <p:cBhvr>
                                        <p:cTn id="12" dur="1000" fill="hold"/>
                                        <p:tgtEl>
                                          <p:spTgt spid="8"/>
                                        </p:tgtEl>
                                        <p:attrNameLst>
                                          <p:attrName>ppt_h</p:attrName>
                                        </p:attrNameLst>
                                      </p:cBhvr>
                                      <p:tavLst>
                                        <p:tav tm="0">
                                          <p:val>
                                            <p:strVal val="#ppt_h"/>
                                          </p:val>
                                        </p:tav>
                                        <p:tav tm="100000">
                                          <p:val>
                                            <p:strVal val="#ppt_h"/>
                                          </p:val>
                                        </p:tav>
                                      </p:tavLst>
                                    </p:anim>
                                    <p:animEffect transition="in" filter="fade">
                                      <p:cBhvr>
                                        <p:cTn id="13"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1042974"/>
          </a:xfrm>
        </p:spPr>
        <p:txBody>
          <a:bodyPr>
            <a:normAutofit/>
          </a:bodyPr>
          <a:lstStyle/>
          <a:p>
            <a:r>
              <a:rPr lang="ru-RU" sz="2000" b="1" dirty="0" smtClean="0">
                <a:solidFill>
                  <a:srgbClr val="002060"/>
                </a:solidFill>
                <a:latin typeface="Times New Roman" pitchFamily="18" charset="0"/>
                <a:cs typeface="Times New Roman" pitchFamily="18" charset="0"/>
              </a:rPr>
              <a:t>Художник-дизайнер и ткач- это профессии принимающие участие в производстве ткани.</a:t>
            </a:r>
            <a:endParaRPr lang="ru-RU" sz="2000" b="1" dirty="0">
              <a:solidFill>
                <a:srgbClr val="002060"/>
              </a:solidFill>
              <a:latin typeface="Times New Roman" pitchFamily="18" charset="0"/>
              <a:cs typeface="Times New Roman" pitchFamily="18" charset="0"/>
            </a:endParaRPr>
          </a:p>
        </p:txBody>
      </p:sp>
      <p:pic>
        <p:nvPicPr>
          <p:cNvPr id="3" name="Рисунок 2" descr="11 (1).jpg"/>
          <p:cNvPicPr>
            <a:picLocks noChangeAspect="1"/>
          </p:cNvPicPr>
          <p:nvPr/>
        </p:nvPicPr>
        <p:blipFill>
          <a:blip r:embed="rId2" cstate="screen"/>
          <a:stretch>
            <a:fillRect/>
          </a:stretch>
        </p:blipFill>
        <p:spPr>
          <a:xfrm>
            <a:off x="500034" y="2071678"/>
            <a:ext cx="4143404" cy="3308042"/>
          </a:xfrm>
          <a:prstGeom prst="rect">
            <a:avLst/>
          </a:prstGeom>
        </p:spPr>
      </p:pic>
      <p:pic>
        <p:nvPicPr>
          <p:cNvPr id="4" name="Рисунок 3" descr="2f5240fa818bbaeb04e802fbde4b5571.jpeg"/>
          <p:cNvPicPr>
            <a:picLocks noChangeAspect="1"/>
          </p:cNvPicPr>
          <p:nvPr/>
        </p:nvPicPr>
        <p:blipFill>
          <a:blip r:embed="rId3" cstate="screen"/>
          <a:stretch>
            <a:fillRect/>
          </a:stretch>
        </p:blipFill>
        <p:spPr>
          <a:xfrm>
            <a:off x="4857752" y="3357562"/>
            <a:ext cx="4216144" cy="3073718"/>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457200"/>
            <a:ext cx="8686800" cy="4757750"/>
          </a:xfrm>
        </p:spPr>
        <p:txBody>
          <a:bodyPr/>
          <a:lstStyle/>
          <a:p>
            <a:pPr algn="ctr"/>
            <a:r>
              <a:rPr lang="ru-RU" b="1" dirty="0" smtClean="0">
                <a:solidFill>
                  <a:srgbClr val="002060"/>
                </a:solidFill>
              </a:rPr>
              <a:t>Спасибо за внимание!</a:t>
            </a:r>
            <a:endParaRPr lang="ru-RU" b="1" dirty="0">
              <a:solidFill>
                <a:srgbClr val="002060"/>
              </a:solidFill>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304800" y="1071546"/>
            <a:ext cx="4195762" cy="4929222"/>
          </a:xfrm>
        </p:spPr>
        <p:txBody>
          <a:bodyPr>
            <a:normAutofit fontScale="90000"/>
          </a:bodyPr>
          <a:lstStyle/>
          <a:p>
            <a:pPr>
              <a:lnSpc>
                <a:spcPct val="90000"/>
              </a:lnSpc>
            </a:pPr>
            <a:r>
              <a:rPr lang="ru-RU" sz="2200" b="1" dirty="0" smtClean="0">
                <a:solidFill>
                  <a:srgbClr val="002060"/>
                </a:solidFill>
                <a:latin typeface="Times New Roman" pitchFamily="18" charset="0"/>
                <a:cs typeface="Times New Roman" pitchFamily="18" charset="0"/>
              </a:rPr>
              <a:t>Первобытный человек, чтобы защитить себя от холода</a:t>
            </a:r>
            <a:br>
              <a:rPr lang="ru-RU" sz="2200" b="1" dirty="0" smtClean="0">
                <a:solidFill>
                  <a:srgbClr val="002060"/>
                </a:solidFill>
                <a:latin typeface="Times New Roman" pitchFamily="18" charset="0"/>
                <a:cs typeface="Times New Roman" pitchFamily="18" charset="0"/>
              </a:rPr>
            </a:br>
            <a:r>
              <a:rPr lang="ru-RU" sz="2200" b="1" dirty="0" smtClean="0">
                <a:solidFill>
                  <a:srgbClr val="002060"/>
                </a:solidFill>
                <a:latin typeface="Times New Roman" pitchFamily="18" charset="0"/>
                <a:cs typeface="Times New Roman" pitchFamily="18" charset="0"/>
              </a:rPr>
              <a:t>стал использовать шкуру зверей.</a:t>
            </a:r>
            <a:br>
              <a:rPr lang="ru-RU" sz="2200" b="1" dirty="0" smtClean="0">
                <a:solidFill>
                  <a:srgbClr val="002060"/>
                </a:solidFill>
                <a:latin typeface="Times New Roman" pitchFamily="18" charset="0"/>
                <a:cs typeface="Times New Roman" pitchFamily="18" charset="0"/>
              </a:rPr>
            </a:br>
            <a:r>
              <a:rPr lang="ru-RU" sz="2200" b="1" dirty="0" smtClean="0">
                <a:solidFill>
                  <a:srgbClr val="002060"/>
                </a:solidFill>
                <a:latin typeface="Times New Roman" pitchFamily="18" charset="0"/>
                <a:cs typeface="Times New Roman" pitchFamily="18" charset="0"/>
              </a:rPr>
              <a:t>Ниток и, значит, тканей тогда еще не было, шить древние люди не умели. Поэтому они просто оборачивали вокруг тела кусок шкуры убитого ими на охоте зверя. И так делали все  - и мужчины и женщины.</a:t>
            </a:r>
            <a:r>
              <a:rPr lang="ru-RU" b="1" dirty="0" smtClean="0">
                <a:solidFill>
                  <a:srgbClr val="002060"/>
                </a:solidFill>
                <a:latin typeface="Georgia" pitchFamily="18" charset="0"/>
              </a:rPr>
              <a:t/>
            </a:r>
            <a:br>
              <a:rPr lang="ru-RU" b="1" dirty="0" smtClean="0">
                <a:solidFill>
                  <a:srgbClr val="002060"/>
                </a:solidFill>
                <a:latin typeface="Georgia" pitchFamily="18" charset="0"/>
              </a:rPr>
            </a:br>
            <a:r>
              <a:rPr lang="ru-RU" dirty="0" smtClean="0">
                <a:solidFill>
                  <a:srgbClr val="3333CC"/>
                </a:solidFill>
                <a:latin typeface="Georgia" pitchFamily="18" charset="0"/>
              </a:rPr>
              <a:t/>
            </a:r>
            <a:br>
              <a:rPr lang="ru-RU" dirty="0" smtClean="0">
                <a:solidFill>
                  <a:srgbClr val="3333CC"/>
                </a:solidFill>
                <a:latin typeface="Georgia" pitchFamily="18" charset="0"/>
              </a:rPr>
            </a:br>
            <a:endParaRPr lang="ru-RU" dirty="0"/>
          </a:p>
        </p:txBody>
      </p:sp>
      <p:pic>
        <p:nvPicPr>
          <p:cNvPr id="8" name="Picture 8" descr="386429_900"/>
          <p:cNvPicPr>
            <a:picLocks noGrp="1" noChangeAspect="1" noChangeArrowheads="1"/>
          </p:cNvPicPr>
          <p:nvPr>
            <p:ph idx="1"/>
          </p:nvPr>
        </p:nvPicPr>
        <p:blipFill>
          <a:blip r:embed="rId2"/>
          <a:srcRect/>
          <a:stretch>
            <a:fillRect/>
          </a:stretch>
        </p:blipFill>
        <p:spPr bwMode="auto">
          <a:xfrm>
            <a:off x="5000628" y="1071546"/>
            <a:ext cx="3643338" cy="50006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785794"/>
            <a:ext cx="8686800" cy="841248"/>
          </a:xfrm>
        </p:spPr>
        <p:txBody>
          <a:bodyPr>
            <a:noAutofit/>
          </a:bodyPr>
          <a:lstStyle/>
          <a:p>
            <a:r>
              <a:rPr lang="ru-RU" sz="2000" b="1" dirty="0" smtClean="0">
                <a:solidFill>
                  <a:srgbClr val="002060"/>
                </a:solidFill>
                <a:latin typeface="Georgia" pitchFamily="18" charset="0"/>
              </a:rPr>
              <a:t>Со временем люди умнели и развивались.</a:t>
            </a:r>
            <a:br>
              <a:rPr lang="ru-RU" sz="2000" b="1" dirty="0" smtClean="0">
                <a:solidFill>
                  <a:srgbClr val="002060"/>
                </a:solidFill>
                <a:latin typeface="Georgia" pitchFamily="18" charset="0"/>
              </a:rPr>
            </a:br>
            <a:r>
              <a:rPr lang="ru-RU" sz="2000" b="1" dirty="0" smtClean="0">
                <a:solidFill>
                  <a:srgbClr val="002060"/>
                </a:solidFill>
                <a:latin typeface="Georgia" pitchFamily="18" charset="0"/>
              </a:rPr>
              <a:t> Научились сшивать куски ткани и шкур в единое целое.</a:t>
            </a:r>
            <a:r>
              <a:rPr lang="ru-RU" sz="2000" b="1" dirty="0" smtClean="0">
                <a:solidFill>
                  <a:srgbClr val="002060"/>
                </a:solidFill>
              </a:rPr>
              <a:t> </a:t>
            </a:r>
            <a:endParaRPr lang="ru-RU" sz="2000" b="1" dirty="0">
              <a:solidFill>
                <a:srgbClr val="002060"/>
              </a:solidFill>
            </a:endParaRPr>
          </a:p>
        </p:txBody>
      </p:sp>
      <p:pic>
        <p:nvPicPr>
          <p:cNvPr id="5" name="Picture 10" descr="1"/>
          <p:cNvPicPr>
            <a:picLocks noGrp="1" noChangeAspect="1" noChangeArrowheads="1"/>
          </p:cNvPicPr>
          <p:nvPr>
            <p:ph sz="half" idx="1"/>
          </p:nvPr>
        </p:nvPicPr>
        <p:blipFill>
          <a:blip r:embed="rId2"/>
          <a:srcRect/>
          <a:stretch>
            <a:fillRect/>
          </a:stretch>
        </p:blipFill>
        <p:spPr bwMode="auto">
          <a:xfrm>
            <a:off x="142844" y="2643182"/>
            <a:ext cx="4048156" cy="2590227"/>
          </a:xfrm>
          <a:prstGeom prst="rect">
            <a:avLst/>
          </a:prstGeom>
          <a:noFill/>
        </p:spPr>
      </p:pic>
      <p:pic>
        <p:nvPicPr>
          <p:cNvPr id="6" name="Picture 10" descr="middle-stone-age-pic"/>
          <p:cNvPicPr>
            <a:picLocks noGrp="1" noChangeAspect="1" noChangeArrowheads="1"/>
          </p:cNvPicPr>
          <p:nvPr>
            <p:ph sz="half" idx="2"/>
          </p:nvPr>
        </p:nvPicPr>
        <p:blipFill>
          <a:blip r:embed="rId3" cstate="screen"/>
          <a:srcRect/>
          <a:stretch>
            <a:fillRect/>
          </a:stretch>
        </p:blipFill>
        <p:spPr bwMode="auto">
          <a:xfrm>
            <a:off x="4778502" y="1785926"/>
            <a:ext cx="4082796" cy="366466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decel="50000" fill="hold">
                                          <p:stCondLst>
                                            <p:cond delay="0"/>
                                          </p:stCondLst>
                                        </p:cTn>
                                        <p:tgtEl>
                                          <p:spTgt spid="5"/>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5"/>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5"/>
                                        </p:tgtEl>
                                        <p:attrNameLst>
                                          <p:attrName>ppt_w</p:attrName>
                                        </p:attrNameLst>
                                      </p:cBhvr>
                                      <p:tavLst>
                                        <p:tav tm="0">
                                          <p:val>
                                            <p:strVal val="#ppt_w*.05"/>
                                          </p:val>
                                        </p:tav>
                                        <p:tav tm="100000">
                                          <p:val>
                                            <p:strVal val="#ppt_w"/>
                                          </p:val>
                                        </p:tav>
                                      </p:tavLst>
                                    </p:anim>
                                    <p:anim calcmode="lin" valueType="num">
                                      <p:cBhvr>
                                        <p:cTn id="10" dur="1000" fill="hold"/>
                                        <p:tgtEl>
                                          <p:spTgt spid="5"/>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5"/>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5"/>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5"/>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5" presetClass="entr" presetSubtype="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1000" fill="hold"/>
                                        <p:tgtEl>
                                          <p:spTgt spid="6"/>
                                        </p:tgtEl>
                                        <p:attrNameLst>
                                          <p:attrName>ppt_w</p:attrName>
                                        </p:attrNameLst>
                                      </p:cBhvr>
                                      <p:tavLst>
                                        <p:tav tm="0">
                                          <p:val>
                                            <p:strVal val="#ppt_w*0.70"/>
                                          </p:val>
                                        </p:tav>
                                        <p:tav tm="100000">
                                          <p:val>
                                            <p:strVal val="#ppt_w"/>
                                          </p:val>
                                        </p:tav>
                                      </p:tavLst>
                                    </p:anim>
                                    <p:anim calcmode="lin" valueType="num">
                                      <p:cBhvr>
                                        <p:cTn id="20" dur="1000" fill="hold"/>
                                        <p:tgtEl>
                                          <p:spTgt spid="6"/>
                                        </p:tgtEl>
                                        <p:attrNameLst>
                                          <p:attrName>ppt_h</p:attrName>
                                        </p:attrNameLst>
                                      </p:cBhvr>
                                      <p:tavLst>
                                        <p:tav tm="0">
                                          <p:val>
                                            <p:strVal val="#ppt_h"/>
                                          </p:val>
                                        </p:tav>
                                        <p:tav tm="100000">
                                          <p:val>
                                            <p:strVal val="#ppt_h"/>
                                          </p:val>
                                        </p:tav>
                                      </p:tavLst>
                                    </p:anim>
                                    <p:animEffect transition="in" filter="fade">
                                      <p:cBhvr>
                                        <p:cTn id="21"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Autofit/>
          </a:bodyPr>
          <a:lstStyle/>
          <a:p>
            <a:r>
              <a:rPr lang="ru-RU" sz="2000" b="1" dirty="0" smtClean="0">
                <a:solidFill>
                  <a:srgbClr val="002060"/>
                </a:solidFill>
                <a:latin typeface="Times New Roman" pitchFamily="18" charset="0"/>
                <a:cs typeface="Times New Roman" pitchFamily="18" charset="0"/>
              </a:rPr>
              <a:t>Люди были очень наблюдательны они заметили, что в поле растет лён, если стебли смять то из них можно спрячь пряжу, а из неё ткань.</a:t>
            </a:r>
            <a:endParaRPr lang="ru-RU" sz="2000" b="1" dirty="0">
              <a:solidFill>
                <a:srgbClr val="002060"/>
              </a:solidFill>
              <a:latin typeface="Times New Roman" pitchFamily="18" charset="0"/>
              <a:cs typeface="Times New Roman" pitchFamily="18" charset="0"/>
            </a:endParaRPr>
          </a:p>
        </p:txBody>
      </p:sp>
      <p:pic>
        <p:nvPicPr>
          <p:cNvPr id="4" name="Picture 10" descr="548750"/>
          <p:cNvPicPr>
            <a:picLocks noGrp="1" noChangeAspect="1" noChangeArrowheads="1"/>
          </p:cNvPicPr>
          <p:nvPr>
            <p:ph idx="1"/>
          </p:nvPr>
        </p:nvPicPr>
        <p:blipFill>
          <a:blip r:embed="rId2"/>
          <a:srcRect/>
          <a:stretch>
            <a:fillRect/>
          </a:stretch>
        </p:blipFill>
        <p:spPr bwMode="auto">
          <a:xfrm>
            <a:off x="2066773" y="1554163"/>
            <a:ext cx="5162853" cy="452596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wheel(4)">
                                      <p:cBhvr>
                                        <p:cTn id="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571480"/>
            <a:ext cx="8686800" cy="857256"/>
          </a:xfrm>
        </p:spPr>
        <p:txBody>
          <a:bodyPr>
            <a:normAutofit/>
          </a:bodyPr>
          <a:lstStyle/>
          <a:p>
            <a:r>
              <a:rPr lang="ru-RU" sz="2000" dirty="0" smtClean="0">
                <a:solidFill>
                  <a:srgbClr val="002060"/>
                </a:solidFill>
                <a:latin typeface="Times New Roman" pitchFamily="18" charset="0"/>
                <a:cs typeface="Times New Roman" pitchFamily="18" charset="0"/>
              </a:rPr>
              <a:t>Они научились ткать ткани из растительных</a:t>
            </a:r>
            <a:br>
              <a:rPr lang="ru-RU" sz="2000" dirty="0" smtClean="0">
                <a:solidFill>
                  <a:srgbClr val="002060"/>
                </a:solidFill>
                <a:latin typeface="Times New Roman" pitchFamily="18" charset="0"/>
                <a:cs typeface="Times New Roman" pitchFamily="18" charset="0"/>
              </a:rPr>
            </a:br>
            <a:r>
              <a:rPr lang="ru-RU" sz="2000" dirty="0" smtClean="0">
                <a:solidFill>
                  <a:srgbClr val="002060"/>
                </a:solidFill>
                <a:latin typeface="Times New Roman" pitchFamily="18" charset="0"/>
                <a:cs typeface="Times New Roman" pitchFamily="18" charset="0"/>
              </a:rPr>
              <a:t> волокон и шерсти.</a:t>
            </a:r>
            <a:endParaRPr lang="ru-RU" sz="2000" dirty="0">
              <a:solidFill>
                <a:srgbClr val="002060"/>
              </a:solidFill>
              <a:latin typeface="Times New Roman" pitchFamily="18" charset="0"/>
              <a:cs typeface="Times New Roman" pitchFamily="18" charset="0"/>
            </a:endParaRPr>
          </a:p>
        </p:txBody>
      </p:sp>
      <p:pic>
        <p:nvPicPr>
          <p:cNvPr id="4" name="Рисунок 2" descr="8.jpg"/>
          <p:cNvPicPr>
            <a:picLocks noGrp="1" noChangeAspect="1"/>
          </p:cNvPicPr>
          <p:nvPr>
            <p:ph idx="1"/>
          </p:nvPr>
        </p:nvPicPr>
        <p:blipFill>
          <a:blip r:embed="rId2" cstate="screen"/>
          <a:srcRect/>
          <a:stretch>
            <a:fillRect/>
          </a:stretch>
        </p:blipFill>
        <p:spPr bwMode="auto">
          <a:xfrm>
            <a:off x="500034" y="1428736"/>
            <a:ext cx="2302506" cy="2368296"/>
          </a:xfrm>
          <a:prstGeom prst="rect">
            <a:avLst/>
          </a:prstGeom>
          <a:noFill/>
          <a:ln w="9525">
            <a:noFill/>
            <a:miter lim="800000"/>
            <a:headEnd/>
            <a:tailEnd/>
          </a:ln>
        </p:spPr>
      </p:pic>
      <p:pic>
        <p:nvPicPr>
          <p:cNvPr id="5" name="Picture 2" descr="C:\Users\Win7\Desktop\len.JPG"/>
          <p:cNvPicPr>
            <a:picLocks noChangeAspect="1" noChangeArrowheads="1"/>
          </p:cNvPicPr>
          <p:nvPr/>
        </p:nvPicPr>
        <p:blipFill>
          <a:blip r:embed="rId3"/>
          <a:srcRect/>
          <a:stretch>
            <a:fillRect/>
          </a:stretch>
        </p:blipFill>
        <p:spPr>
          <a:xfrm>
            <a:off x="3571868" y="1357298"/>
            <a:ext cx="3068638" cy="2301875"/>
          </a:xfrm>
          <a:prstGeom prst="rect">
            <a:avLst/>
          </a:prstGeom>
          <a:effectLst>
            <a:outerShdw dist="139700" dir="2700000" algn="tl" rotWithShape="0">
              <a:srgbClr val="333333">
                <a:alpha val="64999"/>
              </a:srgbClr>
            </a:outerShdw>
          </a:effectLst>
        </p:spPr>
      </p:pic>
      <p:pic>
        <p:nvPicPr>
          <p:cNvPr id="6" name="Picture 3" descr="C:\Users\Win7\Desktop\Безымянный.jpg"/>
          <p:cNvPicPr>
            <a:picLocks noChangeAspect="1" noChangeArrowheads="1"/>
          </p:cNvPicPr>
          <p:nvPr/>
        </p:nvPicPr>
        <p:blipFill>
          <a:blip r:embed="rId4"/>
          <a:srcRect/>
          <a:stretch>
            <a:fillRect/>
          </a:stretch>
        </p:blipFill>
        <p:spPr bwMode="auto">
          <a:xfrm>
            <a:off x="1142976" y="4357694"/>
            <a:ext cx="3357563" cy="2195513"/>
          </a:xfrm>
          <a:prstGeom prst="rect">
            <a:avLst/>
          </a:prstGeom>
          <a:noFill/>
          <a:ln w="9525">
            <a:noFill/>
            <a:miter lim="800000"/>
            <a:headEnd/>
            <a:tailEnd/>
          </a:ln>
          <a:effectLst>
            <a:outerShdw dist="139700" dir="2700000" algn="tl" rotWithShape="0">
              <a:srgbClr val="333333">
                <a:alpha val="64998"/>
              </a:srgbClr>
            </a:outerShdw>
          </a:effectLst>
        </p:spPr>
      </p:pic>
      <p:pic>
        <p:nvPicPr>
          <p:cNvPr id="7" name="Рисунок 3" descr="6.jpg"/>
          <p:cNvPicPr>
            <a:picLocks noChangeAspect="1"/>
          </p:cNvPicPr>
          <p:nvPr/>
        </p:nvPicPr>
        <p:blipFill>
          <a:blip r:embed="rId5" cstate="screen"/>
          <a:srcRect/>
          <a:stretch>
            <a:fillRect/>
          </a:stretch>
        </p:blipFill>
        <p:spPr bwMode="auto">
          <a:xfrm>
            <a:off x="6215074" y="3571876"/>
            <a:ext cx="2593975" cy="306863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1000" fill="hold"/>
                                        <p:tgtEl>
                                          <p:spTgt spid="5"/>
                                        </p:tgtEl>
                                        <p:attrNameLst>
                                          <p:attrName>ppt_x</p:attrName>
                                        </p:attrNameLst>
                                      </p:cBhvr>
                                      <p:tavLst>
                                        <p:tav tm="0">
                                          <p:val>
                                            <p:strVal val="#ppt_x-.2"/>
                                          </p:val>
                                        </p:tav>
                                        <p:tav tm="100000">
                                          <p:val>
                                            <p:strVal val="#ppt_x"/>
                                          </p:val>
                                        </p:tav>
                                      </p:tavLst>
                                    </p:anim>
                                    <p:anim calcmode="lin" valueType="num">
                                      <p:cBhvr>
                                        <p:cTn id="13"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14" dur="1000"/>
                                        <p:tgtEl>
                                          <p:spTgt spid="5"/>
                                        </p:tgtEl>
                                      </p:cBhvr>
                                    </p:animEffect>
                                  </p:childTnLst>
                                </p:cTn>
                              </p:par>
                            </p:childTnLst>
                          </p:cTn>
                        </p:par>
                      </p:childTnLst>
                    </p:cTn>
                  </p:par>
                  <p:par>
                    <p:cTn id="15" fill="hold">
                      <p:stCondLst>
                        <p:cond delay="indefinite"/>
                      </p:stCondLst>
                      <p:childTnLst>
                        <p:par>
                          <p:cTn id="16" fill="hold">
                            <p:stCondLst>
                              <p:cond delay="0"/>
                            </p:stCondLst>
                            <p:childTnLst>
                              <p:par>
                                <p:cTn id="17" presetID="58" presetClass="entr" presetSubtype="0" accel="100000" fill="hold" nodeType="clickEffect">
                                  <p:stCondLst>
                                    <p:cond delay="0"/>
                                  </p:stCondLst>
                                  <p:childTnLst>
                                    <p:set>
                                      <p:cBhvr>
                                        <p:cTn id="18" dur="1" fill="hold">
                                          <p:stCondLst>
                                            <p:cond delay="0"/>
                                          </p:stCondLst>
                                        </p:cTn>
                                        <p:tgtEl>
                                          <p:spTgt spid="6"/>
                                        </p:tgtEl>
                                        <p:attrNameLst>
                                          <p:attrName>style.visibility</p:attrName>
                                        </p:attrNameLst>
                                      </p:cBhvr>
                                      <p:to>
                                        <p:strVal val="visible"/>
                                      </p:to>
                                    </p:set>
                                    <p:anim calcmode="lin" valueType="num">
                                      <p:cBhvr>
                                        <p:cTn id="19" dur="500" fill="hold"/>
                                        <p:tgtEl>
                                          <p:spTgt spid="6"/>
                                        </p:tgtEl>
                                        <p:attrNameLst>
                                          <p:attrName>ppt_w</p:attrName>
                                        </p:attrNameLst>
                                      </p:cBhvr>
                                      <p:tavLst>
                                        <p:tav tm="0">
                                          <p:val>
                                            <p:strVal val="#ppt_w*2.5"/>
                                          </p:val>
                                        </p:tav>
                                        <p:tav tm="100000">
                                          <p:val>
                                            <p:strVal val="#ppt_w"/>
                                          </p:val>
                                        </p:tav>
                                      </p:tavLst>
                                    </p:anim>
                                    <p:anim calcmode="lin" valueType="num">
                                      <p:cBhvr>
                                        <p:cTn id="20" dur="500" fill="hold"/>
                                        <p:tgtEl>
                                          <p:spTgt spid="6"/>
                                        </p:tgtEl>
                                        <p:attrNameLst>
                                          <p:attrName>ppt_h</p:attrName>
                                        </p:attrNameLst>
                                      </p:cBhvr>
                                      <p:tavLst>
                                        <p:tav tm="0">
                                          <p:val>
                                            <p:strVal val="#ppt_h*0.01"/>
                                          </p:val>
                                        </p:tav>
                                        <p:tav tm="100000">
                                          <p:val>
                                            <p:strVal val="#ppt_h"/>
                                          </p:val>
                                        </p:tav>
                                      </p:tavLst>
                                    </p:anim>
                                    <p:anim calcmode="lin" valueType="num">
                                      <p:cBhvr>
                                        <p:cTn id="21" dur="500" fill="hold"/>
                                        <p:tgtEl>
                                          <p:spTgt spid="6"/>
                                        </p:tgtEl>
                                        <p:attrNameLst>
                                          <p:attrName>ppt_x</p:attrName>
                                        </p:attrNameLst>
                                      </p:cBhvr>
                                      <p:tavLst>
                                        <p:tav tm="0">
                                          <p:val>
                                            <p:strVal val="#ppt_x"/>
                                          </p:val>
                                        </p:tav>
                                        <p:tav tm="100000">
                                          <p:val>
                                            <p:strVal val="#ppt_x"/>
                                          </p:val>
                                        </p:tav>
                                      </p:tavLst>
                                    </p:anim>
                                    <p:anim calcmode="lin" valueType="num">
                                      <p:cBhvr>
                                        <p:cTn id="22" dur="500" fill="hold"/>
                                        <p:tgtEl>
                                          <p:spTgt spid="6"/>
                                        </p:tgtEl>
                                        <p:attrNameLst>
                                          <p:attrName>ppt_y</p:attrName>
                                        </p:attrNameLst>
                                      </p:cBhvr>
                                      <p:tavLst>
                                        <p:tav tm="0">
                                          <p:val>
                                            <p:strVal val="#ppt_h+1"/>
                                          </p:val>
                                        </p:tav>
                                        <p:tav tm="100000">
                                          <p:val>
                                            <p:strVal val="#ppt_y"/>
                                          </p:val>
                                        </p:tav>
                                      </p:tavLst>
                                    </p:anim>
                                    <p:animEffect transition="in" filter="fade">
                                      <p:cBhvr>
                                        <p:cTn id="23" dur="500"/>
                                        <p:tgtEl>
                                          <p:spTgt spid="6"/>
                                        </p:tgtEl>
                                      </p:cBhvr>
                                    </p:animEffect>
                                  </p:childTnLst>
                                </p:cTn>
                              </p:par>
                            </p:childTnLst>
                          </p:cTn>
                        </p:par>
                      </p:childTnLst>
                    </p:cTn>
                  </p:par>
                  <p:par>
                    <p:cTn id="24" fill="hold">
                      <p:stCondLst>
                        <p:cond delay="indefinite"/>
                      </p:stCondLst>
                      <p:childTnLst>
                        <p:par>
                          <p:cTn id="25" fill="hold">
                            <p:stCondLst>
                              <p:cond delay="0"/>
                            </p:stCondLst>
                            <p:childTnLst>
                              <p:par>
                                <p:cTn id="26" presetID="10" presetClass="entr" presetSubtype="0" fill="hold" nodeType="clickEffect">
                                  <p:stCondLst>
                                    <p:cond delay="0"/>
                                  </p:stCondLst>
                                  <p:childTnLst>
                                    <p:set>
                                      <p:cBhvr>
                                        <p:cTn id="27" dur="1" fill="hold">
                                          <p:stCondLst>
                                            <p:cond delay="0"/>
                                          </p:stCondLst>
                                        </p:cTn>
                                        <p:tgtEl>
                                          <p:spTgt spid="7"/>
                                        </p:tgtEl>
                                        <p:attrNameLst>
                                          <p:attrName>style.visibility</p:attrName>
                                        </p:attrNameLst>
                                      </p:cBhvr>
                                      <p:to>
                                        <p:strVal val="visible"/>
                                      </p:to>
                                    </p:set>
                                    <p:animEffect transition="in" filter="fade">
                                      <p:cBhvr>
                                        <p:cTn id="28" dur="2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ru-RU" sz="2000" b="1" dirty="0" smtClean="0">
                <a:solidFill>
                  <a:srgbClr val="002060"/>
                </a:solidFill>
                <a:latin typeface="Times New Roman" pitchFamily="18" charset="0"/>
                <a:cs typeface="Times New Roman" pitchFamily="18" charset="0"/>
              </a:rPr>
              <a:t>Из нитей научились ткать ткань  путем переплетения двух  нитей.</a:t>
            </a:r>
            <a:r>
              <a:rPr lang="ru-RU" sz="2000" dirty="0" smtClean="0">
                <a:solidFill>
                  <a:srgbClr val="002060"/>
                </a:solidFill>
                <a:latin typeface="Times New Roman" pitchFamily="18" charset="0"/>
                <a:cs typeface="Times New Roman" pitchFamily="18" charset="0"/>
              </a:rPr>
              <a:t/>
            </a:r>
            <a:br>
              <a:rPr lang="ru-RU" sz="2000" dirty="0" smtClean="0">
                <a:solidFill>
                  <a:srgbClr val="002060"/>
                </a:solidFill>
                <a:latin typeface="Times New Roman" pitchFamily="18" charset="0"/>
                <a:cs typeface="Times New Roman" pitchFamily="18" charset="0"/>
              </a:rPr>
            </a:br>
            <a:endParaRPr lang="ru-RU" sz="2000" dirty="0">
              <a:solidFill>
                <a:srgbClr val="002060"/>
              </a:solidFill>
              <a:latin typeface="Times New Roman" pitchFamily="18" charset="0"/>
              <a:cs typeface="Times New Roman" pitchFamily="18" charset="0"/>
            </a:endParaRPr>
          </a:p>
        </p:txBody>
      </p:sp>
      <p:pic>
        <p:nvPicPr>
          <p:cNvPr id="5" name="Содержимое 4" descr="tkani-vodi-perepleteniy-polotnianoe.jpg"/>
          <p:cNvPicPr>
            <a:picLocks noGrp="1" noChangeAspect="1"/>
          </p:cNvPicPr>
          <p:nvPr>
            <p:ph idx="1"/>
          </p:nvPr>
        </p:nvPicPr>
        <p:blipFill>
          <a:blip r:embed="rId2"/>
          <a:stretch>
            <a:fillRect/>
          </a:stretch>
        </p:blipFill>
        <p:spPr>
          <a:xfrm>
            <a:off x="907129" y="1714487"/>
            <a:ext cx="7482141" cy="4572033"/>
          </a:xfr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4800" y="457200"/>
            <a:ext cx="8686800" cy="971536"/>
          </a:xfrm>
        </p:spPr>
        <p:txBody>
          <a:bodyPr>
            <a:normAutofit fontScale="90000"/>
          </a:bodyPr>
          <a:lstStyle/>
          <a:p>
            <a:r>
              <a:rPr lang="ru-RU" sz="2200" b="1" dirty="0" smtClean="0">
                <a:solidFill>
                  <a:srgbClr val="002060"/>
                </a:solidFill>
                <a:latin typeface="Times New Roman" pitchFamily="18" charset="0"/>
                <a:cs typeface="Times New Roman" pitchFamily="18" charset="0"/>
              </a:rPr>
              <a:t>Из льна получали Льняную ткань, она была грубая и темная. Со временем ее научились отбеливать.</a:t>
            </a:r>
            <a:r>
              <a:rPr lang="ru-RU" b="1" dirty="0" smtClean="0"/>
              <a:t> </a:t>
            </a:r>
            <a:endParaRPr lang="ru-RU" b="1" dirty="0"/>
          </a:p>
        </p:txBody>
      </p:sp>
      <p:pic>
        <p:nvPicPr>
          <p:cNvPr id="4" name="Содержимое 3" descr="412f3f079bc374b2d83a201e1cfw--podarki-k-prazdnikam-yubka-dlya-eli-iz-meshkoviny-novogodnij-.jpg"/>
          <p:cNvPicPr>
            <a:picLocks noGrp="1" noChangeAspect="1"/>
          </p:cNvPicPr>
          <p:nvPr>
            <p:ph idx="1"/>
          </p:nvPr>
        </p:nvPicPr>
        <p:blipFill>
          <a:blip r:embed="rId2" cstate="screen"/>
          <a:stretch>
            <a:fillRect/>
          </a:stretch>
        </p:blipFill>
        <p:spPr>
          <a:xfrm>
            <a:off x="5000628" y="2786058"/>
            <a:ext cx="3714776" cy="3660787"/>
          </a:xfrm>
        </p:spPr>
      </p:pic>
      <p:pic>
        <p:nvPicPr>
          <p:cNvPr id="5" name="Picture 2" descr="C:\Users\Win7\Desktop\len.JPG"/>
          <p:cNvPicPr>
            <a:picLocks noChangeAspect="1" noChangeArrowheads="1"/>
          </p:cNvPicPr>
          <p:nvPr/>
        </p:nvPicPr>
        <p:blipFill>
          <a:blip r:embed="rId3"/>
          <a:srcRect/>
          <a:stretch>
            <a:fillRect/>
          </a:stretch>
        </p:blipFill>
        <p:spPr>
          <a:xfrm>
            <a:off x="1000100" y="1714488"/>
            <a:ext cx="3068638" cy="2301875"/>
          </a:xfrm>
          <a:prstGeom prst="rect">
            <a:avLst/>
          </a:prstGeom>
          <a:effectLst>
            <a:outerShdw dist="139700" dir="2700000" algn="tl" rotWithShape="0">
              <a:srgbClr val="333333">
                <a:alpha val="64999"/>
              </a:srgbClr>
            </a:outerShdw>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9"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1000" fill="hold"/>
                                        <p:tgtEl>
                                          <p:spTgt spid="5"/>
                                        </p:tgtEl>
                                        <p:attrNameLst>
                                          <p:attrName>ppt_x</p:attrName>
                                        </p:attrNameLst>
                                      </p:cBhvr>
                                      <p:tavLst>
                                        <p:tav tm="0">
                                          <p:val>
                                            <p:strVal val="#ppt_x-.2"/>
                                          </p:val>
                                        </p:tav>
                                        <p:tav tm="100000">
                                          <p:val>
                                            <p:strVal val="#ppt_x"/>
                                          </p:val>
                                        </p:tav>
                                      </p:tavLst>
                                    </p:anim>
                                    <p:anim calcmode="lin" valueType="num">
                                      <p:cBhvr>
                                        <p:cTn id="8" dur="1000" fill="hold"/>
                                        <p:tgtEl>
                                          <p:spTgt spid="5"/>
                                        </p:tgtEl>
                                        <p:attrNameLst>
                                          <p:attrName>ppt_y</p:attrName>
                                        </p:attrNameLst>
                                      </p:cBhvr>
                                      <p:tavLst>
                                        <p:tav tm="0">
                                          <p:val>
                                            <p:strVal val="#ppt_y"/>
                                          </p:val>
                                        </p:tav>
                                        <p:tav tm="100000">
                                          <p:val>
                                            <p:strVal val="#ppt_y"/>
                                          </p:val>
                                        </p:tav>
                                      </p:tavLst>
                                    </p:anim>
                                    <p:animEffect transition="in" filter="wipe(right)" prLst="gradientSize: 0.1">
                                      <p:cBhvr>
                                        <p:cTn id="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4876" y="1000108"/>
            <a:ext cx="4276724" cy="2857520"/>
          </a:xfrm>
        </p:spPr>
        <p:txBody>
          <a:bodyPr>
            <a:normAutofit fontScale="90000"/>
          </a:bodyPr>
          <a:lstStyle/>
          <a:p>
            <a:r>
              <a:rPr lang="ru-RU" sz="2200" b="1" dirty="0" smtClean="0">
                <a:solidFill>
                  <a:srgbClr val="002060"/>
                </a:solidFill>
                <a:effectLst>
                  <a:outerShdw blurRad="38100" dist="38100" dir="2700000" algn="tl">
                    <a:srgbClr val="C0C0C0"/>
                  </a:outerShdw>
                </a:effectLst>
                <a:latin typeface="Times New Roman" pitchFamily="18" charset="0"/>
                <a:cs typeface="Times New Roman" pitchFamily="18" charset="0"/>
              </a:rPr>
              <a:t>Ещё одно растение из которого люди научились делать нити – это хлопок,</a:t>
            </a:r>
            <a:br>
              <a:rPr lang="ru-RU" sz="2200" b="1" dirty="0" smtClean="0">
                <a:solidFill>
                  <a:srgbClr val="002060"/>
                </a:solidFill>
                <a:effectLst>
                  <a:outerShdw blurRad="38100" dist="38100" dir="2700000" algn="tl">
                    <a:srgbClr val="C0C0C0"/>
                  </a:outerShdw>
                </a:effectLst>
                <a:latin typeface="Times New Roman" pitchFamily="18" charset="0"/>
                <a:cs typeface="Times New Roman" pitchFamily="18" charset="0"/>
              </a:rPr>
            </a:br>
            <a:r>
              <a:rPr lang="ru-RU" sz="2200" b="1" dirty="0" smtClean="0">
                <a:solidFill>
                  <a:srgbClr val="002060"/>
                </a:solidFill>
                <a:latin typeface="Times New Roman" pitchFamily="18" charset="0"/>
                <a:cs typeface="Times New Roman" pitchFamily="18" charset="0"/>
              </a:rPr>
              <a:t>Из нитей получали хлопковую ткань</a:t>
            </a:r>
            <a:br>
              <a:rPr lang="ru-RU" sz="2200" b="1" dirty="0" smtClean="0">
                <a:solidFill>
                  <a:srgbClr val="002060"/>
                </a:solidFill>
                <a:latin typeface="Times New Roman" pitchFamily="18" charset="0"/>
                <a:cs typeface="Times New Roman" pitchFamily="18" charset="0"/>
              </a:rPr>
            </a:br>
            <a:r>
              <a:rPr lang="ru-RU" b="1" dirty="0" smtClean="0">
                <a:solidFill>
                  <a:srgbClr val="FF0066"/>
                </a:solidFill>
                <a:effectLst>
                  <a:outerShdw blurRad="38100" dist="38100" dir="2700000" algn="tl">
                    <a:srgbClr val="C0C0C0"/>
                  </a:outerShdw>
                </a:effectLst>
                <a:latin typeface="Comic Sans MS" pitchFamily="66" charset="0"/>
              </a:rPr>
              <a:t/>
            </a:r>
            <a:br>
              <a:rPr lang="ru-RU" b="1" dirty="0" smtClean="0">
                <a:solidFill>
                  <a:srgbClr val="FF0066"/>
                </a:solidFill>
                <a:effectLst>
                  <a:outerShdw blurRad="38100" dist="38100" dir="2700000" algn="tl">
                    <a:srgbClr val="C0C0C0"/>
                  </a:outerShdw>
                </a:effectLst>
                <a:latin typeface="Comic Sans MS" pitchFamily="66" charset="0"/>
              </a:rPr>
            </a:br>
            <a:endParaRPr lang="ru-RU" dirty="0"/>
          </a:p>
        </p:txBody>
      </p:sp>
      <p:pic>
        <p:nvPicPr>
          <p:cNvPr id="4" name="Содержимое 3" descr="9.JPG"/>
          <p:cNvPicPr>
            <a:picLocks noGrp="1" noChangeAspect="1"/>
          </p:cNvPicPr>
          <p:nvPr>
            <p:ph idx="1"/>
          </p:nvPr>
        </p:nvPicPr>
        <p:blipFill>
          <a:blip r:embed="rId2"/>
          <a:srcRect/>
          <a:stretch>
            <a:fillRect/>
          </a:stretch>
        </p:blipFill>
        <p:spPr bwMode="auto">
          <a:xfrm>
            <a:off x="428596" y="214290"/>
            <a:ext cx="3786214" cy="3000396"/>
          </a:xfrm>
          <a:prstGeom prst="rect">
            <a:avLst/>
          </a:prstGeom>
          <a:noFill/>
          <a:ln w="9525">
            <a:noFill/>
            <a:miter lim="800000"/>
            <a:headEnd/>
            <a:tailEnd/>
          </a:ln>
        </p:spPr>
      </p:pic>
      <p:pic>
        <p:nvPicPr>
          <p:cNvPr id="5" name="Рисунок 4" descr="ced4d55ad99cdf6c2a187cf3a9a50d64.jpg"/>
          <p:cNvPicPr>
            <a:picLocks noChangeAspect="1"/>
          </p:cNvPicPr>
          <p:nvPr/>
        </p:nvPicPr>
        <p:blipFill>
          <a:blip r:embed="rId3"/>
          <a:stretch>
            <a:fillRect/>
          </a:stretch>
        </p:blipFill>
        <p:spPr>
          <a:xfrm>
            <a:off x="4429124" y="4071942"/>
            <a:ext cx="4397402" cy="2265363"/>
          </a:xfrm>
          <a:prstGeom prst="rect">
            <a:avLst/>
          </a:prstGeom>
          <a:ln>
            <a:noFill/>
          </a:ln>
          <a:effectLst>
            <a:outerShdw blurRad="292100" dist="139700" dir="2700000" algn="tl" rotWithShape="0">
              <a:srgbClr val="333333">
                <a:alpha val="65000"/>
              </a:srgbClr>
            </a:outerShdw>
          </a:effectLst>
        </p:spPr>
      </p:pic>
      <p:pic>
        <p:nvPicPr>
          <p:cNvPr id="6" name="Picture 4" descr="http://ic.pics.livejournal.com/tdftt/69658326/2811/2811_900.jpg"/>
          <p:cNvPicPr>
            <a:picLocks noChangeAspect="1" noChangeArrowheads="1"/>
          </p:cNvPicPr>
          <p:nvPr/>
        </p:nvPicPr>
        <p:blipFill>
          <a:blip r:embed="rId4" cstate="screen"/>
          <a:srcRect/>
          <a:stretch>
            <a:fillRect/>
          </a:stretch>
        </p:blipFill>
        <p:spPr bwMode="auto">
          <a:xfrm>
            <a:off x="428596" y="3286124"/>
            <a:ext cx="3786214" cy="314706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20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рек">
  <a:themeElements>
    <a:clrScheme name="Трек">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Трек">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Трек">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137</TotalTime>
  <Words>200</Words>
  <Application>Microsoft Office PowerPoint</Application>
  <PresentationFormat>Экран (4:3)</PresentationFormat>
  <Paragraphs>22</Paragraphs>
  <Slides>21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21</vt:i4>
      </vt:variant>
    </vt:vector>
  </HeadingPairs>
  <TitlesOfParts>
    <vt:vector size="22" baseType="lpstr">
      <vt:lpstr>Трек</vt:lpstr>
      <vt:lpstr>Подготовила Кислицына М.Ю.</vt:lpstr>
      <vt:lpstr>Давным – давно люди жили в пещерах, вокруг росли деревья, одежды у людей не было. Листья нанизывали на тонкую гибкую веточку и так ходили.</vt:lpstr>
      <vt:lpstr>Первобытный человек, чтобы защитить себя от холода стал использовать шкуру зверей. Ниток и, значит, тканей тогда еще не было, шить древние люди не умели. Поэтому они просто оборачивали вокруг тела кусок шкуры убитого ими на охоте зверя. И так делали все  - и мужчины и женщины.  </vt:lpstr>
      <vt:lpstr>Со временем люди умнели и развивались.  Научились сшивать куски ткани и шкур в единое целое. </vt:lpstr>
      <vt:lpstr>Люди были очень наблюдательны они заметили, что в поле растет лён, если стебли смять то из них можно спрячь пряжу, а из неё ткань.</vt:lpstr>
      <vt:lpstr>Они научились ткать ткани из растительных  волокон и шерсти.</vt:lpstr>
      <vt:lpstr>Из нитей научились ткать ткань  путем переплетения двух  нитей. </vt:lpstr>
      <vt:lpstr>Из льна получали Льняную ткань, она была грубая и темная. Со временем ее научились отбеливать. </vt:lpstr>
      <vt:lpstr>Ещё одно растение из которого люди научились делать нити – это хлопок, Из нитей получали хлопковую ткань  </vt:lpstr>
      <vt:lpstr>иЗ шерсти овец, научились прясть нити и вязать.</vt:lpstr>
      <vt:lpstr>Шёлк — мягкая ткань из нитей, добываемых из кокона тутового шелкопряда.</vt:lpstr>
      <vt:lpstr>Со временем  ткани стали ткать  на ручных станках,  а затем на механических.</vt:lpstr>
      <vt:lpstr>Ткани бывают однотонные и набивные( с рисунком)</vt:lpstr>
      <vt:lpstr>Каждая ткань имеет назначение…</vt:lpstr>
      <vt:lpstr>Ткани для легкой одежды</vt:lpstr>
      <vt:lpstr>Ткани для нарядной одежды </vt:lpstr>
      <vt:lpstr>Ткани для верхней одежды</vt:lpstr>
      <vt:lpstr>Ткани для сецодежды</vt:lpstr>
      <vt:lpstr>И еще много для чего…</vt:lpstr>
      <vt:lpstr>Художник-дизайнер и ткач- это профессии принимающие участие в производстве ткани.</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Подготовила Кислицына М.Ю.</dc:title>
  <dc:creator>lenovo</dc:creator>
  <cp:lastModifiedBy>lenovo</cp:lastModifiedBy>
  <cp:revision>13</cp:revision>
  <dcterms:created xsi:type="dcterms:W3CDTF">2022-12-12T15:14:50Z</dcterms:created>
  <dcterms:modified xsi:type="dcterms:W3CDTF">2022-12-12T17:37:05Z</dcterms:modified>
</cp:coreProperties>
</file>