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blestyles.xml" ContentType="application/vnd.openxmlformats-officedocument.presentationml.tableStyles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6" r:id="rId3"/>
    <p:sldId id="262" r:id="rId4"/>
    <p:sldId id="263" r:id="rId5"/>
    <p:sldId id="258" r:id="rId6"/>
    <p:sldId id="260" r:id="rId7"/>
    <p:sldId id="261" r:id="rId8"/>
    <p:sldId id="273" r:id="rId9"/>
    <p:sldId id="272" r:id="rId10"/>
    <p:sldId id="265" r:id="rId11"/>
    <p:sldId id="274" r:id="rId12"/>
    <p:sldId id="266" r:id="rId13"/>
    <p:sldId id="275" r:id="rId14"/>
    <p:sldId id="267" r:id="rId15"/>
    <p:sldId id="276" r:id="rId16"/>
    <p:sldId id="277" r:id="rId17"/>
    <p:sldId id="268" r:id="rId18"/>
    <p:sldId id="278" r:id="rId19"/>
    <p:sldId id="269" r:id="rId20"/>
    <p:sldId id="270" r:id="rId21"/>
    <p:sldId id="271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m" initials="d" lastIdx="8" clrIdx="0">
    <p:extLst>
      <p:ext uri="{19B8F6BF-5375-455C-9EA6-DF929625EA0E}">
        <p15:presenceInfo xmlns:p15="http://schemas.microsoft.com/office/powerpoint/2012/main" userId="3a39df9af2cc37e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8CD2"/>
    <a:srgbClr val="8B9B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6" y="276"/>
      </p:cViewPr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tableStyles" Target="tableStyles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commentAuthors" Target="commentAuthors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0-03T10:12:52" idx="5">
    <p:pos x="10" y="10"/>
    <p:text>В группе оборудован уголок сюжетно-ролевых игр, в котором сконцентрированы наборы предметов и аксессуаров к сюжетно-ролевым играм.</p:text>
    <p:extLst>
      <p:ext uri="{C676402C-5697-4E1C-873F-D02D1690AC5C}">
        <p15:threadingInfo xmlns:p15="http://schemas.microsoft.com/office/powerpoint/2012/main" timeZoneBias="-180"/>
      </p:ext>
    </p:extLst>
  </p:cm>
  <p:cm authorId="1" dt="2022-10-03T10:14:18.889" idx="6">
    <p:pos x="6657" y="2726"/>
    <p:text>Патриотический уголок помогает педагогу познакомить детей с историей и достопримечательностями родного края, животными и растениями, транспортом; с государственными символами родной страны и города (флагом, гербом, гимном, портретами президента и главы города); с русскими народными промыслами и традициями. Благодаря материалам такой зоны развивается интерес и уважение детей к своей семье и своему дошкольному учреждению, труду людей разных профессий, достижениям известных людей города и страны.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0-03T10:12:52" idx="5">
    <p:pos x="10" y="10"/>
    <p:text>В группе оборудован уголок сюжетно-ролевых игр, в котором сконцентрированы наборы предметов и аксессуаров к сюжетно-ролевым играм.</p:text>
    <p:extLst>
      <p:ext uri="{C676402C-5697-4E1C-873F-D02D1690AC5C}">
        <p15:threadingInfo xmlns:p15="http://schemas.microsoft.com/office/powerpoint/2012/main" timeZoneBias="-180"/>
      </p:ext>
    </p:extLst>
  </p:cm>
  <p:cm authorId="1" dt="2022-10-03T10:20:17.192" idx="7">
    <p:pos x="6134" y="1775"/>
    <p:text>Безопасность — это не просто сумма усвоенных знаний, а умение правильно себя вести в различных ситуациях. Дети могут оказаться в непредсказуемой ситуации на улице и дома, поэтому главной задачей взрослых является стимулирование развитияу них самостоятельности и ответственности. В связи с этим традиционные формы обучения могут использоваться лишь частично и больше внимания надо уделять организации различных видов деятельности, направленных на приобретение детьми определенного навыка поведения, опыта. Ведь все, чему мы учим детей, они должны уметь применять в реальной жизни, на практике.</p:text>
    <p:extLst>
      <p:ext uri="{C676402C-5697-4E1C-873F-D02D1690AC5C}">
        <p15:threadingInfo xmlns:p15="http://schemas.microsoft.com/office/powerpoint/2012/main" timeZoneBias="-180"/>
      </p:ext>
    </p:extLst>
  </p:cm>
  <p:cm authorId="1" dt="2022-10-03T10:23:54.088" idx="8">
    <p:pos x="2547" y="2726"/>
    <p:text>Труд перекликался с игрой, всегда был ее составной частью. Именно так ребенок учится, привыкает работать, не замечая того, что это уже не игра. Поэтому для вовлечение детей желательна использовать персонажей из сказок и мультфильмов, куклы.</p:text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  <a:p>
            <a:endParaRPr lang="en-US"/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/>
          <a:p>
            <a:r>
              <a:rPr lang="en-US" smtClean="0"/>
              <a:t>*</a:t>
            </a:r>
            <a:endParaRPr lang="en-US"/>
          </a:p>
        </p:txBody>
      </p:sp>
      <p:sp>
        <p:nvSpPr>
          <p:cNvPr id="4" name="Заполнитель изображения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  <a:p>
            <a:endParaRPr lang="en-US"/>
          </a:p>
        </p:txBody>
      </p:sp>
      <p:sp>
        <p:nvSpPr>
          <p:cNvPr id="5" name="Заполнитель заметок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  <a:endParaRPr lang="en-US"/>
          </a:p>
          <a:p>
            <a:pPr lvl="1"/>
            <a:r>
              <a:rPr lang="ru-RU" altLang="en-US"/>
              <a:t>Второй уровень</a:t>
            </a:r>
            <a:endParaRPr lang="en-US"/>
          </a:p>
          <a:p>
            <a:pPr lvl="2"/>
            <a:r>
              <a:rPr lang="ru-RU" altLang="en-US"/>
              <a:t>Третий уровень</a:t>
            </a:r>
            <a:endParaRPr lang="en-US"/>
          </a:p>
          <a:p>
            <a:pPr lvl="3"/>
            <a:r>
              <a:rPr lang="ru-RU" altLang="en-US"/>
              <a:t>Четвертый уровень</a:t>
            </a:r>
            <a:endParaRPr lang="en-US"/>
          </a:p>
          <a:p>
            <a:pPr lvl="4"/>
            <a:r>
              <a:rPr lang="ru-RU" altLang="en-US"/>
              <a:t>Пятый уровень</a:t>
            </a:r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  <a:p>
            <a:endParaRPr 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/>
          <a:p>
            <a:r>
              <a:rPr lang="en-US" smtClean="0"/>
              <a:t>#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766D5511-893F-4646-8CB0-F9870D5345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0FAE206-1F1A-4FA3-A8BA-C302F479C4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E3E3726C-593A-4FAE-AF09-FDD1331E9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0FAE206-1F1A-4FA3-A8BA-C302F479C4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E3E3726C-593A-4FAE-AF09-FDD1331E9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EditPoints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0FAE206-1F1A-4FA3-A8BA-C302F479C4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E3E3726C-593A-4FAE-AF09-FDD1331E9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0FAE206-1F1A-4FA3-A8BA-C302F479C4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E3E3726C-593A-4FAE-AF09-FDD1331E9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0FAE206-1F1A-4FA3-A8BA-C302F479C4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E3E3726C-593A-4FAE-AF09-FDD1331E9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 noEditPoints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 noEditPoints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0FAE206-1F1A-4FA3-A8BA-C302F479C4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E3E3726C-593A-4FAE-AF09-FDD1331E9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 noEditPoints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 noEditPoints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 noEditPoints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0FAE206-1F1A-4FA3-A8BA-C302F479C4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E3E3726C-593A-4FAE-AF09-FDD1331E9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0FAE206-1F1A-4FA3-A8BA-C302F479C4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E3E3726C-593A-4FAE-AF09-FDD1331E9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0FAE206-1F1A-4FA3-A8BA-C302F479C4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E3E3726C-593A-4FAE-AF09-FDD1331E9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0FAE206-1F1A-4FA3-A8BA-C302F479C4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E3E3726C-593A-4FAE-AF09-FDD1331E9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 noEditPoints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0FAE206-1F1A-4FA3-A8BA-C302F479C4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E3E3726C-593A-4FAE-AF09-FDD1331E9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AE206-1F1A-4FA3-A8BA-C302F479C4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3726C-593A-4FAE-AF09-FDD1331E92D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3" Type="http://schemas.openxmlformats.org/officeDocument/2006/relationships/comments" Target="../comments/commen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3" Type="http://schemas.openxmlformats.org/officeDocument/2006/relationships/comments" Target="../comments/commen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928260" y="585021"/>
            <a:ext cx="8335478" cy="64013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928260" y="2713277"/>
            <a:ext cx="9278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 panose="02020603050405020304"/>
                <a:cs typeface="Times New Roman" pitchFamily="18" charset="0" panose="02020603050405020304"/>
              </a:rPr>
              <a:t>«Возрастные особенности детей 5-6 лет»</a:t>
            </a:r>
            <a:endParaRPr lang="ru-RU" sz="40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30822" y="4909284"/>
            <a:ext cx="5142428" cy="6359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Подготовила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: воспитатель старшей группы №4</a:t>
            </a:r>
          </a:p>
          <a:p>
            <a:pPr indent="1433513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Овсянникова Л.А.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0225" y="5951866"/>
            <a:ext cx="1911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Воронеж 2022год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43345" y="1604461"/>
            <a:ext cx="11379200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b="1" dirty="0"/>
              <a:t>Формирование элементарных математических представлений</a:t>
            </a:r>
            <a:r>
              <a:rPr lang="ru-RU" b="1" dirty="0" smtClean="0"/>
              <a:t>. </a:t>
            </a:r>
            <a:r>
              <a:rPr lang="ru-RU" dirty="0"/>
              <a:t>Формирование элементарных математических представлений, первичных представлений об основных свойствах и отношениях объектов окружающего мира: форме, цвете, размере, количестве, числе, части и целом, пространстве и времени</a:t>
            </a:r>
            <a:r>
              <a:rPr lang="ru-RU" dirty="0" smtClean="0"/>
              <a:t>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b="1" dirty="0" smtClean="0"/>
              <a:t>Развитие </a:t>
            </a:r>
            <a:r>
              <a:rPr lang="ru-RU" b="1" dirty="0"/>
              <a:t>познавательно-исследовательской </a:t>
            </a:r>
            <a:r>
              <a:rPr lang="ru-RU" b="1" dirty="0" smtClean="0"/>
              <a:t>деятельности. </a:t>
            </a:r>
            <a:r>
              <a:rPr lang="ru-RU" dirty="0"/>
              <a:t>Развитие восприятия, внимания, памяти, наблюдательности, способности анализировать, сравнивать, выделять характерные, существенные признаки предметов и явлений окружающего мира; умения устанавливать простейшие связи между предметами и явлениями, делать простейшие обобщения.</a:t>
            </a:r>
            <a:endParaRPr lang="ru-RU" b="1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b="1" dirty="0"/>
              <a:t>Ознакомление с предметным окружением</a:t>
            </a:r>
            <a:r>
              <a:rPr lang="ru-RU" b="1" dirty="0" smtClean="0"/>
              <a:t>. </a:t>
            </a:r>
            <a:r>
              <a:rPr lang="ru-RU" dirty="0"/>
              <a:t>Формирование первичных представлений о многообразии предметного окружения; о том, что человек создает предметное окружение, изменяет и совершенствует его для себя и других людей, делая жизнь более удобной и комфортной. Развитие умения устанавливать причинно-следственные связи между миром предметов и природным миром.</a:t>
            </a:r>
            <a:endParaRPr lang="ru-RU" sz="1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ru-RU" sz="1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6763" y="769120"/>
            <a:ext cx="9273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Образовательная область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«Познавательное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развитие» реализуется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145135" y="1953468"/>
            <a:ext cx="10579695" cy="2951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овладение речью, как средством общения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обогащение активного словаря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 звуковой культуры речи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 связной речи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 речевого творчества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знакомство с художественной литературой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формирование звуковой аналитико-синтетической активности</a:t>
            </a:r>
            <a:endParaRPr lang="ru-RU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0992" y="914398"/>
            <a:ext cx="64691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Задачи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речевого развития 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дошкольников по ФГОС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: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rcRect l="51386" t="-1083" r="32822" b="75687"/>
          <a:stretch/>
        </p:blipFill>
        <p:spPr>
          <a:xfrm>
            <a:off x="7980219" y="1902097"/>
            <a:ext cx="2592743" cy="3053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145135" y="1953468"/>
            <a:ext cx="10579695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 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словаря: освоение значений слов и их уместное употребление в соответствии с контекстом высказывания, с ситуацией, в которой происходит общение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.</a:t>
            </a:r>
            <a:endParaRPr lang="ru-RU" sz="1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Воспитание 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звуковой культуры речи: развитие восприятия звуков родной речи и произношения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.</a:t>
            </a:r>
            <a:endParaRPr lang="ru-RU" sz="1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Формирование 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грамматического строя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.</a:t>
            </a:r>
            <a:endParaRPr lang="ru-RU" sz="1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 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связной речи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.</a:t>
            </a:r>
            <a:endParaRPr lang="ru-RU" sz="1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Формирование 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элементарного осознания явлений языка и речи: различение звука и слова, нахождение места звука в слове. Воспитание любви и интереса к художественному слову.</a:t>
            </a:r>
          </a:p>
          <a:p>
            <a:endParaRPr lang="ru-RU" dirty="0"/>
          </a:p>
          <a:p>
            <a:br>
              <a:rPr lang="ru-RU" dirty="0"/>
            </a:br>
          </a:p>
        </p:txBody>
      </p:sp>
      <p:sp>
        <p:nvSpPr>
          <p:cNvPr id="3" name="TextBox 2"/>
          <p:cNvSpPr txBox="1"/>
          <p:nvPr/>
        </p:nvSpPr>
        <p:spPr>
          <a:xfrm>
            <a:off x="1681018" y="914398"/>
            <a:ext cx="8386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Образовательная область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«Речевое 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развитие» реализуется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rcRect l="12458" t="24095" r="13152" b="5532"/>
          <a:stretch/>
        </p:blipFill>
        <p:spPr>
          <a:xfrm>
            <a:off x="7961745" y="4234802"/>
            <a:ext cx="3158837" cy="2241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75119" y="1720840"/>
            <a:ext cx="109813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создание определенного запаса элементарных эстетических знаний и впечатлений, без которых не могут возникнуть склонность, тяга, интерес к эстетически значимым предметам и явлениям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«формирование на основе полученных знаний и развитие способностей художественного и эстетического восприятия таких социально-психологических качеств человека, которые обеспечивают ей возможность эмоционально переживать и оценивать эстетически значимые предметы и явления, наслаждаться ими» (В.Г. </a:t>
            </a:r>
            <a:r>
              <a:rPr lang="ru-RU" sz="1600" dirty="0" err="1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Ражников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)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формирование у каждого воспитуемого художественно-эстетической творческой способности. Суть той задачи заключается в том, что ребенок должен не только знать прекрасное, уметь им любоваться и оценивать, а он еще должен и сам активно участвовать в создании прекрасного в искусстве, жизни, самостоятельно создавать продукты ручного творчества</a:t>
            </a:r>
            <a:endParaRPr lang="ru-RU" sz="1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9746" y="889843"/>
            <a:ext cx="8212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Задачи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художественно-эстетического развития 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дошкольников по ФГОС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: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44946" y="1802770"/>
            <a:ext cx="11379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 интереса к различным видам изобразительной деятельности; совершенствование умений в рисовании, лепке, аппликации, прикладном творчестве.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Воспитание эмоциональной отзывчивости при восприятии произведений изобразительного искусства.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Воспитание желания и умения взаимодействовать со сверстниками при создании коллективных работ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Приобщение к конструированию; развитие интереса к конструктивной деятельности, знакомство с различными видами конструкторов.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Воспитание умения работать коллективно, объединять свои поделки в соответствии с общим замыслом, договариваться, кто какую часть работы будет выполнять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.</a:t>
            </a:r>
            <a:endParaRPr lang="ru-RU" sz="1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9746" y="889843"/>
            <a:ext cx="8212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Образовательная область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«Художественно-эстетическое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развитие» реализуется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 l="25896" r="50831" b="49759"/>
          <a:stretch/>
        </p:blipFill>
        <p:spPr>
          <a:xfrm>
            <a:off x="4969163" y="4357373"/>
            <a:ext cx="2225964" cy="20731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729673" y="1887094"/>
            <a:ext cx="11379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Приобщение к музыкальному искусству; воспитание эмоциональной отзывчивости при восприятии музыкальных произведений.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 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музыкальных способностей: поэтического и музыкального слуха, чувства ритма, музыкальной памяти; формирование песенного, музыкального вкуса.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Воспитание интереса к музыкально-художественной деятельности, совершенствование умений в этом виде деятельности.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 детского музыкально-художественного творчества, реализация самостоятельной творческой деятельности детей; удовлетворение потребности в 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самовыражении.</a:t>
            </a:r>
            <a:endParaRPr lang="ru-RU" sz="1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9746" y="889843"/>
            <a:ext cx="8212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Образовательная область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«Художественно-эстетическое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развитие» реализуется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638653" y="4182084"/>
            <a:ext cx="2563600" cy="22240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812561" y="1645009"/>
            <a:ext cx="904263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dirty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 физических качеств (силовых, скоростных, в том числе гибкости, выносливости, координации)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dirty="0">
                <a:latin typeface="Times New Roman" pitchFamily="18" charset="0" panose="02020603050405020304"/>
                <a:cs typeface="Times New Roman" pitchFamily="18" charset="0" panose="02020603050405020304"/>
              </a:rPr>
              <a:t>накопление и обогащение двигательного опыта у детей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dirty="0">
                <a:latin typeface="Times New Roman" pitchFamily="18" charset="0" panose="02020603050405020304"/>
                <a:cs typeface="Times New Roman" pitchFamily="18" charset="0" panose="02020603050405020304"/>
              </a:rPr>
              <a:t>формирование у детей потребности в двигательной активности и физическом </a:t>
            </a: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совершенствовании</a:t>
            </a:r>
            <a:endParaRPr lang="ru-RU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9925" y="652670"/>
            <a:ext cx="8212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Задачи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физического развития 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дошкольников по ФГОС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: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099793" y="1882422"/>
            <a:ext cx="9042639" cy="1704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u="sng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В двух направлениях </a:t>
            </a:r>
            <a:r>
              <a:rPr lang="ru-RU" u="sng" dirty="0">
                <a:latin typeface="Times New Roman" pitchFamily="18" charset="0" panose="02020603050405020304"/>
                <a:cs typeface="Times New Roman" pitchFamily="18" charset="0" panose="02020603050405020304"/>
              </a:rPr>
              <a:t>образовательной работы по физическому развитию дошкольников: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1</a:t>
            </a:r>
            <a:r>
              <a:rPr lang="ru-RU" dirty="0">
                <a:latin typeface="Times New Roman" pitchFamily="18" charset="0" panose="02020603050405020304"/>
                <a:cs typeface="Times New Roman" pitchFamily="18" charset="0" panose="02020603050405020304"/>
              </a:rPr>
              <a:t>) формирование общей культуры личности детей, в том числе ценностей здорового образа жизни, формирование начальных представлений о здоровом образе жизни;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dirty="0">
                <a:latin typeface="Times New Roman" pitchFamily="18" charset="0" panose="02020603050405020304"/>
                <a:cs typeface="Times New Roman" pitchFamily="18" charset="0" panose="02020603050405020304"/>
              </a:rPr>
              <a:t>2) физическая культура, развитие физических качеств.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29925" y="652670"/>
            <a:ext cx="8212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Образовательная область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«Физическое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развитие» реализуется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 l="6226" t="52693" r="38779" b="392"/>
          <a:stretch/>
        </p:blipFill>
        <p:spPr>
          <a:xfrm>
            <a:off x="6299200" y="3985746"/>
            <a:ext cx="3666836" cy="2211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21293" y="1643896"/>
            <a:ext cx="975877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Детство</a:t>
            </a: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 является периодом самого интенсивного и бурного развития в жизни человека. Малыш познаёт мир, активно впитывает знания и формируется как личность.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Стремление к самостоятельности выводит ребёнка на </a:t>
            </a:r>
            <a:r>
              <a:rPr lang="ru-RU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ролевую</a:t>
            </a: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 игру, имитирующую отношения людей в процессе труда. Благодаря игровым приёмам ребёнок принимает на себя роль взрослого и моделирует в игре их межличностные отношения.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Таким образом, ролевая игра, объединяя общение и предметную деятельность, обеспечивает их совместное влияние на развитие ребёнка. У него возникает потребность занять новую социальную позицию, и к концу этого периода у ребёнка появляется стремление чему-то научиться, он хочет получить результат своей деятельности в качестве оценки, </a:t>
            </a:r>
            <a:r>
              <a:rPr lang="ru-RU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тянется к учению</a:t>
            </a: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29925" y="671872"/>
            <a:ext cx="8212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Психологические особенности детей 5-6 лет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(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по теории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Д.Б.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Эльконина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99328" y="1582340"/>
            <a:ext cx="93491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Дошкольное </a:t>
            </a:r>
            <a:r>
              <a:rPr lang="ru-RU" dirty="0">
                <a:latin typeface="Times New Roman" pitchFamily="18" charset="0" panose="02020603050405020304"/>
                <a:cs typeface="Times New Roman" pitchFamily="18" charset="0" panose="02020603050405020304"/>
              </a:rPr>
              <a:t>обучение детей должно быть интересным и познавательным. Не следует </a:t>
            </a: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всё </a:t>
            </a:r>
            <a:r>
              <a:rPr lang="ru-RU" dirty="0">
                <a:latin typeface="Times New Roman" pitchFamily="18" charset="0" panose="02020603050405020304"/>
                <a:cs typeface="Times New Roman" pitchFamily="18" charset="0" panose="02020603050405020304"/>
              </a:rPr>
              <a:t>время уделять внимание лишь интеллектуальным занятиям. Не надо забывать, что физические упражнения не менее важны для ребенка. Подходите к воспитанию комплексно; гармоничное развитие поможет малышу успешно перейти к </a:t>
            </a:r>
            <a:r>
              <a:rPr lang="ru-RU" b="1" dirty="0">
                <a:latin typeface="Times New Roman" pitchFamily="18" charset="0" panose="02020603050405020304"/>
                <a:cs typeface="Times New Roman" pitchFamily="18" charset="0" panose="02020603050405020304"/>
              </a:rPr>
              <a:t>новому этапу жизни в школе и быть счастливым впоследствии</a:t>
            </a:r>
            <a:r>
              <a:rPr lang="ru-RU" dirty="0">
                <a:latin typeface="Times New Roman" pitchFamily="18" charset="0" panose="02020603050405020304"/>
                <a:cs typeface="Times New Roman" pitchFamily="18" charset="0" panose="02020603050405020304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35922" y="798803"/>
            <a:ext cx="82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Рекомендации родителям: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726107" y="555477"/>
            <a:ext cx="7144286" cy="59222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65147" y="2610683"/>
            <a:ext cx="10981346" cy="742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БЛАГОДАРИМ ЗА ВНИМАНИЕ!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982482" y="615297"/>
            <a:ext cx="7058826" cy="5862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48640" y="508176"/>
            <a:ext cx="112904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Целевые ориентиры образования в соответствии </a:t>
            </a:r>
          </a:p>
          <a:p>
            <a:pPr algn="ctr"/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 ФГОС ДО</a:t>
            </a:r>
            <a:endParaRPr lang="ru-RU" sz="2800" b="1" i="1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7697" y="1305342"/>
            <a:ext cx="8903367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на этапе завершения дошкольного образования:</a:t>
            </a: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285750" indent="-285750">
              <a:buFont typeface="Wingdings" pitchFamily="2" charset="2" panose="05000000000000000000"/>
              <a:buChar char="v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Освоение культурных способов действия.</a:t>
            </a:r>
          </a:p>
          <a:p>
            <a:pPr marL="285750" indent="-285750">
              <a:buFont typeface="Wingdings" pitchFamily="2" charset="2" panose="05000000000000000000"/>
              <a:buChar char="v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Инициатива и самостоятельность в деятельности (в </a:t>
            </a:r>
            <a:r>
              <a:rPr lang="ru-RU" sz="20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т.ч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. совместной).</a:t>
            </a:r>
          </a:p>
          <a:p>
            <a:pPr marL="285750" indent="-285750">
              <a:buFont typeface="Wingdings" pitchFamily="2" charset="2" panose="05000000000000000000"/>
              <a:buChar char="v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Положительное отношение к миру и окружающим.</a:t>
            </a:r>
          </a:p>
          <a:p>
            <a:pPr marL="285750" indent="-285750">
              <a:buFont typeface="Wingdings" pitchFamily="2" charset="2" panose="05000000000000000000"/>
              <a:buChar char="v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Воображение.</a:t>
            </a:r>
          </a:p>
          <a:p>
            <a:pPr marL="285750" indent="-285750">
              <a:buFont typeface="Wingdings" pitchFamily="2" charset="2" panose="05000000000000000000"/>
              <a:buChar char="v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Развитая игра. Понимание норм и правил и способность следовать им.</a:t>
            </a:r>
          </a:p>
          <a:p>
            <a:pPr marL="285750" indent="-285750">
              <a:buFont typeface="Wingdings" pitchFamily="2" charset="2" panose="05000000000000000000"/>
              <a:buChar char="v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Развитая речь. Основы грамотности.</a:t>
            </a:r>
          </a:p>
          <a:p>
            <a:pPr marL="285750" indent="-285750">
              <a:buFont typeface="Wingdings" pitchFamily="2" charset="2" panose="05000000000000000000"/>
              <a:buChar char="v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Крупная и мелкая моторика. Управление движениями.</a:t>
            </a:r>
          </a:p>
          <a:p>
            <a:pPr marL="285750" indent="-285750">
              <a:buFont typeface="Wingdings" pitchFamily="2" charset="2" panose="05000000000000000000"/>
              <a:buChar char="v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Произвольность. Развитая волевая сфера.</a:t>
            </a:r>
          </a:p>
          <a:p>
            <a:pPr marL="285750" indent="-285750">
              <a:buFont typeface="Wingdings" pitchFamily="2" charset="2" panose="05000000000000000000"/>
              <a:buChar char="v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Любознательность. </a:t>
            </a:r>
          </a:p>
          <a:p>
            <a:pPr marL="285750" indent="-285750">
              <a:buFont typeface="Wingdings" pitchFamily="2" charset="2" panose="05000000000000000000"/>
              <a:buChar char="v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Начальные знания о себе и мире.</a:t>
            </a:r>
          </a:p>
          <a:p>
            <a:pPr marL="285750" indent="-285750">
              <a:buFont typeface="Wingdings" pitchFamily="2" charset="2" panose="05000000000000000000"/>
              <a:buChar char="v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Принятие собственных решений. 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987801" y="5207266"/>
            <a:ext cx="2431262" cy="1369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87111" y="2514292"/>
            <a:ext cx="3022270" cy="124185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Социально-коммуникативное развитие</a:t>
            </a:r>
            <a:endParaRPr lang="ru-RU" b="1" dirty="0">
              <a:solidFill>
                <a:schemeClr val="tx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580879" y="688213"/>
            <a:ext cx="3030242" cy="116216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Познавательное развитие</a:t>
            </a:r>
            <a:endParaRPr lang="ru-RU" b="1" dirty="0">
              <a:solidFill>
                <a:schemeClr val="tx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734653" y="4698452"/>
            <a:ext cx="2850623" cy="115541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Речевое развитие</a:t>
            </a:r>
            <a:endParaRPr lang="ru-RU" b="1" dirty="0">
              <a:solidFill>
                <a:schemeClr val="tx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108944" y="4644066"/>
            <a:ext cx="2965390" cy="120980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Физическое развитие</a:t>
            </a:r>
            <a:endParaRPr lang="ru-RU" b="1" dirty="0">
              <a:solidFill>
                <a:schemeClr val="tx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930353" y="2497977"/>
            <a:ext cx="2783213" cy="1282843"/>
          </a:xfrm>
          <a:prstGeom prst="ellipse">
            <a:avLst/>
          </a:prstGeom>
          <a:solidFill>
            <a:srgbClr val="8A8CD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Художественно-эстетическое развитие</a:t>
            </a:r>
            <a:endParaRPr lang="ru-RU" b="1" dirty="0">
              <a:solidFill>
                <a:schemeClr val="tx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9381" y="2796137"/>
            <a:ext cx="51445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Образовательные области ФГОС ДОО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145135" y="2090172"/>
            <a:ext cx="1036436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усвоение норм и ценностей, принятых в обществе, включая моральные и нравственные ценности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 общения и взаимодействия ребёнка с взрослыми и сверстниками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становление самостоятельности, целенаправленности и </a:t>
            </a:r>
            <a:r>
              <a:rPr lang="ru-RU" sz="1600" dirty="0" err="1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саморегуляции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 собственных действий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сверстниками, формирование уважительного отношения и чувства принадлежности к своей семье и к сообществу детей и взрослых в организации</a:t>
            </a: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формирование позитивных установок к различным видам труда и творчества; формирование основ безопасного поведения в быту, социуме, природе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36449" y="1008403"/>
            <a:ext cx="76997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Задачи социально - коммуникативного развития </a:t>
            </a:r>
          </a:p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дошкольников по ФГОС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: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40935" y="2090172"/>
            <a:ext cx="1106680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игровая деятельность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. Развитие 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игровой деятельности детей происходит с целью освоения различных социальных ролей. Игра, в свете ФГОС, выступает как форма социализации ребёнка. Игра – это не развлечение, а особый метод вовлечения детей в творческую деятельность, метод стимулирования их активности. Социально-коммуникативное развитие дошкольников происходит через игру как ведущую детскую деятельность. Игра - это школа социальных отношений, в которых моделируются формы поведения ребенка.</a:t>
            </a:r>
            <a:endParaRPr lang="ru-RU" sz="1600" dirty="0" smtClean="0"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патриотическое воспитание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. Сейчас, в период нестабильности в обществе, возникает необходимость вернуться к лучшим традициям нашего народа. Поэтому важную роль играет создание в группе патриотического 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уголка.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36449" y="1008403"/>
            <a:ext cx="76997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Образовательная область «Социально-коммуникативное развитие» реализуется в четырех направлениях: 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40935" y="2090172"/>
            <a:ext cx="1106680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3.   формирование основ безопасности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. Основная цель работы с дошкольниками - расширение представлений воспитанников о том, что безопасность зависит и от них самих, от соблюдения определенных правил (гигиенических, дорожного движения, жизни в коллективе, от умения предвидеть и избежать возможную опасность.</a:t>
            </a:r>
            <a:endParaRPr lang="ru-RU" sz="1600" dirty="0" smtClean="0"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 startAt="4"/>
            </a:pPr>
            <a:r>
              <a:rPr lang="ru-RU" sz="16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трудовое </a:t>
            </a:r>
            <a:r>
              <a:rPr lang="ru-RU" sz="1600" b="1" dirty="0">
                <a:latin typeface="Times New Roman" pitchFamily="18" charset="0" panose="02020603050405020304"/>
                <a:cs typeface="Times New Roman" pitchFamily="18" charset="0" panose="02020603050405020304"/>
              </a:rPr>
              <a:t>воспитание. </a:t>
            </a:r>
            <a:r>
              <a:rPr lang="ru-RU" sz="16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 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Трудовое 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воспитание должно входить в жизнь ребенка с самого раннего возраста и осуществляться последовательно и 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систематично. Труд 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следует рассматривать как средство умственного воспитания детей, поскольку он способствует развитию мышления, внимания, сообразительности, творческого воображения, умению планировать свою 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работу.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36449" y="1008403"/>
            <a:ext cx="76997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Образовательная область «Социально-коммуникативное развитие» реализуется в четырех направлениях: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98765" y="1604461"/>
            <a:ext cx="911629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предполагает 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 интересов детей, любознательности и познавательной 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мотивации</a:t>
            </a:r>
            <a:endParaRPr lang="ru-RU" sz="1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формирование 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познавательных действий, становление 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сознания</a:t>
            </a:r>
            <a:endParaRPr lang="ru-RU" sz="1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 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воображения и творческой 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активности</a:t>
            </a:r>
            <a:endParaRPr lang="ru-RU" sz="1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формирование 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первичных представлений о себе, других людях, объектах окружающего 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мира</a:t>
            </a:r>
            <a:endParaRPr lang="ru-RU" sz="1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о 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свойствах и отношениях объектов окружающего мира, их 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.</a:t>
            </a:r>
            <a:endParaRPr lang="ru-RU" sz="1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о 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малой Родине и Отечестве, 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представлений 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о социокультурных ценностях нашего народа, об отечественных традициях и 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праздниках</a:t>
            </a:r>
            <a:endParaRPr lang="ru-RU" sz="1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285750" indent="-285750">
              <a:lnSpc>
                <a:spcPct val="150000"/>
              </a:lnSpc>
              <a:buFont typeface="Wingdings" pitchFamily="2" charset="2" panose="05000000000000000000"/>
              <a:buChar char="Ø"/>
            </a:pP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о </a:t>
            </a:r>
            <a:r>
              <a:rPr lang="ru-RU" sz="1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планете Земля как общем доме людей, об особенностях ее природы, многообразии стран и народов </a:t>
            </a:r>
            <a:r>
              <a:rPr lang="ru-RU" sz="16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мира</a:t>
            </a:r>
            <a:endParaRPr lang="ru-RU" sz="1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02267" y="769120"/>
            <a:ext cx="64691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Задачи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познавательного развития 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дошкольников по ФГОС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: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 l="45845" t="32909" r="23818" b="17529"/>
          <a:stretch/>
        </p:blipFill>
        <p:spPr>
          <a:xfrm>
            <a:off x="9615055" y="3980872"/>
            <a:ext cx="2022765" cy="233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>
          <a:solidFill>
            <a:schemeClr val="phClr"/>
          </a:solidFill>
          <a:prstDash val="solid"/>
        </a:ln>
        <a:ln w="38100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1362</Words>
  <Application>Microsoft Office PowerPoint</Application>
  <PresentationFormat>Широкоэкранный</PresentationFormat>
  <Paragraphs>124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Виктория</cp:lastModifiedBy>
  <cp:revision>27</cp:revision>
  <dcterms:created xsi:type="dcterms:W3CDTF">2022-09-19T08:31:20Z</dcterms:created>
  <dcterms:modified xsi:type="dcterms:W3CDTF">2022-12-12T19:17:54Z</dcterms:modified>
</cp:coreProperties>
</file>