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8" d="100"/>
          <a:sy n="98" d="100"/>
        </p:scale>
        <p:origin x="110"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FE3B9C5D-3E12-4FB3-9258-7CD779BED09D}" type="datetimeFigureOut">
              <a:rPr lang="ru-RU" smtClean="0"/>
              <a:t>11.12.2022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709242-6CC1-4FF1-9CD9-AAE10A4CA413}" type="slidenum">
              <a:rPr lang="ru-RU" smtClean="0"/>
              <a:t>‹#›</a:t>
            </a:fld>
            <a:endParaRPr lang="ru-RU"/>
          </a:p>
        </p:txBody>
      </p:sp>
    </p:spTree>
    <p:extLst>
      <p:ext uri="{BB962C8B-B14F-4D97-AF65-F5344CB8AC3E}">
        <p14:creationId xmlns:p14="http://schemas.microsoft.com/office/powerpoint/2010/main" val="1578940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E3B9C5D-3E12-4FB3-9258-7CD779BED09D}" type="datetimeFigureOut">
              <a:rPr lang="ru-RU" smtClean="0"/>
              <a:t>11.12.2022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709242-6CC1-4FF1-9CD9-AAE10A4CA413}" type="slidenum">
              <a:rPr lang="ru-RU" smtClean="0"/>
              <a:t>‹#›</a:t>
            </a:fld>
            <a:endParaRPr lang="ru-RU"/>
          </a:p>
        </p:txBody>
      </p:sp>
    </p:spTree>
    <p:extLst>
      <p:ext uri="{BB962C8B-B14F-4D97-AF65-F5344CB8AC3E}">
        <p14:creationId xmlns:p14="http://schemas.microsoft.com/office/powerpoint/2010/main" val="2323179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E3B9C5D-3E12-4FB3-9258-7CD779BED09D}" type="datetimeFigureOut">
              <a:rPr lang="ru-RU" smtClean="0"/>
              <a:t>11.12.2022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709242-6CC1-4FF1-9CD9-AAE10A4CA413}" type="slidenum">
              <a:rPr lang="ru-RU" smtClean="0"/>
              <a:t>‹#›</a:t>
            </a:fld>
            <a:endParaRPr lang="ru-RU"/>
          </a:p>
        </p:txBody>
      </p:sp>
    </p:spTree>
    <p:extLst>
      <p:ext uri="{BB962C8B-B14F-4D97-AF65-F5344CB8AC3E}">
        <p14:creationId xmlns:p14="http://schemas.microsoft.com/office/powerpoint/2010/main" val="2530110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E3B9C5D-3E12-4FB3-9258-7CD779BED09D}" type="datetimeFigureOut">
              <a:rPr lang="ru-RU" smtClean="0"/>
              <a:t>11.12.2022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709242-6CC1-4FF1-9CD9-AAE10A4CA413}" type="slidenum">
              <a:rPr lang="ru-RU" smtClean="0"/>
              <a:t>‹#›</a:t>
            </a:fld>
            <a:endParaRPr lang="ru-RU"/>
          </a:p>
        </p:txBody>
      </p:sp>
    </p:spTree>
    <p:extLst>
      <p:ext uri="{BB962C8B-B14F-4D97-AF65-F5344CB8AC3E}">
        <p14:creationId xmlns:p14="http://schemas.microsoft.com/office/powerpoint/2010/main" val="3066385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E3B9C5D-3E12-4FB3-9258-7CD779BED09D}" type="datetimeFigureOut">
              <a:rPr lang="ru-RU" smtClean="0"/>
              <a:t>11.12.2022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709242-6CC1-4FF1-9CD9-AAE10A4CA413}" type="slidenum">
              <a:rPr lang="ru-RU" smtClean="0"/>
              <a:t>‹#›</a:t>
            </a:fld>
            <a:endParaRPr lang="ru-RU"/>
          </a:p>
        </p:txBody>
      </p:sp>
    </p:spTree>
    <p:extLst>
      <p:ext uri="{BB962C8B-B14F-4D97-AF65-F5344CB8AC3E}">
        <p14:creationId xmlns:p14="http://schemas.microsoft.com/office/powerpoint/2010/main" val="1882555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E3B9C5D-3E12-4FB3-9258-7CD779BED09D}" type="datetimeFigureOut">
              <a:rPr lang="ru-RU" smtClean="0"/>
              <a:t>11.12.2022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A709242-6CC1-4FF1-9CD9-AAE10A4CA413}" type="slidenum">
              <a:rPr lang="ru-RU" smtClean="0"/>
              <a:t>‹#›</a:t>
            </a:fld>
            <a:endParaRPr lang="ru-RU"/>
          </a:p>
        </p:txBody>
      </p:sp>
    </p:spTree>
    <p:extLst>
      <p:ext uri="{BB962C8B-B14F-4D97-AF65-F5344CB8AC3E}">
        <p14:creationId xmlns:p14="http://schemas.microsoft.com/office/powerpoint/2010/main" val="2510860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E3B9C5D-3E12-4FB3-9258-7CD779BED09D}" type="datetimeFigureOut">
              <a:rPr lang="ru-RU" smtClean="0"/>
              <a:t>11.12.2022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A709242-6CC1-4FF1-9CD9-AAE10A4CA413}" type="slidenum">
              <a:rPr lang="ru-RU" smtClean="0"/>
              <a:t>‹#›</a:t>
            </a:fld>
            <a:endParaRPr lang="ru-RU"/>
          </a:p>
        </p:txBody>
      </p:sp>
    </p:spTree>
    <p:extLst>
      <p:ext uri="{BB962C8B-B14F-4D97-AF65-F5344CB8AC3E}">
        <p14:creationId xmlns:p14="http://schemas.microsoft.com/office/powerpoint/2010/main" val="3110359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E3B9C5D-3E12-4FB3-9258-7CD779BED09D}" type="datetimeFigureOut">
              <a:rPr lang="ru-RU" smtClean="0"/>
              <a:t>11.12.2022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A709242-6CC1-4FF1-9CD9-AAE10A4CA413}" type="slidenum">
              <a:rPr lang="ru-RU" smtClean="0"/>
              <a:t>‹#›</a:t>
            </a:fld>
            <a:endParaRPr lang="ru-RU"/>
          </a:p>
        </p:txBody>
      </p:sp>
    </p:spTree>
    <p:extLst>
      <p:ext uri="{BB962C8B-B14F-4D97-AF65-F5344CB8AC3E}">
        <p14:creationId xmlns:p14="http://schemas.microsoft.com/office/powerpoint/2010/main" val="1845867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E3B9C5D-3E12-4FB3-9258-7CD779BED09D}" type="datetimeFigureOut">
              <a:rPr lang="ru-RU" smtClean="0"/>
              <a:t>11.12.2022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A709242-6CC1-4FF1-9CD9-AAE10A4CA413}" type="slidenum">
              <a:rPr lang="ru-RU" smtClean="0"/>
              <a:t>‹#›</a:t>
            </a:fld>
            <a:endParaRPr lang="ru-RU"/>
          </a:p>
        </p:txBody>
      </p:sp>
    </p:spTree>
    <p:extLst>
      <p:ext uri="{BB962C8B-B14F-4D97-AF65-F5344CB8AC3E}">
        <p14:creationId xmlns:p14="http://schemas.microsoft.com/office/powerpoint/2010/main" val="3819142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E3B9C5D-3E12-4FB3-9258-7CD779BED09D}" type="datetimeFigureOut">
              <a:rPr lang="ru-RU" smtClean="0"/>
              <a:t>11.12.2022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A709242-6CC1-4FF1-9CD9-AAE10A4CA413}" type="slidenum">
              <a:rPr lang="ru-RU" smtClean="0"/>
              <a:t>‹#›</a:t>
            </a:fld>
            <a:endParaRPr lang="ru-RU"/>
          </a:p>
        </p:txBody>
      </p:sp>
    </p:spTree>
    <p:extLst>
      <p:ext uri="{BB962C8B-B14F-4D97-AF65-F5344CB8AC3E}">
        <p14:creationId xmlns:p14="http://schemas.microsoft.com/office/powerpoint/2010/main" val="2363611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E3B9C5D-3E12-4FB3-9258-7CD779BED09D}" type="datetimeFigureOut">
              <a:rPr lang="ru-RU" smtClean="0"/>
              <a:t>11.12.2022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A709242-6CC1-4FF1-9CD9-AAE10A4CA413}" type="slidenum">
              <a:rPr lang="ru-RU" smtClean="0"/>
              <a:t>‹#›</a:t>
            </a:fld>
            <a:endParaRPr lang="ru-RU"/>
          </a:p>
        </p:txBody>
      </p:sp>
    </p:spTree>
    <p:extLst>
      <p:ext uri="{BB962C8B-B14F-4D97-AF65-F5344CB8AC3E}">
        <p14:creationId xmlns:p14="http://schemas.microsoft.com/office/powerpoint/2010/main" val="2633651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3B9C5D-3E12-4FB3-9258-7CD779BED09D}" type="datetimeFigureOut">
              <a:rPr lang="ru-RU" smtClean="0"/>
              <a:t>11.12.2022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09242-6CC1-4FF1-9CD9-AAE10A4CA413}" type="slidenum">
              <a:rPr lang="ru-RU" smtClean="0"/>
              <a:t>‹#›</a:t>
            </a:fld>
            <a:endParaRPr lang="ru-RU"/>
          </a:p>
        </p:txBody>
      </p:sp>
    </p:spTree>
    <p:extLst>
      <p:ext uri="{BB962C8B-B14F-4D97-AF65-F5344CB8AC3E}">
        <p14:creationId xmlns:p14="http://schemas.microsoft.com/office/powerpoint/2010/main" val="6473413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ctrTitle"/>
          </p:nvPr>
        </p:nvSpPr>
        <p:spPr/>
        <p:txBody>
          <a:bodyPr>
            <a:normAutofit/>
          </a:bodyPr>
          <a:lstStyle/>
          <a:p>
            <a:r>
              <a:rPr lang="ru-RU" sz="4000" b="1" dirty="0"/>
              <a:t>Использование ТРИЗ-технологии в образовательном процессе. </a:t>
            </a:r>
            <a:br>
              <a:rPr lang="ru-RU" sz="4000" b="1" dirty="0"/>
            </a:br>
            <a:r>
              <a:rPr lang="ru-RU" sz="3600" b="1" dirty="0">
                <a:solidFill>
                  <a:prstClr val="black"/>
                </a:solidFill>
              </a:rPr>
              <a:t>Развитие речи, мышления и творческого воображения детей дошкольного возраста.</a:t>
            </a:r>
            <a:endParaRPr lang="ru-RU" sz="4000" b="1" dirty="0"/>
          </a:p>
        </p:txBody>
      </p:sp>
      <p:sp>
        <p:nvSpPr>
          <p:cNvPr id="3" name="Подзаголовок 2"/>
          <p:cNvSpPr>
            <a:spLocks noGrp="1"/>
          </p:cNvSpPr>
          <p:nvPr>
            <p:ph type="subTitle" idx="1"/>
          </p:nvPr>
        </p:nvSpPr>
        <p:spPr>
          <a:xfrm>
            <a:off x="643944" y="4172754"/>
            <a:ext cx="9826580" cy="2498501"/>
          </a:xfrm>
        </p:spPr>
        <p:txBody>
          <a:bodyPr>
            <a:normAutofit/>
          </a:bodyPr>
          <a:lstStyle/>
          <a:p>
            <a:pPr lvl="0" algn="r" defTabSz="457200">
              <a:lnSpc>
                <a:spcPct val="100000"/>
              </a:lnSpc>
              <a:buClr>
                <a:srgbClr val="90C226"/>
              </a:buClr>
              <a:buSzPct val="80000"/>
            </a:pPr>
            <a:r>
              <a:rPr lang="ru-RU" dirty="0">
                <a:solidFill>
                  <a:prstClr val="black"/>
                </a:solidFill>
                <a:latin typeface="Trebuchet MS" panose="020B0603020202020204"/>
              </a:rPr>
              <a:t>Белова Анна Александровна</a:t>
            </a:r>
          </a:p>
          <a:p>
            <a:pPr lvl="0" algn="r" defTabSz="457200">
              <a:lnSpc>
                <a:spcPct val="100000"/>
              </a:lnSpc>
              <a:buClr>
                <a:srgbClr val="90C226"/>
              </a:buClr>
              <a:buSzPct val="80000"/>
            </a:pPr>
            <a:r>
              <a:rPr lang="ru-RU" sz="1400" b="1" dirty="0">
                <a:solidFill>
                  <a:prstClr val="black"/>
                </a:solidFill>
                <a:latin typeface="Trebuchet MS" panose="020B0603020202020204"/>
              </a:rPr>
              <a:t>воспитатель</a:t>
            </a:r>
          </a:p>
          <a:p>
            <a:pPr lvl="0" defTabSz="457200">
              <a:lnSpc>
                <a:spcPct val="100000"/>
              </a:lnSpc>
              <a:buClr>
                <a:srgbClr val="90C226"/>
              </a:buClr>
              <a:buSzPct val="80000"/>
            </a:pPr>
            <a:endParaRPr lang="ru-RU" sz="1400" b="1" dirty="0">
              <a:solidFill>
                <a:prstClr val="black"/>
              </a:solidFill>
              <a:latin typeface="Trebuchet MS" panose="020B0603020202020204"/>
            </a:endParaRPr>
          </a:p>
          <a:p>
            <a:pPr lvl="0" defTabSz="457200">
              <a:lnSpc>
                <a:spcPct val="100000"/>
              </a:lnSpc>
              <a:buClr>
                <a:srgbClr val="90C226"/>
              </a:buClr>
              <a:buSzPct val="80000"/>
            </a:pPr>
            <a:endParaRPr lang="ru-RU" sz="1400" b="1" dirty="0">
              <a:solidFill>
                <a:prstClr val="black"/>
              </a:solidFill>
              <a:latin typeface="Trebuchet MS" panose="020B0603020202020204"/>
            </a:endParaRPr>
          </a:p>
          <a:p>
            <a:pPr lvl="0" defTabSz="457200">
              <a:lnSpc>
                <a:spcPct val="100000"/>
              </a:lnSpc>
              <a:buClr>
                <a:srgbClr val="90C226"/>
              </a:buClr>
              <a:buSzPct val="80000"/>
            </a:pPr>
            <a:r>
              <a:rPr lang="ru-RU" sz="1400" b="1" dirty="0">
                <a:solidFill>
                  <a:prstClr val="black"/>
                </a:solidFill>
                <a:latin typeface="Trebuchet MS" panose="020B0603020202020204"/>
              </a:rPr>
              <a:t>ГБДОУ детский сад №9 комбинированного вида Приморского района </a:t>
            </a:r>
          </a:p>
          <a:p>
            <a:pPr lvl="0" defTabSz="457200">
              <a:lnSpc>
                <a:spcPct val="100000"/>
              </a:lnSpc>
              <a:buClr>
                <a:srgbClr val="90C226"/>
              </a:buClr>
              <a:buSzPct val="80000"/>
            </a:pPr>
            <a:r>
              <a:rPr lang="ru-RU" sz="1400" b="1" dirty="0">
                <a:solidFill>
                  <a:prstClr val="black"/>
                </a:solidFill>
                <a:latin typeface="Trebuchet MS" panose="020B0603020202020204"/>
              </a:rPr>
              <a:t>Санкт-Петербург</a:t>
            </a:r>
          </a:p>
          <a:p>
            <a:endParaRPr lang="ru-RU" dirty="0"/>
          </a:p>
        </p:txBody>
      </p:sp>
    </p:spTree>
    <p:extLst>
      <p:ext uri="{BB962C8B-B14F-4D97-AF65-F5344CB8AC3E}">
        <p14:creationId xmlns:p14="http://schemas.microsoft.com/office/powerpoint/2010/main" val="3017290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7999"/>
          </a:xfrm>
          <a:prstGeom prst="rect">
            <a:avLst/>
          </a:prstGeom>
        </p:spPr>
      </p:pic>
      <p:sp>
        <p:nvSpPr>
          <p:cNvPr id="3" name="Прямоугольник 2"/>
          <p:cNvSpPr/>
          <p:nvPr/>
        </p:nvSpPr>
        <p:spPr>
          <a:xfrm>
            <a:off x="399245" y="386366"/>
            <a:ext cx="11410682" cy="5570756"/>
          </a:xfrm>
          <a:prstGeom prst="rect">
            <a:avLst/>
          </a:prstGeom>
        </p:spPr>
        <p:txBody>
          <a:bodyPr wrap="square">
            <a:spAutoFit/>
          </a:bodyPr>
          <a:lstStyle/>
          <a:p>
            <a:r>
              <a:rPr lang="ru-RU" sz="2000" b="1" dirty="0"/>
              <a:t>7. </a:t>
            </a:r>
            <a:r>
              <a:rPr lang="ru-RU" sz="2000" b="1" dirty="0" err="1"/>
              <a:t>Данетка</a:t>
            </a:r>
            <a:r>
              <a:rPr lang="ru-RU" sz="2000" dirty="0"/>
              <a:t>. Скорее игра, чем метод, </a:t>
            </a:r>
            <a:r>
              <a:rPr lang="ru-RU" sz="2000" dirty="0" err="1"/>
              <a:t>данетка</a:t>
            </a:r>
            <a:r>
              <a:rPr lang="ru-RU" sz="2000" dirty="0"/>
              <a:t> учит точно и понятно формулировать вопросы, выделять наиболее значимые признаки, систематизировать предметы по общим характеристикам. Правила: дети отгадывают объект с помощью наводящих вопросов, которые сами же и формулируют, отвечать можно только «да» или «нет». Первоначально ставятся вопросы общего характера (это человек, животное, механизм, растение и т. д.), затем более направленные и уточняющие.</a:t>
            </a:r>
          </a:p>
          <a:p>
            <a:endParaRPr lang="ru-RU" sz="2000" dirty="0"/>
          </a:p>
          <a:p>
            <a:r>
              <a:rPr lang="ru-RU" sz="2000" b="1" dirty="0"/>
              <a:t>8. «Золотая рыбка». </a:t>
            </a:r>
            <a:r>
              <a:rPr lang="ru-RU" sz="2000" dirty="0"/>
              <a:t>Метод учит разграничивать мир реальный и фантастический, видеть взаимопроникновение и переплетение двух этих миров. Анализ сказки с точки зрения разделения реальных и фантастических событий.</a:t>
            </a:r>
          </a:p>
          <a:p>
            <a:endParaRPr lang="ru-RU" sz="2000" dirty="0"/>
          </a:p>
          <a:p>
            <a:r>
              <a:rPr lang="ru-RU" sz="2000" b="1" dirty="0"/>
              <a:t>9. Моделирование маленькими человечками </a:t>
            </a:r>
            <a:r>
              <a:rPr lang="ru-RU" sz="2000" dirty="0"/>
              <a:t>развивает понимание сути природных явлений, состава вещества. Сказочные персонажи в разных веществах ведут себя по-разному, например, в твёрдых телах они неразлучны, неподвижны и крепко прижимаются друг к другу, в жидких — находятся рядом друг с другом, но не так близко, наконец, в газообразных — очень шаловливые и постоянно двигаются. Следовательно, путём экспериментирования дети приходят к выводу о том, что когда вода превращается в лёд, человечки меняют свой характер и поведение.</a:t>
            </a:r>
          </a:p>
          <a:p>
            <a:endParaRPr lang="ru-RU" dirty="0"/>
          </a:p>
          <a:p>
            <a:endParaRPr lang="ru-RU" dirty="0"/>
          </a:p>
        </p:txBody>
      </p:sp>
    </p:spTree>
    <p:extLst>
      <p:ext uri="{BB962C8B-B14F-4D97-AF65-F5344CB8AC3E}">
        <p14:creationId xmlns:p14="http://schemas.microsoft.com/office/powerpoint/2010/main" val="1117714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7999"/>
          </a:xfrm>
          <a:prstGeom prst="rect">
            <a:avLst/>
          </a:prstGeom>
        </p:spPr>
      </p:pic>
      <p:sp>
        <p:nvSpPr>
          <p:cNvPr id="3" name="Прямоугольник 2"/>
          <p:cNvSpPr/>
          <p:nvPr/>
        </p:nvSpPr>
        <p:spPr>
          <a:xfrm>
            <a:off x="283335" y="386365"/>
            <a:ext cx="11603865" cy="5663089"/>
          </a:xfrm>
          <a:prstGeom prst="rect">
            <a:avLst/>
          </a:prstGeom>
        </p:spPr>
        <p:txBody>
          <a:bodyPr wrap="square">
            <a:spAutoFit/>
          </a:bodyPr>
          <a:lstStyle/>
          <a:p>
            <a:r>
              <a:rPr lang="ru-RU" sz="2400" b="1" dirty="0"/>
              <a:t>Развитие речи по ТРИЗ-технологии</a:t>
            </a:r>
          </a:p>
          <a:p>
            <a:r>
              <a:rPr lang="ru-RU" sz="2000" dirty="0"/>
              <a:t>Развитие выразительности речи с помощью создания образных характеристик объекта:</a:t>
            </a:r>
          </a:p>
          <a:p>
            <a:r>
              <a:rPr lang="ru-RU" sz="2000" dirty="0"/>
              <a:t>1. Этап первый (с трёх лет) – создание сравнений по цвету, форме, действиям (лисичка рыжая, такая же, как Антошка в детской песенке).</a:t>
            </a:r>
          </a:p>
          <a:p>
            <a:r>
              <a:rPr lang="ru-RU" sz="2000" dirty="0"/>
              <a:t>2. Этап второй (4–5 лет) — составление собственных загадок в соответствии с разработанными моделями в виде табличек с вопросами. </a:t>
            </a:r>
          </a:p>
          <a:p>
            <a:r>
              <a:rPr lang="ru-RU" sz="2000" dirty="0"/>
              <a:t>3. Обучение составлению метафор (шесть-семь лет) – предлагается освоить простейший алгоритм самостоятельного придумывания метафорической фразы. </a:t>
            </a:r>
          </a:p>
          <a:p>
            <a:r>
              <a:rPr lang="ru-RU" sz="2000" dirty="0"/>
              <a:t>4. Составление рифмованных текстов- использовать жанр весёлой нелепицы, </a:t>
            </a:r>
            <a:r>
              <a:rPr lang="ru-RU" sz="2000" dirty="0" err="1"/>
              <a:t>пятистрочного</a:t>
            </a:r>
            <a:r>
              <a:rPr lang="ru-RU" sz="2000" dirty="0"/>
              <a:t> стихотворения( </a:t>
            </a:r>
            <a:r>
              <a:rPr lang="ru-RU" sz="2000" dirty="0" err="1"/>
              <a:t>синквейна</a:t>
            </a:r>
            <a:r>
              <a:rPr lang="ru-RU" sz="2000" dirty="0"/>
              <a:t>) </a:t>
            </a:r>
          </a:p>
          <a:p>
            <a:r>
              <a:rPr lang="ru-RU" sz="2000" dirty="0"/>
              <a:t>5. Забавные творческие игры:</a:t>
            </a:r>
          </a:p>
          <a:p>
            <a:pPr marL="285750" indent="-285750">
              <a:buFont typeface="Arial" panose="020B0604020202020204" pitchFamily="34" charset="0"/>
              <a:buChar char="•"/>
            </a:pPr>
            <a:r>
              <a:rPr lang="ru-RU" sz="2000" dirty="0"/>
              <a:t>«Рифмованные картинки» — педагог подбирает пары картинок, изображающих объекты, названия которых составляют простую рифму, затем показывает одну из картинок и просит подобрать парную.</a:t>
            </a:r>
          </a:p>
          <a:p>
            <a:pPr marL="285750" indent="-285750">
              <a:buFont typeface="Arial" panose="020B0604020202020204" pitchFamily="34" charset="0"/>
              <a:buChar char="•"/>
            </a:pPr>
            <a:r>
              <a:rPr lang="ru-RU" sz="2000" dirty="0"/>
              <a:t>«Подбери словечко» — дети учатся подбирать рифму к предложенному слову.</a:t>
            </a:r>
          </a:p>
          <a:p>
            <a:pPr marL="285750" indent="-285750">
              <a:buFont typeface="Arial" panose="020B0604020202020204" pitchFamily="34" charset="0"/>
              <a:buChar char="•"/>
            </a:pPr>
            <a:r>
              <a:rPr lang="ru-RU" sz="2000" dirty="0"/>
              <a:t>«Дразнилка» — дети видоизменяют слова-характеристики с помощью уменьшительных суффиксов и будто «дразнят» предметы (кепка-</a:t>
            </a:r>
            <a:r>
              <a:rPr lang="ru-RU" sz="2000" dirty="0" err="1"/>
              <a:t>укрывалка</a:t>
            </a:r>
            <a:r>
              <a:rPr lang="ru-RU" sz="2000" dirty="0"/>
              <a:t>, зонтик-</a:t>
            </a:r>
            <a:r>
              <a:rPr lang="ru-RU" sz="2000" dirty="0" err="1"/>
              <a:t>потерялка</a:t>
            </a:r>
            <a:r>
              <a:rPr lang="ru-RU" sz="2000" dirty="0"/>
              <a:t> и т. д.).</a:t>
            </a:r>
          </a:p>
          <a:p>
            <a:r>
              <a:rPr lang="ru-RU" sz="2000" dirty="0"/>
              <a:t>6. Составление творческих реалистических и фантастических рассказов по картинке</a:t>
            </a:r>
          </a:p>
          <a:p>
            <a:endParaRPr lang="ru-RU" dirty="0"/>
          </a:p>
        </p:txBody>
      </p:sp>
    </p:spTree>
    <p:extLst>
      <p:ext uri="{BB962C8B-B14F-4D97-AF65-F5344CB8AC3E}">
        <p14:creationId xmlns:p14="http://schemas.microsoft.com/office/powerpoint/2010/main" val="752243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7999"/>
          </a:xfrm>
          <a:prstGeom prst="rect">
            <a:avLst/>
          </a:prstGeom>
        </p:spPr>
      </p:pic>
      <p:sp>
        <p:nvSpPr>
          <p:cNvPr id="3" name="Прямоугольник 2"/>
          <p:cNvSpPr/>
          <p:nvPr/>
        </p:nvSpPr>
        <p:spPr>
          <a:xfrm>
            <a:off x="412124" y="334851"/>
            <a:ext cx="11449318" cy="5262979"/>
          </a:xfrm>
          <a:prstGeom prst="rect">
            <a:avLst/>
          </a:prstGeom>
        </p:spPr>
        <p:txBody>
          <a:bodyPr wrap="square">
            <a:spAutoFit/>
          </a:bodyPr>
          <a:lstStyle/>
          <a:p>
            <a:pPr algn="ctr"/>
            <a:endParaRPr lang="ru-RU" sz="2800" b="1" dirty="0"/>
          </a:p>
          <a:p>
            <a:pPr algn="ctr"/>
            <a:r>
              <a:rPr lang="ru-RU" sz="2800" b="1" dirty="0"/>
              <a:t>Применение</a:t>
            </a:r>
            <a:r>
              <a:rPr lang="ru-RU" sz="2800" dirty="0"/>
              <a:t> элементов </a:t>
            </a:r>
            <a:r>
              <a:rPr lang="ru-RU" sz="2800" b="1" dirty="0"/>
              <a:t>ТРИЗ</a:t>
            </a:r>
            <a:r>
              <a:rPr lang="ru-RU" sz="2800" dirty="0"/>
              <a:t> могут стать </a:t>
            </a:r>
            <a:r>
              <a:rPr lang="ru-RU" sz="2800" b="1" dirty="0"/>
              <a:t>эффективным средством развития речи, активного творческого мышления </a:t>
            </a:r>
            <a:r>
              <a:rPr lang="ru-RU" sz="2800" dirty="0"/>
              <a:t>у дошкольников, оказывают </a:t>
            </a:r>
            <a:r>
              <a:rPr lang="ru-RU" sz="2800" b="1" dirty="0"/>
              <a:t>влияние на развитие</a:t>
            </a:r>
            <a:r>
              <a:rPr lang="ru-RU" sz="2800" dirty="0"/>
              <a:t> других </a:t>
            </a:r>
            <a:r>
              <a:rPr lang="ru-RU" sz="2800" b="1" dirty="0"/>
              <a:t>психических процессов </a:t>
            </a:r>
            <a:r>
              <a:rPr lang="ru-RU" sz="2800" dirty="0"/>
              <a:t>и </a:t>
            </a:r>
            <a:r>
              <a:rPr lang="ru-RU" sz="2800" b="1" dirty="0"/>
              <a:t>личности</a:t>
            </a:r>
            <a:r>
              <a:rPr lang="ru-RU" sz="2800" dirty="0"/>
              <a:t> в целом. Развитие творческого мышления влияет на </a:t>
            </a:r>
            <a:r>
              <a:rPr lang="ru-RU" sz="2800" b="1" dirty="0"/>
              <a:t>расширение опыта ребёнка </a:t>
            </a:r>
            <a:r>
              <a:rPr lang="ru-RU" sz="2800" dirty="0"/>
              <a:t>и </a:t>
            </a:r>
            <a:r>
              <a:rPr lang="ru-RU" sz="2800" b="1" dirty="0"/>
              <a:t>организацию детской деятельности</a:t>
            </a:r>
            <a:r>
              <a:rPr lang="ru-RU" sz="2800" dirty="0"/>
              <a:t>.</a:t>
            </a:r>
          </a:p>
          <a:p>
            <a:pPr algn="ctr"/>
            <a:r>
              <a:rPr lang="ru-RU" sz="2800" dirty="0"/>
              <a:t>Это позволяет обеспечить применение полученных знаний, способствует повышению активности, </a:t>
            </a:r>
            <a:r>
              <a:rPr lang="ru-RU" sz="2800" b="1" dirty="0"/>
              <a:t>расширяет кругозор </a:t>
            </a:r>
            <a:r>
              <a:rPr lang="ru-RU" sz="2800" dirty="0"/>
              <a:t>и </a:t>
            </a:r>
            <a:r>
              <a:rPr lang="ru-RU" sz="2800" b="1" dirty="0"/>
              <a:t>словарный запас</a:t>
            </a:r>
            <a:r>
              <a:rPr lang="ru-RU" sz="2800" dirty="0"/>
              <a:t>.</a:t>
            </a:r>
          </a:p>
          <a:p>
            <a:pPr algn="ctr"/>
            <a:r>
              <a:rPr lang="ru-RU" sz="2800" dirty="0"/>
              <a:t>Всё это предоставляет дошкольникам </a:t>
            </a:r>
            <a:r>
              <a:rPr lang="ru-RU" sz="2800" b="1" dirty="0"/>
              <a:t>возможность успешной самореализации в разных видах деятельности</a:t>
            </a:r>
            <a:r>
              <a:rPr lang="ru-RU" sz="2800" dirty="0"/>
              <a:t>. </a:t>
            </a:r>
          </a:p>
          <a:p>
            <a:pPr algn="ctr"/>
            <a:r>
              <a:rPr lang="ru-RU" sz="2800" dirty="0"/>
              <a:t>Занятия с использованием приёмов ТРИЗ </a:t>
            </a:r>
            <a:r>
              <a:rPr lang="ru-RU" sz="2800" b="1" dirty="0"/>
              <a:t>помогают </a:t>
            </a:r>
            <a:r>
              <a:rPr lang="ru-RU" sz="2800" dirty="0"/>
              <a:t>детям </a:t>
            </a:r>
            <a:r>
              <a:rPr lang="ru-RU" sz="2800" b="1" dirty="0"/>
              <a:t>увидеть неожиданное рядом</a:t>
            </a:r>
            <a:r>
              <a:rPr lang="ru-RU" sz="2800" dirty="0"/>
              <a:t>.</a:t>
            </a:r>
          </a:p>
        </p:txBody>
      </p:sp>
    </p:spTree>
    <p:extLst>
      <p:ext uri="{BB962C8B-B14F-4D97-AF65-F5344CB8AC3E}">
        <p14:creationId xmlns:p14="http://schemas.microsoft.com/office/powerpoint/2010/main" val="4251811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7999"/>
          </a:xfrm>
          <a:prstGeom prst="rect">
            <a:avLst/>
          </a:prstGeom>
        </p:spPr>
      </p:pic>
      <p:sp>
        <p:nvSpPr>
          <p:cNvPr id="4" name="Прямоугольник 3"/>
          <p:cNvSpPr/>
          <p:nvPr/>
        </p:nvSpPr>
        <p:spPr>
          <a:xfrm>
            <a:off x="3048000" y="2367171"/>
            <a:ext cx="6096000" cy="2123658"/>
          </a:xfrm>
          <a:prstGeom prst="rect">
            <a:avLst/>
          </a:prstGeom>
        </p:spPr>
        <p:txBody>
          <a:bodyPr>
            <a:spAutoFit/>
          </a:bodyPr>
          <a:lstStyle/>
          <a:p>
            <a:pPr lvl="0" algn="ctr" defTabSz="457200"/>
            <a:r>
              <a:rPr lang="ru-RU" sz="6600" b="1" dirty="0">
                <a:latin typeface="Trebuchet MS" panose="020B0603020202020204"/>
              </a:rPr>
              <a:t>Спасибо </a:t>
            </a:r>
          </a:p>
          <a:p>
            <a:pPr lvl="0" algn="ctr" defTabSz="457200"/>
            <a:r>
              <a:rPr lang="ru-RU" sz="6600" b="1" dirty="0">
                <a:latin typeface="Trebuchet MS" panose="020B0603020202020204"/>
              </a:rPr>
              <a:t>за внимание</a:t>
            </a:r>
          </a:p>
        </p:txBody>
      </p:sp>
    </p:spTree>
    <p:extLst>
      <p:ext uri="{BB962C8B-B14F-4D97-AF65-F5344CB8AC3E}">
        <p14:creationId xmlns:p14="http://schemas.microsoft.com/office/powerpoint/2010/main" val="69184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8000"/>
          </a:xfrm>
          <a:prstGeom prst="rect">
            <a:avLst/>
          </a:prstGeom>
        </p:spPr>
      </p:pic>
      <p:sp>
        <p:nvSpPr>
          <p:cNvPr id="4" name="Прямоугольник 3"/>
          <p:cNvSpPr/>
          <p:nvPr/>
        </p:nvSpPr>
        <p:spPr>
          <a:xfrm>
            <a:off x="553792" y="682580"/>
            <a:ext cx="10908406" cy="5509200"/>
          </a:xfrm>
          <a:prstGeom prst="rect">
            <a:avLst/>
          </a:prstGeom>
        </p:spPr>
        <p:txBody>
          <a:bodyPr wrap="square">
            <a:spAutoFit/>
          </a:bodyPr>
          <a:lstStyle/>
          <a:p>
            <a:pPr algn="ctr"/>
            <a:r>
              <a:rPr lang="ru-RU" sz="3200" dirty="0"/>
              <a:t>Наше современное общество предъявляет </a:t>
            </a:r>
            <a:r>
              <a:rPr lang="ru-RU" sz="3200" b="1" dirty="0"/>
              <a:t>новые требования</a:t>
            </a:r>
            <a:r>
              <a:rPr lang="ru-RU" sz="3200" dirty="0"/>
              <a:t> к системе образования подрастающего поколения и в том числе к первой его ступени – дошкольному образованию. </a:t>
            </a:r>
          </a:p>
          <a:p>
            <a:pPr algn="ctr"/>
            <a:r>
              <a:rPr lang="ru-RU" sz="3200" dirty="0"/>
              <a:t>Одна из </a:t>
            </a:r>
            <a:r>
              <a:rPr lang="ru-RU" sz="3200" b="1" dirty="0"/>
              <a:t>главных задач </a:t>
            </a:r>
            <a:r>
              <a:rPr lang="ru-RU" sz="3200" dirty="0"/>
              <a:t>воспитания и обучения в дошкольных учреждениях согласно ФГОС - </a:t>
            </a:r>
            <a:r>
              <a:rPr lang="ru-RU" sz="3200" b="1" dirty="0"/>
              <a:t>воспитание</a:t>
            </a:r>
            <a:r>
              <a:rPr lang="ru-RU" sz="3200" dirty="0"/>
              <a:t> нового поколения </a:t>
            </a:r>
            <a:r>
              <a:rPr lang="ru-RU" sz="3200" b="1" dirty="0"/>
              <a:t>детей</a:t>
            </a:r>
            <a:r>
              <a:rPr lang="ru-RU" sz="3200" dirty="0"/>
              <a:t>, обладающих </a:t>
            </a:r>
            <a:r>
              <a:rPr lang="ru-RU" sz="3200" b="1" dirty="0"/>
              <a:t>высоким творческим потенциалом.</a:t>
            </a:r>
          </a:p>
          <a:p>
            <a:pPr algn="ctr"/>
            <a:r>
              <a:rPr lang="ru-RU" sz="3200" dirty="0"/>
              <a:t>А для этого необходимо </a:t>
            </a:r>
            <a:r>
              <a:rPr lang="ru-RU" sz="3200" b="1" dirty="0"/>
              <a:t>формировании</a:t>
            </a:r>
            <a:r>
              <a:rPr lang="ru-RU" sz="3200" dirty="0"/>
              <a:t> </a:t>
            </a:r>
            <a:r>
              <a:rPr lang="ru-RU" sz="3200" b="1" dirty="0"/>
              <a:t>творческих способностей</a:t>
            </a:r>
            <a:r>
              <a:rPr lang="ru-RU" sz="3200" dirty="0"/>
              <a:t>, развитие нестандартного видения мира, нового мышления </a:t>
            </a:r>
            <a:r>
              <a:rPr lang="ru-RU" sz="3200" b="1" dirty="0"/>
              <a:t>у всех детей</a:t>
            </a:r>
            <a:r>
              <a:rPr lang="ru-RU" sz="3200" dirty="0"/>
              <a:t>, которые посещают детские сады.</a:t>
            </a:r>
          </a:p>
        </p:txBody>
      </p:sp>
    </p:spTree>
    <p:extLst>
      <p:ext uri="{BB962C8B-B14F-4D97-AF65-F5344CB8AC3E}">
        <p14:creationId xmlns:p14="http://schemas.microsoft.com/office/powerpoint/2010/main" val="1192114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8000"/>
          </a:xfrm>
          <a:prstGeom prst="rect">
            <a:avLst/>
          </a:prstGeom>
        </p:spPr>
      </p:pic>
      <p:sp>
        <p:nvSpPr>
          <p:cNvPr id="3" name="Прямоугольник 2"/>
          <p:cNvSpPr/>
          <p:nvPr/>
        </p:nvSpPr>
        <p:spPr>
          <a:xfrm>
            <a:off x="682579" y="785611"/>
            <a:ext cx="10908407" cy="5509200"/>
          </a:xfrm>
          <a:prstGeom prst="rect">
            <a:avLst/>
          </a:prstGeom>
        </p:spPr>
        <p:txBody>
          <a:bodyPr wrap="square">
            <a:spAutoFit/>
          </a:bodyPr>
          <a:lstStyle/>
          <a:p>
            <a:pPr algn="ctr"/>
            <a:r>
              <a:rPr lang="ru-RU" dirty="0"/>
              <a:t> </a:t>
            </a:r>
            <a:r>
              <a:rPr lang="ru-RU" sz="3200" dirty="0"/>
              <a:t>Дошкольный возраст уникален, поскольку </a:t>
            </a:r>
            <a:r>
              <a:rPr lang="ru-RU" sz="3200" b="1" dirty="0"/>
              <a:t>как сформируется ребёнок, такова будет его жизнь! </a:t>
            </a:r>
            <a:r>
              <a:rPr lang="ru-RU" sz="3200" dirty="0"/>
              <a:t>Поэтому </a:t>
            </a:r>
            <a:r>
              <a:rPr lang="ru-RU" sz="3200" b="1" dirty="0"/>
              <a:t>важно не упустить </a:t>
            </a:r>
            <a:r>
              <a:rPr lang="ru-RU" sz="3200" dirty="0"/>
              <a:t>этот </a:t>
            </a:r>
            <a:r>
              <a:rPr lang="ru-RU" sz="3200" b="1" dirty="0"/>
              <a:t>период</a:t>
            </a:r>
            <a:r>
              <a:rPr lang="ru-RU" sz="3200" dirty="0"/>
              <a:t> для </a:t>
            </a:r>
            <a:r>
              <a:rPr lang="ru-RU" sz="3200" b="1" dirty="0"/>
              <a:t>раскрытия творческого потенциала </a:t>
            </a:r>
            <a:r>
              <a:rPr lang="ru-RU" sz="3200" dirty="0"/>
              <a:t>каждого ребёнка.</a:t>
            </a:r>
          </a:p>
          <a:p>
            <a:pPr algn="ctr"/>
            <a:r>
              <a:rPr lang="ru-RU" sz="3200" dirty="0"/>
              <a:t> </a:t>
            </a:r>
            <a:r>
              <a:rPr lang="ru-RU" sz="3200" b="1" dirty="0"/>
              <a:t>Ум детей </a:t>
            </a:r>
            <a:r>
              <a:rPr lang="ru-RU" sz="3200" dirty="0"/>
              <a:t>не ограничен «глубоким образом жизни» и традиционными представлениями о том, как всё должно быть. Это позволяет им быть </a:t>
            </a:r>
            <a:r>
              <a:rPr lang="ru-RU" sz="3200" b="1" dirty="0"/>
              <a:t>гибкими, изобретательными, непосредственными и непредсказуемыми</a:t>
            </a:r>
            <a:r>
              <a:rPr lang="ru-RU" sz="3200" dirty="0"/>
              <a:t>, замечать то, на что мы взрослые давно не обращаем внимание.</a:t>
            </a:r>
          </a:p>
          <a:p>
            <a:pPr algn="ctr"/>
            <a:r>
              <a:rPr lang="ru-RU" sz="3200" dirty="0"/>
              <a:t> Одной из эффективных педагогических технологий является </a:t>
            </a:r>
          </a:p>
          <a:p>
            <a:pPr algn="ctr"/>
            <a:r>
              <a:rPr lang="ru-RU" sz="3200" b="1" dirty="0"/>
              <a:t>ТРИЗ - Теория Решения Изобретательских Задач</a:t>
            </a:r>
            <a:r>
              <a:rPr lang="ru-RU" sz="3200" dirty="0"/>
              <a:t>. </a:t>
            </a:r>
          </a:p>
        </p:txBody>
      </p:sp>
    </p:spTree>
    <p:extLst>
      <p:ext uri="{BB962C8B-B14F-4D97-AF65-F5344CB8AC3E}">
        <p14:creationId xmlns:p14="http://schemas.microsoft.com/office/powerpoint/2010/main" val="334028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8000"/>
          </a:xfrm>
          <a:prstGeom prst="rect">
            <a:avLst/>
          </a:prstGeom>
        </p:spPr>
      </p:pic>
      <p:sp>
        <p:nvSpPr>
          <p:cNvPr id="3" name="Прямоугольник 2"/>
          <p:cNvSpPr/>
          <p:nvPr/>
        </p:nvSpPr>
        <p:spPr>
          <a:xfrm>
            <a:off x="605307" y="656823"/>
            <a:ext cx="11165983" cy="5693866"/>
          </a:xfrm>
          <a:prstGeom prst="rect">
            <a:avLst/>
          </a:prstGeom>
        </p:spPr>
        <p:txBody>
          <a:bodyPr wrap="square">
            <a:spAutoFit/>
          </a:bodyPr>
          <a:lstStyle/>
          <a:p>
            <a:r>
              <a:rPr lang="ru-RU" sz="2800" dirty="0"/>
              <a:t>ТРИЗ для дошкольников:</a:t>
            </a:r>
          </a:p>
          <a:p>
            <a:r>
              <a:rPr lang="ru-RU" sz="2800" dirty="0"/>
              <a:t>- это система коллективных игр, занятий, призванных не изменять основную программу, а максимально увеличить её эффективность.</a:t>
            </a:r>
          </a:p>
          <a:p>
            <a:r>
              <a:rPr lang="ru-RU" sz="2800" dirty="0"/>
              <a:t>- это «управляемый процесс создания нового, соединяющий в себе точный расчёт, логику, интуицию», так считал основатель теории </a:t>
            </a:r>
            <a:r>
              <a:rPr lang="ru-RU" sz="2800" dirty="0" err="1"/>
              <a:t>Г.С.Альтшуллер</a:t>
            </a:r>
            <a:r>
              <a:rPr lang="ru-RU" sz="2800" dirty="0"/>
              <a:t>.</a:t>
            </a:r>
          </a:p>
          <a:p>
            <a:r>
              <a:rPr lang="ru-RU" sz="2800" dirty="0"/>
              <a:t>    При использовании элементов ТРИЗ заметно активизируется творческая и мыслительная активность у детей, так как ТРИЗ учит мыслить широко, с пониманием происходящих процессов и находить своё решение проблемы. Изобретательство выражается в творческой фантазии, придумывании чего-то, что потом выразится в различных видах детской деятельности – игровой, речевой, художественном творчестве и др.</a:t>
            </a:r>
          </a:p>
        </p:txBody>
      </p:sp>
    </p:spTree>
    <p:extLst>
      <p:ext uri="{BB962C8B-B14F-4D97-AF65-F5344CB8AC3E}">
        <p14:creationId xmlns:p14="http://schemas.microsoft.com/office/powerpoint/2010/main" val="1804468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8000"/>
          </a:xfrm>
          <a:prstGeom prst="rect">
            <a:avLst/>
          </a:prstGeom>
        </p:spPr>
      </p:pic>
      <p:sp>
        <p:nvSpPr>
          <p:cNvPr id="3" name="Прямоугольник 2"/>
          <p:cNvSpPr/>
          <p:nvPr/>
        </p:nvSpPr>
        <p:spPr>
          <a:xfrm>
            <a:off x="540913" y="540913"/>
            <a:ext cx="11204619" cy="5324535"/>
          </a:xfrm>
          <a:prstGeom prst="rect">
            <a:avLst/>
          </a:prstGeom>
        </p:spPr>
        <p:txBody>
          <a:bodyPr wrap="square">
            <a:spAutoFit/>
          </a:bodyPr>
          <a:lstStyle/>
          <a:p>
            <a:r>
              <a:rPr lang="ru-RU" sz="2000" dirty="0"/>
              <a:t>Главное </a:t>
            </a:r>
            <a:r>
              <a:rPr lang="ru-RU" sz="2000" b="1" dirty="0"/>
              <a:t>отличие</a:t>
            </a:r>
            <a:r>
              <a:rPr lang="ru-RU" sz="2000" dirty="0"/>
              <a:t> </a:t>
            </a:r>
            <a:r>
              <a:rPr lang="ru-RU" sz="2000" b="1" dirty="0"/>
              <a:t>технологии ТРИЗ </a:t>
            </a:r>
            <a:r>
              <a:rPr lang="ru-RU" sz="2000" dirty="0"/>
              <a:t>от классического подхода к дошкольному развитию – это дать детям  возможность </a:t>
            </a:r>
            <a:r>
              <a:rPr lang="ru-RU" sz="2000" b="1" dirty="0"/>
              <a:t>самостоятельно находить ответы </a:t>
            </a:r>
            <a:r>
              <a:rPr lang="ru-RU" sz="2000" dirty="0"/>
              <a:t>на вопросы, </a:t>
            </a:r>
            <a:r>
              <a:rPr lang="ru-RU" sz="2000" b="1" dirty="0"/>
              <a:t>решать задачи</a:t>
            </a:r>
            <a:r>
              <a:rPr lang="ru-RU" sz="2000" dirty="0"/>
              <a:t>, </a:t>
            </a:r>
            <a:r>
              <a:rPr lang="ru-RU" sz="2000" b="1" dirty="0"/>
              <a:t>анализировать, а не повторять сказанное взрослыми.</a:t>
            </a:r>
          </a:p>
          <a:p>
            <a:endParaRPr lang="ru-RU" sz="2000" dirty="0"/>
          </a:p>
          <a:p>
            <a:r>
              <a:rPr lang="ru-RU" sz="2000" dirty="0"/>
              <a:t>Методы и приёмы </a:t>
            </a:r>
            <a:r>
              <a:rPr lang="ru-RU" sz="2000" b="1" dirty="0"/>
              <a:t>ТРИЗ обладают универсальными свойствами, имеют разные уровни сложности</a:t>
            </a:r>
            <a:r>
              <a:rPr lang="ru-RU" sz="2000" dirty="0"/>
              <a:t>, в детском саду используются с </a:t>
            </a:r>
            <a:r>
              <a:rPr lang="ru-RU" sz="2000" b="1" dirty="0"/>
              <a:t>трёхлетнего возраста </a:t>
            </a:r>
            <a:r>
              <a:rPr lang="ru-RU" sz="2000" dirty="0"/>
              <a:t>воспитанников.</a:t>
            </a:r>
          </a:p>
          <a:p>
            <a:endParaRPr lang="ru-RU" sz="2000" dirty="0"/>
          </a:p>
          <a:p>
            <a:r>
              <a:rPr lang="ru-RU" sz="2000" b="1" dirty="0"/>
              <a:t>Главная цель </a:t>
            </a:r>
            <a:r>
              <a:rPr lang="ru-RU" sz="2000" dirty="0"/>
              <a:t>ТРИЗ-педагогики — всестороннее </a:t>
            </a:r>
            <a:r>
              <a:rPr lang="ru-RU" sz="2000" b="1" dirty="0"/>
              <a:t>развитие творческих способностей </a:t>
            </a:r>
            <a:r>
              <a:rPr lang="ru-RU" sz="2000" dirty="0"/>
              <a:t>ребёнка.</a:t>
            </a:r>
          </a:p>
          <a:p>
            <a:endParaRPr lang="ru-RU" sz="2000" dirty="0"/>
          </a:p>
          <a:p>
            <a:r>
              <a:rPr lang="ru-RU" sz="2000" b="1" dirty="0"/>
              <a:t>Задачи</a:t>
            </a:r>
            <a:r>
              <a:rPr lang="ru-RU" sz="2000" dirty="0"/>
              <a:t> использования технологии ТРИЗ:</a:t>
            </a:r>
          </a:p>
          <a:p>
            <a:r>
              <a:rPr lang="ru-RU" sz="2000" dirty="0"/>
              <a:t>•</a:t>
            </a:r>
            <a:r>
              <a:rPr lang="ru-RU" sz="2000" b="1" dirty="0"/>
              <a:t>развитие</a:t>
            </a:r>
            <a:r>
              <a:rPr lang="ru-RU" sz="2000" dirty="0"/>
              <a:t> нестандартного, системного, раскованного, широкоформатного, гибкого </a:t>
            </a:r>
            <a:r>
              <a:rPr lang="ru-RU" sz="2000" b="1" dirty="0"/>
              <a:t>мышления</a:t>
            </a:r>
            <a:r>
              <a:rPr lang="ru-RU" sz="2000" dirty="0"/>
              <a:t>, </a:t>
            </a:r>
            <a:r>
              <a:rPr lang="ru-RU" sz="2000" b="1" dirty="0"/>
              <a:t>умения отслеживать </a:t>
            </a:r>
            <a:r>
              <a:rPr lang="ru-RU" sz="2000" dirty="0"/>
              <a:t>тонкие причинно-следственные </a:t>
            </a:r>
            <a:r>
              <a:rPr lang="ru-RU" sz="2000" b="1" dirty="0"/>
              <a:t>связи</a:t>
            </a:r>
            <a:r>
              <a:rPr lang="ru-RU" sz="2000" dirty="0"/>
              <a:t>, </a:t>
            </a:r>
            <a:r>
              <a:rPr lang="ru-RU" sz="2000" b="1" dirty="0"/>
              <a:t>видеть логические закономерности </a:t>
            </a:r>
            <a:r>
              <a:rPr lang="ru-RU" sz="2000" dirty="0"/>
              <a:t>происходящих явлений и событий;</a:t>
            </a:r>
          </a:p>
          <a:p>
            <a:r>
              <a:rPr lang="ru-RU" sz="2000" dirty="0"/>
              <a:t>•</a:t>
            </a:r>
            <a:r>
              <a:rPr lang="ru-RU" sz="2000" b="1" dirty="0"/>
              <a:t>формирование целостной картины мира</a:t>
            </a:r>
            <a:r>
              <a:rPr lang="ru-RU" sz="2000" dirty="0"/>
              <a:t>;</a:t>
            </a:r>
          </a:p>
          <a:p>
            <a:r>
              <a:rPr lang="ru-RU" sz="2000" dirty="0"/>
              <a:t>•</a:t>
            </a:r>
            <a:r>
              <a:rPr lang="ru-RU" sz="2000" b="1" dirty="0"/>
              <a:t>воспитание интереса к поисковой деятельности</a:t>
            </a:r>
            <a:r>
              <a:rPr lang="ru-RU" sz="2000" dirty="0"/>
              <a:t>, стремления разрабатывать необычные варианты решения задачи;</a:t>
            </a:r>
          </a:p>
          <a:p>
            <a:r>
              <a:rPr lang="ru-RU" sz="2000" dirty="0"/>
              <a:t>•</a:t>
            </a:r>
            <a:r>
              <a:rPr lang="ru-RU" sz="2000" b="1" dirty="0"/>
              <a:t>развитие речи, памяти, творческого воображения</a:t>
            </a:r>
            <a:r>
              <a:rPr lang="ru-RU" sz="2000" dirty="0"/>
              <a:t>.</a:t>
            </a:r>
          </a:p>
        </p:txBody>
      </p:sp>
    </p:spTree>
    <p:extLst>
      <p:ext uri="{BB962C8B-B14F-4D97-AF65-F5344CB8AC3E}">
        <p14:creationId xmlns:p14="http://schemas.microsoft.com/office/powerpoint/2010/main" val="1129468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8000"/>
          </a:xfrm>
          <a:prstGeom prst="rect">
            <a:avLst/>
          </a:prstGeom>
        </p:spPr>
      </p:pic>
      <p:sp>
        <p:nvSpPr>
          <p:cNvPr id="3" name="Прямоугольник 2"/>
          <p:cNvSpPr/>
          <p:nvPr/>
        </p:nvSpPr>
        <p:spPr>
          <a:xfrm>
            <a:off x="540912" y="502277"/>
            <a:ext cx="11165983" cy="369332"/>
          </a:xfrm>
          <a:prstGeom prst="rect">
            <a:avLst/>
          </a:prstGeom>
        </p:spPr>
        <p:txBody>
          <a:bodyPr wrap="square">
            <a:spAutoFit/>
          </a:bodyPr>
          <a:lstStyle/>
          <a:p>
            <a:r>
              <a:rPr lang="ru-RU" dirty="0"/>
              <a:t> </a:t>
            </a:r>
          </a:p>
        </p:txBody>
      </p:sp>
      <p:sp>
        <p:nvSpPr>
          <p:cNvPr id="4" name="Прямоугольник 3"/>
          <p:cNvSpPr/>
          <p:nvPr/>
        </p:nvSpPr>
        <p:spPr>
          <a:xfrm>
            <a:off x="540911" y="502277"/>
            <a:ext cx="11165984" cy="6186309"/>
          </a:xfrm>
          <a:prstGeom prst="rect">
            <a:avLst/>
          </a:prstGeom>
        </p:spPr>
        <p:txBody>
          <a:bodyPr wrap="square">
            <a:spAutoFit/>
          </a:bodyPr>
          <a:lstStyle/>
          <a:p>
            <a:r>
              <a:rPr lang="ru-RU" sz="2000" b="1" dirty="0"/>
              <a:t>Преимущества</a:t>
            </a:r>
            <a:r>
              <a:rPr lang="ru-RU" sz="2000" dirty="0"/>
              <a:t> программы </a:t>
            </a:r>
            <a:r>
              <a:rPr lang="ru-RU" sz="2000" b="1" dirty="0"/>
              <a:t>ТРИЗ</a:t>
            </a:r>
            <a:r>
              <a:rPr lang="ru-RU" sz="2000" dirty="0"/>
              <a:t> в детском саду: способствует развитию аналитических способностей, учит ребенка рассуждать и отстаивать свою точку зрения, помогает ребенку справиться с природной застенчивостью и замкнутостью, дает свободу слова и свободу проявления личности.</a:t>
            </a:r>
          </a:p>
          <a:p>
            <a:endParaRPr lang="ru-RU" sz="2000" dirty="0"/>
          </a:p>
          <a:p>
            <a:r>
              <a:rPr lang="ru-RU" sz="2000" b="1" dirty="0"/>
              <a:t>Универсальность</a:t>
            </a:r>
            <a:r>
              <a:rPr lang="ru-RU" sz="2000" dirty="0"/>
              <a:t>: справляясь для начала с легкими задачами, ребенок постепенно учится находить выход из сложных ситуаций, что несомненно пригодится во взрослой жизни.</a:t>
            </a:r>
          </a:p>
          <a:p>
            <a:endParaRPr lang="ru-RU" sz="2000" dirty="0"/>
          </a:p>
          <a:p>
            <a:r>
              <a:rPr lang="ru-RU" sz="2000" b="1" dirty="0"/>
              <a:t>Алгоритм решения </a:t>
            </a:r>
            <a:r>
              <a:rPr lang="ru-RU" sz="2000" dirty="0"/>
              <a:t>любых</a:t>
            </a:r>
            <a:r>
              <a:rPr lang="ru-RU" sz="2000" b="1" dirty="0"/>
              <a:t> задач </a:t>
            </a:r>
            <a:r>
              <a:rPr lang="ru-RU" sz="2000" dirty="0"/>
              <a:t>выстраивается в определённой логической последовательности этапов:</a:t>
            </a:r>
          </a:p>
          <a:p>
            <a:r>
              <a:rPr lang="ru-RU" sz="2000" dirty="0"/>
              <a:t>1.Грамотная формулировка задачи, выявление проблемы (разгадывая загадки, расшифровывая метафоры, дети самостоятельно определяют задачи).</a:t>
            </a:r>
          </a:p>
          <a:p>
            <a:r>
              <a:rPr lang="ru-RU" sz="2000" dirty="0"/>
              <a:t>2.Выявление и осмысление противоречий (хорошо-плохо, добрый-злой).</a:t>
            </a:r>
          </a:p>
          <a:p>
            <a:r>
              <a:rPr lang="ru-RU" sz="2000" dirty="0"/>
              <a:t>3.Определение ресурсов (дети выясняют, что умеет делать объект, какие действия совершает).</a:t>
            </a:r>
          </a:p>
          <a:p>
            <a:r>
              <a:rPr lang="ru-RU" sz="2000" dirty="0"/>
              <a:t>4.Ожидаемый оптимальный результат (ожидания основаны на реальных условиях).</a:t>
            </a:r>
          </a:p>
          <a:p>
            <a:r>
              <a:rPr lang="ru-RU" sz="2000" dirty="0"/>
              <a:t>5.Моделирование различных вариантов решения, разрешение противоречий (упражнения, ролевые игры, головоломки, ребусы и т. д.).</a:t>
            </a:r>
          </a:p>
          <a:p>
            <a:r>
              <a:rPr lang="ru-RU" sz="2000" dirty="0"/>
              <a:t>6.Неожиданные, смелые варианты решений.</a:t>
            </a:r>
          </a:p>
          <a:p>
            <a:endParaRPr lang="ru-RU" dirty="0"/>
          </a:p>
          <a:p>
            <a:endParaRPr lang="ru-RU" dirty="0"/>
          </a:p>
        </p:txBody>
      </p:sp>
    </p:spTree>
    <p:extLst>
      <p:ext uri="{BB962C8B-B14F-4D97-AF65-F5344CB8AC3E}">
        <p14:creationId xmlns:p14="http://schemas.microsoft.com/office/powerpoint/2010/main" val="2673163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8000"/>
          </a:xfrm>
          <a:prstGeom prst="rect">
            <a:avLst/>
          </a:prstGeom>
        </p:spPr>
      </p:pic>
      <p:sp>
        <p:nvSpPr>
          <p:cNvPr id="3" name="Прямоугольник 2"/>
          <p:cNvSpPr/>
          <p:nvPr/>
        </p:nvSpPr>
        <p:spPr>
          <a:xfrm>
            <a:off x="656823" y="463639"/>
            <a:ext cx="11011436" cy="5416868"/>
          </a:xfrm>
          <a:prstGeom prst="rect">
            <a:avLst/>
          </a:prstGeom>
        </p:spPr>
        <p:txBody>
          <a:bodyPr wrap="square">
            <a:spAutoFit/>
          </a:bodyPr>
          <a:lstStyle/>
          <a:p>
            <a:r>
              <a:rPr lang="ru-RU" dirty="0"/>
              <a:t> </a:t>
            </a:r>
            <a:r>
              <a:rPr lang="ru-RU" sz="4000" b="1" u="sng" dirty="0"/>
              <a:t>Методы и приёмы ТРИЗ-технологии</a:t>
            </a:r>
          </a:p>
          <a:p>
            <a:endParaRPr lang="ru-RU" dirty="0"/>
          </a:p>
          <a:p>
            <a:r>
              <a:rPr lang="ru-RU" sz="3200" dirty="0"/>
              <a:t>1 Мозговой штурм</a:t>
            </a:r>
          </a:p>
          <a:p>
            <a:r>
              <a:rPr lang="ru-RU" sz="3200" dirty="0"/>
              <a:t>2 </a:t>
            </a:r>
            <a:r>
              <a:rPr lang="ru-RU" sz="3200" dirty="0" err="1"/>
              <a:t>Синектика</a:t>
            </a:r>
            <a:endParaRPr lang="ru-RU" sz="3200" dirty="0"/>
          </a:p>
          <a:p>
            <a:r>
              <a:rPr lang="ru-RU" sz="3200" dirty="0"/>
              <a:t>3 Метод каталога</a:t>
            </a:r>
          </a:p>
          <a:p>
            <a:r>
              <a:rPr lang="ru-RU" sz="3200" dirty="0"/>
              <a:t>4 Метод фокальных объектов</a:t>
            </a:r>
          </a:p>
          <a:p>
            <a:r>
              <a:rPr lang="ru-RU" sz="3200" dirty="0"/>
              <a:t>5 Системный анализ (системный оператор, кольца </a:t>
            </a:r>
            <a:r>
              <a:rPr lang="ru-RU" sz="3200" dirty="0" err="1"/>
              <a:t>Луллия</a:t>
            </a:r>
            <a:r>
              <a:rPr lang="ru-RU" sz="3200" dirty="0"/>
              <a:t>)</a:t>
            </a:r>
          </a:p>
          <a:p>
            <a:r>
              <a:rPr lang="ru-RU" sz="3200" dirty="0"/>
              <a:t>6 Морфологический анализ</a:t>
            </a:r>
          </a:p>
          <a:p>
            <a:r>
              <a:rPr lang="ru-RU" sz="3200" dirty="0"/>
              <a:t>7 </a:t>
            </a:r>
            <a:r>
              <a:rPr lang="ru-RU" sz="3200" dirty="0" err="1"/>
              <a:t>Данетка</a:t>
            </a:r>
            <a:endParaRPr lang="ru-RU" sz="3200" dirty="0"/>
          </a:p>
          <a:p>
            <a:r>
              <a:rPr lang="ru-RU" sz="3200" dirty="0"/>
              <a:t>8 «Золотая рыбка»</a:t>
            </a:r>
          </a:p>
          <a:p>
            <a:r>
              <a:rPr lang="ru-RU" sz="3200" dirty="0"/>
              <a:t>9 Моделирование маленькими человечками</a:t>
            </a:r>
          </a:p>
        </p:txBody>
      </p:sp>
    </p:spTree>
    <p:extLst>
      <p:ext uri="{BB962C8B-B14F-4D97-AF65-F5344CB8AC3E}">
        <p14:creationId xmlns:p14="http://schemas.microsoft.com/office/powerpoint/2010/main" val="147304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8000"/>
          </a:xfrm>
          <a:prstGeom prst="rect">
            <a:avLst/>
          </a:prstGeom>
        </p:spPr>
      </p:pic>
      <p:sp>
        <p:nvSpPr>
          <p:cNvPr id="3" name="Прямоугольник 2"/>
          <p:cNvSpPr/>
          <p:nvPr/>
        </p:nvSpPr>
        <p:spPr>
          <a:xfrm>
            <a:off x="476519" y="437881"/>
            <a:ext cx="11281892" cy="6771084"/>
          </a:xfrm>
          <a:prstGeom prst="rect">
            <a:avLst/>
          </a:prstGeom>
        </p:spPr>
        <p:txBody>
          <a:bodyPr wrap="square">
            <a:spAutoFit/>
          </a:bodyPr>
          <a:lstStyle/>
          <a:p>
            <a:r>
              <a:rPr lang="ru-RU" sz="2000" b="1" dirty="0"/>
              <a:t>1. Мозговой штурм </a:t>
            </a:r>
            <a:r>
              <a:rPr lang="ru-RU" sz="2000" dirty="0"/>
              <a:t>— из большого числа высказанных вариантов решения и творческих идей отбираются наиболее перспективные с практической точки зрения. Этот метод можно назвать «палочкой-выручалочкой», поскольку с его помощью дети могут найти выход из сложной ситуации.</a:t>
            </a:r>
          </a:p>
          <a:p>
            <a:r>
              <a:rPr lang="ru-RU" sz="2000" b="1" dirty="0"/>
              <a:t>2. </a:t>
            </a:r>
            <a:r>
              <a:rPr lang="ru-RU" sz="2000" b="1" dirty="0" err="1"/>
              <a:t>Синектика</a:t>
            </a:r>
            <a:r>
              <a:rPr lang="ru-RU" sz="2000" dirty="0"/>
              <a:t>. Цель метода — познакомить с незнакомым, отстраниться от привычного. Развить творческие способности ребёнка помогут аналогии:</a:t>
            </a:r>
          </a:p>
          <a:p>
            <a:pPr marL="285750" indent="-285750">
              <a:buFont typeface="Arial" panose="020B0604020202020204" pitchFamily="34" charset="0"/>
              <a:buChar char="•"/>
            </a:pPr>
            <a:r>
              <a:rPr lang="ru-RU" sz="2000" dirty="0" err="1"/>
              <a:t>Эмпатия</a:t>
            </a:r>
            <a:r>
              <a:rPr lang="ru-RU" sz="2000" dirty="0"/>
              <a:t> — перевоплощение в объект проблемной ситуации, отождествление себя с каким-либо персонажем или предметом, передача эмоционального состояния, характера образа</a:t>
            </a:r>
          </a:p>
          <a:p>
            <a:pPr marL="285750" indent="-285750">
              <a:buFont typeface="Arial" panose="020B0604020202020204" pitchFamily="34" charset="0"/>
              <a:buChar char="•"/>
            </a:pPr>
            <a:r>
              <a:rPr lang="ru-RU" sz="2000" dirty="0"/>
              <a:t>Прямая аналогия — основывается на нахождении буквального сходства природных и технических объектов.</a:t>
            </a:r>
          </a:p>
          <a:p>
            <a:pPr marL="285750" indent="-285750">
              <a:buFont typeface="Arial" panose="020B0604020202020204" pitchFamily="34" charset="0"/>
              <a:buChar char="•"/>
            </a:pPr>
            <a:r>
              <a:rPr lang="ru-RU" sz="2000" dirty="0"/>
              <a:t>Фантазия — аналогия, возникающая в фантастическом, воображаемом мире (счастье — радуга, солнечные лучи, дружба — мостик или цветок и т. д.)</a:t>
            </a:r>
          </a:p>
          <a:p>
            <a:r>
              <a:rPr lang="ru-RU" sz="2000" b="1" dirty="0"/>
              <a:t>3. Метод каталога </a:t>
            </a:r>
            <a:r>
              <a:rPr lang="ru-RU" sz="2000" dirty="0"/>
              <a:t>применяется в развитии навыков творческого сочинительства, когда дети составляют новый зачастую непредсказуемый сказочный сюжет из случайных, выбранных наугад из книги, слов, которые обозначают героев, предметы, действия и т. д.</a:t>
            </a:r>
          </a:p>
          <a:p>
            <a:r>
              <a:rPr lang="ru-RU" sz="2000" b="1" dirty="0"/>
              <a:t>4. Метод фокальных объектов </a:t>
            </a:r>
            <a:r>
              <a:rPr lang="ru-RU" sz="2000" dirty="0"/>
              <a:t>(логическим продолжением метода каталога) способствует преодолению инертности мышления, развитию фантазии, поскольку перед детьми ставится задача по переносу свойств одного объекта на другой, что, безусловно, ломает стереотипы восприятия. Для игр используются предметные карточки, дети называют характерные признаки этих предметов, затем переносят их на другие предметы.</a:t>
            </a:r>
          </a:p>
          <a:p>
            <a:endParaRPr lang="ru-RU" dirty="0"/>
          </a:p>
          <a:p>
            <a:endParaRPr lang="ru-RU" dirty="0"/>
          </a:p>
          <a:p>
            <a:endParaRPr lang="ru-RU" dirty="0"/>
          </a:p>
        </p:txBody>
      </p:sp>
    </p:spTree>
    <p:extLst>
      <p:ext uri="{BB962C8B-B14F-4D97-AF65-F5344CB8AC3E}">
        <p14:creationId xmlns:p14="http://schemas.microsoft.com/office/powerpoint/2010/main" val="1753615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2000" cy="6857999"/>
          </a:xfrm>
          <a:prstGeom prst="rect">
            <a:avLst/>
          </a:prstGeom>
        </p:spPr>
      </p:pic>
      <p:sp>
        <p:nvSpPr>
          <p:cNvPr id="4" name="Прямоугольник 3"/>
          <p:cNvSpPr/>
          <p:nvPr/>
        </p:nvSpPr>
        <p:spPr>
          <a:xfrm>
            <a:off x="296213" y="450760"/>
            <a:ext cx="11603866" cy="5940088"/>
          </a:xfrm>
          <a:prstGeom prst="rect">
            <a:avLst/>
          </a:prstGeom>
        </p:spPr>
        <p:txBody>
          <a:bodyPr wrap="square">
            <a:spAutoFit/>
          </a:bodyPr>
          <a:lstStyle/>
          <a:p>
            <a:r>
              <a:rPr lang="ru-RU" sz="2000" b="1" dirty="0"/>
              <a:t>5. Системный анализ </a:t>
            </a:r>
            <a:r>
              <a:rPr lang="ru-RU" sz="2000" dirty="0"/>
              <a:t>(системный оператор) метод помогает сформировать целостную картину мира, развивает «</a:t>
            </a:r>
            <a:r>
              <a:rPr lang="ru-RU" sz="2000" dirty="0" err="1"/>
              <a:t>многоэкранное</a:t>
            </a:r>
            <a:r>
              <a:rPr lang="ru-RU" sz="2000" dirty="0"/>
              <a:t>» мышление, так как учит видеть взаимодействие объектов в единстве и противостоянии, осознавать движение времени, а также понимать и оценивать роль и место каждого объекта.  Помогает разобраться, из каких частей состоит (подсистема) и элементом какого целого (надсистема) является объект (система); знакомит с действиями и функциональными свойствами отдельных частей, позволяет понять, в какие подсистемы и системы эти части объединяются, какую вертикаль (снизу вверх) образуют. Способствует формированию способности анализировать действия объекта с учётом временной шкалы (прошлое, настоящее, будущее) на уровне системы, подсистемы и подсистемы.</a:t>
            </a:r>
          </a:p>
          <a:p>
            <a:r>
              <a:rPr lang="ru-RU" sz="2000" b="1" dirty="0"/>
              <a:t>Кольца </a:t>
            </a:r>
            <a:r>
              <a:rPr lang="ru-RU" sz="2000" b="1" dirty="0" err="1"/>
              <a:t>Луллия</a:t>
            </a:r>
            <a:r>
              <a:rPr lang="ru-RU" sz="2000" b="1" dirty="0"/>
              <a:t> </a:t>
            </a:r>
            <a:r>
              <a:rPr lang="ru-RU" sz="2000" dirty="0"/>
              <a:t>— эффективное многофункциональное игровое пособие, которое применяется во всех видах образовательной деятельности (математика, развитие речи, музыкальное воспитание, обучение грамоте) и состоит </a:t>
            </a:r>
            <a:r>
              <a:rPr lang="ru-RU" sz="2000" dirty="0" err="1"/>
              <a:t>ит</a:t>
            </a:r>
            <a:r>
              <a:rPr lang="ru-RU" sz="2000" dirty="0"/>
              <a:t> 2х до 4х  вращающихся круговых зон. Помогают  овладеть системным мышлением.</a:t>
            </a:r>
          </a:p>
          <a:p>
            <a:r>
              <a:rPr lang="ru-RU" sz="2000" b="1" dirty="0"/>
              <a:t>6. Морфологический анализ </a:t>
            </a:r>
            <a:r>
              <a:rPr lang="ru-RU" sz="2000" dirty="0"/>
              <a:t>— комбинаторный метод, суть которого предполагает рождение нового оригинального творческого решения или образа путём системного перебора всех теоретически возможных вариантов решения или характеристик объекта. Морфологическая таблица состоит из двух осей координат — горизонтальной (объект) и вертикальной (признаки). Морфологический ящик включает большее количество осевых линий, например, объектов может быть несколько (ребёнок, подросток, старик), расширяется перечень характеристик (одежда, способ передвижения, внешний вид, характер)</a:t>
            </a:r>
          </a:p>
        </p:txBody>
      </p:sp>
    </p:spTree>
    <p:extLst>
      <p:ext uri="{BB962C8B-B14F-4D97-AF65-F5344CB8AC3E}">
        <p14:creationId xmlns:p14="http://schemas.microsoft.com/office/powerpoint/2010/main" val="219886294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465</TotalTime>
  <Words>1577</Words>
  <Application>Microsoft Office PowerPoint</Application>
  <PresentationFormat>Широкоэкранный</PresentationFormat>
  <Paragraphs>86</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Calibri</vt:lpstr>
      <vt:lpstr>Calibri Light</vt:lpstr>
      <vt:lpstr>Trebuchet MS</vt:lpstr>
      <vt:lpstr>Тема Office</vt:lpstr>
      <vt:lpstr>Использование ТРИЗ-технологии в образовательном процессе.  Развитие речи, мышления и творческого воображения детей дошкольного возраста.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речи, мышления и творческого воображения детей дошкольного возраста посредством использования ТРИЗ-технологии</dc:title>
  <dc:creator>Пользователь Windows</dc:creator>
  <cp:lastModifiedBy>Анна</cp:lastModifiedBy>
  <cp:revision>17</cp:revision>
  <dcterms:created xsi:type="dcterms:W3CDTF">2020-06-24T07:58:01Z</dcterms:created>
  <dcterms:modified xsi:type="dcterms:W3CDTF">2022-12-11T15:53:38Z</dcterms:modified>
</cp:coreProperties>
</file>