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70" r:id="rId1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1" d="100"/>
          <a:sy n="51" d="100"/>
        </p:scale>
        <p:origin x="75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2AB67B2-36ED-4D78-87BA-C5E933CA0260}" type="datetimeFigureOut">
              <a:rPr lang="ru-RU" smtClean="0"/>
              <a:t>31.03.2021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A52BB0D-6E9C-42A0-904B-F9B9AA3226F3}" type="slidenum">
              <a:rPr lang="ru-RU" smtClean="0"/>
              <a:t>‹#›</a:t>
            </a:fld>
            <a:endParaRPr lang="ru-RU"/>
          </a:p>
        </p:txBody>
      </p:sp>
    </p:spTree>
    <p:extLst>
      <p:ext uri="{BB962C8B-B14F-4D97-AF65-F5344CB8AC3E}">
        <p14:creationId xmlns:p14="http://schemas.microsoft.com/office/powerpoint/2010/main" val="3956077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2AB67B2-36ED-4D78-87BA-C5E933CA0260}" type="datetimeFigureOut">
              <a:rPr lang="ru-RU" smtClean="0"/>
              <a:t>31.03.2021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A52BB0D-6E9C-42A0-904B-F9B9AA3226F3}" type="slidenum">
              <a:rPr lang="ru-RU" smtClean="0"/>
              <a:t>‹#›</a:t>
            </a:fld>
            <a:endParaRPr lang="ru-RU"/>
          </a:p>
        </p:txBody>
      </p:sp>
    </p:spTree>
    <p:extLst>
      <p:ext uri="{BB962C8B-B14F-4D97-AF65-F5344CB8AC3E}">
        <p14:creationId xmlns:p14="http://schemas.microsoft.com/office/powerpoint/2010/main" val="25730958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2AB67B2-36ED-4D78-87BA-C5E933CA0260}" type="datetimeFigureOut">
              <a:rPr lang="ru-RU" smtClean="0"/>
              <a:t>31.03.2021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A52BB0D-6E9C-42A0-904B-F9B9AA3226F3}" type="slidenum">
              <a:rPr lang="ru-RU" smtClean="0"/>
              <a:t>‹#›</a:t>
            </a:fld>
            <a:endParaRPr lang="ru-RU"/>
          </a:p>
        </p:txBody>
      </p:sp>
    </p:spTree>
    <p:extLst>
      <p:ext uri="{BB962C8B-B14F-4D97-AF65-F5344CB8AC3E}">
        <p14:creationId xmlns:p14="http://schemas.microsoft.com/office/powerpoint/2010/main" val="3020820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2AB67B2-36ED-4D78-87BA-C5E933CA0260}" type="datetimeFigureOut">
              <a:rPr lang="ru-RU" smtClean="0"/>
              <a:t>31.03.2021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A52BB0D-6E9C-42A0-904B-F9B9AA3226F3}" type="slidenum">
              <a:rPr lang="ru-RU" smtClean="0"/>
              <a:t>‹#›</a:t>
            </a:fld>
            <a:endParaRPr lang="ru-RU"/>
          </a:p>
        </p:txBody>
      </p:sp>
    </p:spTree>
    <p:extLst>
      <p:ext uri="{BB962C8B-B14F-4D97-AF65-F5344CB8AC3E}">
        <p14:creationId xmlns:p14="http://schemas.microsoft.com/office/powerpoint/2010/main" val="32004000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2AB67B2-36ED-4D78-87BA-C5E933CA0260}" type="datetimeFigureOut">
              <a:rPr lang="ru-RU" smtClean="0"/>
              <a:t>31.03.2021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A52BB0D-6E9C-42A0-904B-F9B9AA3226F3}" type="slidenum">
              <a:rPr lang="ru-RU" smtClean="0"/>
              <a:t>‹#›</a:t>
            </a:fld>
            <a:endParaRPr lang="ru-RU"/>
          </a:p>
        </p:txBody>
      </p:sp>
    </p:spTree>
    <p:extLst>
      <p:ext uri="{BB962C8B-B14F-4D97-AF65-F5344CB8AC3E}">
        <p14:creationId xmlns:p14="http://schemas.microsoft.com/office/powerpoint/2010/main" val="3817599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2AB67B2-36ED-4D78-87BA-C5E933CA0260}" type="datetimeFigureOut">
              <a:rPr lang="ru-RU" smtClean="0"/>
              <a:t>31.03.2021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A52BB0D-6E9C-42A0-904B-F9B9AA3226F3}" type="slidenum">
              <a:rPr lang="ru-RU" smtClean="0"/>
              <a:t>‹#›</a:t>
            </a:fld>
            <a:endParaRPr lang="ru-RU"/>
          </a:p>
        </p:txBody>
      </p:sp>
    </p:spTree>
    <p:extLst>
      <p:ext uri="{BB962C8B-B14F-4D97-AF65-F5344CB8AC3E}">
        <p14:creationId xmlns:p14="http://schemas.microsoft.com/office/powerpoint/2010/main" val="32400201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2AB67B2-36ED-4D78-87BA-C5E933CA0260}" type="datetimeFigureOut">
              <a:rPr lang="ru-RU" smtClean="0"/>
              <a:t>31.03.2021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A52BB0D-6E9C-42A0-904B-F9B9AA3226F3}" type="slidenum">
              <a:rPr lang="ru-RU" smtClean="0"/>
              <a:t>‹#›</a:t>
            </a:fld>
            <a:endParaRPr lang="ru-RU"/>
          </a:p>
        </p:txBody>
      </p:sp>
    </p:spTree>
    <p:extLst>
      <p:ext uri="{BB962C8B-B14F-4D97-AF65-F5344CB8AC3E}">
        <p14:creationId xmlns:p14="http://schemas.microsoft.com/office/powerpoint/2010/main" val="1319606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2AB67B2-36ED-4D78-87BA-C5E933CA0260}" type="datetimeFigureOut">
              <a:rPr lang="ru-RU" smtClean="0"/>
              <a:t>31.03.2021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A52BB0D-6E9C-42A0-904B-F9B9AA3226F3}" type="slidenum">
              <a:rPr lang="ru-RU" smtClean="0"/>
              <a:t>‹#›</a:t>
            </a:fld>
            <a:endParaRPr lang="ru-RU"/>
          </a:p>
        </p:txBody>
      </p:sp>
    </p:spTree>
    <p:extLst>
      <p:ext uri="{BB962C8B-B14F-4D97-AF65-F5344CB8AC3E}">
        <p14:creationId xmlns:p14="http://schemas.microsoft.com/office/powerpoint/2010/main" val="2872260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2AB67B2-36ED-4D78-87BA-C5E933CA0260}" type="datetimeFigureOut">
              <a:rPr lang="ru-RU" smtClean="0"/>
              <a:t>31.03.2021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A52BB0D-6E9C-42A0-904B-F9B9AA3226F3}" type="slidenum">
              <a:rPr lang="ru-RU" smtClean="0"/>
              <a:t>‹#›</a:t>
            </a:fld>
            <a:endParaRPr lang="ru-RU"/>
          </a:p>
        </p:txBody>
      </p:sp>
    </p:spTree>
    <p:extLst>
      <p:ext uri="{BB962C8B-B14F-4D97-AF65-F5344CB8AC3E}">
        <p14:creationId xmlns:p14="http://schemas.microsoft.com/office/powerpoint/2010/main" val="34165259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02AB67B2-36ED-4D78-87BA-C5E933CA0260}" type="datetimeFigureOut">
              <a:rPr lang="ru-RU" smtClean="0"/>
              <a:t>31.03.2021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A52BB0D-6E9C-42A0-904B-F9B9AA3226F3}" type="slidenum">
              <a:rPr lang="ru-RU" smtClean="0"/>
              <a:t>‹#›</a:t>
            </a:fld>
            <a:endParaRPr lang="ru-RU"/>
          </a:p>
        </p:txBody>
      </p:sp>
    </p:spTree>
    <p:extLst>
      <p:ext uri="{BB962C8B-B14F-4D97-AF65-F5344CB8AC3E}">
        <p14:creationId xmlns:p14="http://schemas.microsoft.com/office/powerpoint/2010/main" val="10585152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02AB67B2-36ED-4D78-87BA-C5E933CA0260}" type="datetimeFigureOut">
              <a:rPr lang="ru-RU" smtClean="0"/>
              <a:t>31.03.2021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A52BB0D-6E9C-42A0-904B-F9B9AA3226F3}" type="slidenum">
              <a:rPr lang="ru-RU" smtClean="0"/>
              <a:t>‹#›</a:t>
            </a:fld>
            <a:endParaRPr lang="ru-RU"/>
          </a:p>
        </p:txBody>
      </p:sp>
    </p:spTree>
    <p:extLst>
      <p:ext uri="{BB962C8B-B14F-4D97-AF65-F5344CB8AC3E}">
        <p14:creationId xmlns:p14="http://schemas.microsoft.com/office/powerpoint/2010/main" val="16576852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B67B2-36ED-4D78-87BA-C5E933CA0260}" type="datetimeFigureOut">
              <a:rPr lang="ru-RU" smtClean="0"/>
              <a:t>31.03.2021</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52BB0D-6E9C-42A0-904B-F9B9AA3226F3}" type="slidenum">
              <a:rPr lang="ru-RU" smtClean="0"/>
              <a:t>‹#›</a:t>
            </a:fld>
            <a:endParaRPr lang="ru-RU"/>
          </a:p>
        </p:txBody>
      </p:sp>
    </p:spTree>
    <p:extLst>
      <p:ext uri="{BB962C8B-B14F-4D97-AF65-F5344CB8AC3E}">
        <p14:creationId xmlns:p14="http://schemas.microsoft.com/office/powerpoint/2010/main" val="39276979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slide" Target="slide3.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slide" Target="slide3.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slide" Target="slide3.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slide" Target="slide3.xml"/></Relationships>
</file>

<file path=ppt/slides/_rels/slide14.xml.rels><?xml version="1.0" encoding="UTF-8" standalone="yes"?>
<Relationships xmlns="http://schemas.openxmlformats.org/package/2006/relationships"><Relationship Id="rId3" Type="http://schemas.openxmlformats.org/officeDocument/2006/relationships/hyperlink" Target="https://mishka-knizhka.ru/rasskazy-bianki/" TargetMode="External"/><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hyperlink" Target="https://www.labirint.ru/books/33661/" TargetMode="External"/><Relationship Id="rId4" Type="http://schemas.openxmlformats.org/officeDocument/2006/relationships/hyperlink" Target="https://uchim-klass.ru/biografiya/bianki-vitalij"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slide" Target="slide4.xml"/><Relationship Id="rId7" Type="http://schemas.openxmlformats.org/officeDocument/2006/relationships/slide" Target="slide8.xml"/><Relationship Id="rId12" Type="http://schemas.openxmlformats.org/officeDocument/2006/relationships/slide" Target="slide13.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slide" Target="slide7.xml"/><Relationship Id="rId11" Type="http://schemas.openxmlformats.org/officeDocument/2006/relationships/slide" Target="slide12.xml"/><Relationship Id="rId5" Type="http://schemas.openxmlformats.org/officeDocument/2006/relationships/slide" Target="slide6.xml"/><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slide" Target="slide3.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slide" Target="slide3.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slide" Target="slide3.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slide" Target="slide3.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slide" Target="slide3.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slide" Target="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Picture 2" descr="Презентация исследовательской работы &quot;Картошка&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92001" cy="690297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986171" y="518045"/>
            <a:ext cx="10219657" cy="1354217"/>
          </a:xfrm>
          <a:prstGeom prst="rect">
            <a:avLst/>
          </a:prstGeom>
        </p:spPr>
        <p:txBody>
          <a:bodyPr wrap="none">
            <a:spAutoFit/>
          </a:bodyPr>
          <a:lstStyle/>
          <a:p>
            <a:r>
              <a:rPr lang="ru-RU" sz="5400" b="1" dirty="0" smtClean="0">
                <a:solidFill>
                  <a:srgbClr val="1A1A1A"/>
                </a:solidFill>
                <a:effectLst/>
                <a:latin typeface="Times New Roman" panose="02020603050405020304" pitchFamily="18" charset="0"/>
                <a:cs typeface="Times New Roman" panose="02020603050405020304" pitchFamily="18" charset="0"/>
              </a:rPr>
              <a:t>Виталий Валентинович Бианки</a:t>
            </a:r>
          </a:p>
          <a:p>
            <a:pPr algn="ctr"/>
            <a:r>
              <a:rPr lang="ru-RU" sz="2800" dirty="0" smtClean="0">
                <a:solidFill>
                  <a:srgbClr val="1A1A1A"/>
                </a:solidFill>
                <a:latin typeface="Times New Roman" panose="02020603050405020304" pitchFamily="18" charset="0"/>
                <a:cs typeface="Times New Roman" panose="02020603050405020304" pitchFamily="18" charset="0"/>
              </a:rPr>
              <a:t>Природоведческая литература для дошкольников</a:t>
            </a:r>
            <a:endParaRPr lang="ru-RU" sz="2800" dirty="0">
              <a:solidFill>
                <a:srgbClr val="1A1A1A"/>
              </a:solidFill>
              <a:effectLst/>
              <a:latin typeface="Times New Roman" panose="02020603050405020304" pitchFamily="18" charset="0"/>
              <a:cs typeface="Times New Roman" panose="02020603050405020304" pitchFamily="18" charset="0"/>
            </a:endParaRPr>
          </a:p>
        </p:txBody>
      </p:sp>
      <p:pic>
        <p:nvPicPr>
          <p:cNvPr id="14340" name="Picture 4" descr="https://www.labirint.ru/images/upl/descripts/pic_153442072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38939" y="1874951"/>
            <a:ext cx="3477718" cy="472969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8354485" y="5127321"/>
            <a:ext cx="3376091" cy="1477328"/>
          </a:xfrm>
          <a:prstGeom prst="rect">
            <a:avLst/>
          </a:prstGeom>
          <a:noFill/>
        </p:spPr>
        <p:txBody>
          <a:bodyPr wrap="square" rtlCol="0">
            <a:spAutoFit/>
          </a:bodyPr>
          <a:lstStyle/>
          <a:p>
            <a:pPr algn="r"/>
            <a:r>
              <a:rPr lang="ru-RU" dirty="0" smtClean="0">
                <a:latin typeface="Times New Roman" panose="02020603050405020304" pitchFamily="18" charset="0"/>
                <a:cs typeface="Times New Roman" panose="02020603050405020304" pitchFamily="18" charset="0"/>
              </a:rPr>
              <a:t>Выполнила студентка группы 344</a:t>
            </a:r>
            <a:br>
              <a:rPr lang="ru-RU"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Демченко Анна</a:t>
            </a:r>
            <a:br>
              <a:rPr lang="ru-RU"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Специальности 44.02.01 Дошкольное образование</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819948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Picture 2" descr="Презентация исследовательской работы &quot;Картошка&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1" cy="690297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878745" y="1185138"/>
            <a:ext cx="7085351" cy="5632311"/>
          </a:xfrm>
          <a:prstGeom prst="rect">
            <a:avLst/>
          </a:prstGeom>
        </p:spPr>
        <p:txBody>
          <a:bodyPr wrap="square">
            <a:spAutoFit/>
          </a:bodyPr>
          <a:lstStyle/>
          <a:p>
            <a:pPr algn="just"/>
            <a:r>
              <a:rPr lang="ru-RU" sz="2400" b="0" i="0" dirty="0" smtClean="0">
                <a:solidFill>
                  <a:srgbClr val="000000"/>
                </a:solidFill>
                <a:effectLst/>
                <a:latin typeface="Times New Roman" panose="02020603050405020304" pitchFamily="18" charset="0"/>
                <a:cs typeface="Times New Roman" panose="02020603050405020304" pitchFamily="18" charset="0"/>
              </a:rPr>
              <a:t>Рыбка </a:t>
            </a:r>
            <a:r>
              <a:rPr lang="ru-RU" sz="2400" b="0" i="0" dirty="0" err="1" smtClean="0">
                <a:solidFill>
                  <a:srgbClr val="000000"/>
                </a:solidFill>
                <a:effectLst/>
                <a:latin typeface="Times New Roman" panose="02020603050405020304" pitchFamily="18" charset="0"/>
                <a:cs typeface="Times New Roman" panose="02020603050405020304" pitchFamily="18" charset="0"/>
              </a:rPr>
              <a:t>Остропер</a:t>
            </a:r>
            <a:r>
              <a:rPr lang="ru-RU" sz="2400" b="0" i="0" dirty="0" smtClean="0">
                <a:solidFill>
                  <a:srgbClr val="000000"/>
                </a:solidFill>
                <a:effectLst/>
                <a:latin typeface="Times New Roman" panose="02020603050405020304" pitchFamily="18" charset="0"/>
                <a:cs typeface="Times New Roman" panose="02020603050405020304" pitchFamily="18" charset="0"/>
              </a:rPr>
              <a:t> жила в водоеме. Однажды он рискнул и высунул голову из воды. Его тут чуть не поймала птица себе на обед.</a:t>
            </a:r>
          </a:p>
          <a:p>
            <a:pPr algn="just"/>
            <a:r>
              <a:rPr lang="ru-RU" sz="2400" b="0" i="0" dirty="0" smtClean="0">
                <a:solidFill>
                  <a:srgbClr val="000000"/>
                </a:solidFill>
                <a:effectLst/>
                <a:latin typeface="Times New Roman" panose="02020603050405020304" pitchFamily="18" charset="0"/>
                <a:cs typeface="Times New Roman" panose="02020603050405020304" pitchFamily="18" charset="0"/>
              </a:rPr>
              <a:t>После этого колюшка отправился в заросли из водоросли и стал строить гнездо. После того, как рыбий дом был готов, </a:t>
            </a:r>
            <a:r>
              <a:rPr lang="ru-RU" sz="2400" b="0" i="0" dirty="0" err="1" smtClean="0">
                <a:solidFill>
                  <a:srgbClr val="000000"/>
                </a:solidFill>
                <a:effectLst/>
                <a:latin typeface="Times New Roman" panose="02020603050405020304" pitchFamily="18" charset="0"/>
                <a:cs typeface="Times New Roman" panose="02020603050405020304" pitchFamily="18" charset="0"/>
              </a:rPr>
              <a:t>Остропер</a:t>
            </a:r>
            <a:r>
              <a:rPr lang="ru-RU" sz="2400" b="0" i="0" dirty="0" smtClean="0">
                <a:solidFill>
                  <a:srgbClr val="000000"/>
                </a:solidFill>
                <a:effectLst/>
                <a:latin typeface="Times New Roman" panose="02020603050405020304" pitchFamily="18" charset="0"/>
                <a:cs typeface="Times New Roman" panose="02020603050405020304" pitchFamily="18" charset="0"/>
              </a:rPr>
              <a:t> приводил туда самочек откладывать икру. Когда мальки вылупились, хлопот прибавилось. Много их погибло - другие рыбы съели, хотя колюшка отбивал их даже от огромной щуки. А те, что повзрослели вскоре окрепли и уплыли.</a:t>
            </a:r>
          </a:p>
          <a:p>
            <a:pPr algn="just"/>
            <a:r>
              <a:rPr lang="ru-RU" sz="2400" b="0" i="0" dirty="0" err="1" smtClean="0">
                <a:solidFill>
                  <a:srgbClr val="000000"/>
                </a:solidFill>
                <a:effectLst/>
                <a:latin typeface="Times New Roman" panose="02020603050405020304" pitchFamily="18" charset="0"/>
                <a:cs typeface="Times New Roman" panose="02020603050405020304" pitchFamily="18" charset="0"/>
              </a:rPr>
              <a:t>Остропер</a:t>
            </a:r>
            <a:r>
              <a:rPr lang="ru-RU" sz="2400" b="0" i="0" dirty="0" smtClean="0">
                <a:solidFill>
                  <a:srgbClr val="000000"/>
                </a:solidFill>
                <a:effectLst/>
                <a:latin typeface="Times New Roman" panose="02020603050405020304" pitchFamily="18" charset="0"/>
                <a:cs typeface="Times New Roman" panose="02020603050405020304" pitchFamily="18" charset="0"/>
              </a:rPr>
              <a:t> остался один. И тут его поймал зимородок. Но взлетая над водой, укололся об рыбу и бросил ее. Рыбешка шлепнулась к ногам автора и теперь живет у него в банке.</a:t>
            </a:r>
            <a:endParaRPr lang="ru-RU" sz="2400" b="0" i="0" dirty="0">
              <a:solidFill>
                <a:srgbClr val="000000"/>
              </a:solidFill>
              <a:effectLst/>
              <a:latin typeface="Times New Roman" panose="02020603050405020304" pitchFamily="18" charset="0"/>
              <a:cs typeface="Times New Roman" panose="02020603050405020304" pitchFamily="18" charset="0"/>
            </a:endParaRPr>
          </a:p>
        </p:txBody>
      </p:sp>
      <p:pic>
        <p:nvPicPr>
          <p:cNvPr id="12290" name="Picture 2" descr="Книга: &quot;Рыбий дом&quot; - Виталий Бианки. Купить книгу, читать рецензии | ISBN  978-5-08-005153-1 | Лабиринт"/>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3196" y="1293649"/>
            <a:ext cx="2970604" cy="438839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706912" y="421381"/>
            <a:ext cx="4077324" cy="707886"/>
          </a:xfrm>
          <a:prstGeom prst="rect">
            <a:avLst/>
          </a:prstGeom>
          <a:noFill/>
        </p:spPr>
        <p:txBody>
          <a:bodyPr wrap="square" rtlCol="0">
            <a:spAutoFit/>
          </a:bodyPr>
          <a:lstStyle/>
          <a:p>
            <a:r>
              <a:rPr lang="ru-RU" sz="4000" dirty="0" smtClean="0">
                <a:latin typeface="Times New Roman" panose="02020603050405020304" pitchFamily="18" charset="0"/>
                <a:cs typeface="Times New Roman" panose="02020603050405020304" pitchFamily="18" charset="0"/>
              </a:rPr>
              <a:t>«Рыбий дом»</a:t>
            </a:r>
            <a:endParaRPr lang="ru-RU" sz="4000" dirty="0">
              <a:latin typeface="Times New Roman" panose="02020603050405020304" pitchFamily="18" charset="0"/>
              <a:cs typeface="Times New Roman" panose="02020603050405020304" pitchFamily="18" charset="0"/>
            </a:endParaRPr>
          </a:p>
        </p:txBody>
      </p:sp>
      <p:sp>
        <p:nvSpPr>
          <p:cNvPr id="8" name="Управляющая кнопка: домой 7">
            <a:hlinkClick r:id="rId4" action="ppaction://hlinksldjump" highlightClick="1"/>
          </p:cNvPr>
          <p:cNvSpPr/>
          <p:nvPr/>
        </p:nvSpPr>
        <p:spPr>
          <a:xfrm>
            <a:off x="0" y="6101569"/>
            <a:ext cx="838200" cy="75643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8489941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Picture 2" descr="Презентация исследовательской работы &quot;Картошка&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92001" cy="6902972"/>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709068" y="1107968"/>
            <a:ext cx="7316448" cy="4893647"/>
          </a:xfrm>
          <a:prstGeom prst="rect">
            <a:avLst/>
          </a:prstGeom>
        </p:spPr>
        <p:txBody>
          <a:bodyPr wrap="square">
            <a:spAutoFit/>
          </a:bodyPr>
          <a:lstStyle/>
          <a:p>
            <a:pPr algn="just"/>
            <a:r>
              <a:rPr lang="ru-RU" sz="2400" b="0" i="0" dirty="0" smtClean="0">
                <a:solidFill>
                  <a:srgbClr val="000000"/>
                </a:solidFill>
                <a:effectLst/>
                <a:latin typeface="Times New Roman" panose="02020603050405020304" pitchFamily="18" charset="0"/>
                <a:cs typeface="Times New Roman" panose="02020603050405020304" pitchFamily="18" charset="0"/>
              </a:rPr>
              <a:t>Было дело так, медведь ходил и ел овсяные поля, а всех больше просто топтал, от чего колхозы просто разорялись и решили позвать охотника чтоб застрелил медведя, и вот он приготовил оружие и затаился усевшись на дерево. </a:t>
            </a:r>
            <a:r>
              <a:rPr lang="ru-RU" sz="2400" dirty="0">
                <a:solidFill>
                  <a:srgbClr val="000000"/>
                </a:solidFill>
                <a:latin typeface="Times New Roman" panose="02020603050405020304" pitchFamily="18" charset="0"/>
                <a:cs typeface="Times New Roman" panose="02020603050405020304" pitchFamily="18" charset="0"/>
              </a:rPr>
              <a:t>С</a:t>
            </a:r>
            <a:r>
              <a:rPr lang="ru-RU" sz="2400" b="0" i="0" dirty="0" smtClean="0">
                <a:solidFill>
                  <a:srgbClr val="000000"/>
                </a:solidFill>
                <a:effectLst/>
                <a:latin typeface="Times New Roman" panose="02020603050405020304" pitchFamily="18" charset="0"/>
                <a:cs typeface="Times New Roman" panose="02020603050405020304" pitchFamily="18" charset="0"/>
              </a:rPr>
              <a:t>лышно медведь уже здесь и кушает овсу, охотник уже прицелился и тут муха прям на оружие села и загораживает медведя, он на неё дует и пытается убрать, но она упорная и все равно садиться, и тут охотник разозлился и стукнул по оружию, раздался грохот , был выстрел и грохнулся охотник на медведя, медведь испугался не ожидав такого и убежал в лес, и больше не ходил в эти поля, так и муха спадая от смерти медведя.</a:t>
            </a:r>
            <a:endParaRPr lang="ru-RU" sz="2400" dirty="0">
              <a:latin typeface="Times New Roman" panose="02020603050405020304" pitchFamily="18" charset="0"/>
              <a:cs typeface="Times New Roman" panose="02020603050405020304" pitchFamily="18" charset="0"/>
            </a:endParaRPr>
          </a:p>
        </p:txBody>
      </p:sp>
      <p:pic>
        <p:nvPicPr>
          <p:cNvPr id="5124" name="Picture 4" descr="Виталий Бианки «Рассказы и сказки»"/>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4239" y="1144338"/>
            <a:ext cx="2871241" cy="466576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113613" y="320020"/>
            <a:ext cx="8355453" cy="707886"/>
          </a:xfrm>
          <a:prstGeom prst="rect">
            <a:avLst/>
          </a:prstGeom>
          <a:noFill/>
        </p:spPr>
        <p:txBody>
          <a:bodyPr wrap="square" rtlCol="0">
            <a:spAutoFit/>
          </a:bodyPr>
          <a:lstStyle/>
          <a:p>
            <a:r>
              <a:rPr lang="ru-RU" sz="4000" dirty="0" smtClean="0">
                <a:latin typeface="Times New Roman" panose="02020603050405020304" pitchFamily="18" charset="0"/>
                <a:cs typeface="Times New Roman" panose="02020603050405020304" pitchFamily="18" charset="0"/>
              </a:rPr>
              <a:t>Как муха медведя от смерти спасла</a:t>
            </a:r>
            <a:endParaRPr lang="ru-RU" sz="4000" dirty="0">
              <a:latin typeface="Times New Roman" panose="02020603050405020304" pitchFamily="18" charset="0"/>
              <a:cs typeface="Times New Roman" panose="02020603050405020304" pitchFamily="18" charset="0"/>
            </a:endParaRPr>
          </a:p>
        </p:txBody>
      </p:sp>
      <p:sp>
        <p:nvSpPr>
          <p:cNvPr id="10" name="Управляющая кнопка: домой 9">
            <a:hlinkClick r:id="rId4" action="ppaction://hlinksldjump" highlightClick="1"/>
          </p:cNvPr>
          <p:cNvSpPr/>
          <p:nvPr/>
        </p:nvSpPr>
        <p:spPr>
          <a:xfrm>
            <a:off x="0" y="6101569"/>
            <a:ext cx="838200" cy="75643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5280953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Picture 2" descr="Презентация исследовательской работы &quot;Картошка&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92001" cy="6902972"/>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Книга &quot;Снежная книга&quot; - Бианки Виталий - Читать онлайн - Скачать fb2 -  Купить, Отзывы - ЛитМир"/>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74380" y="1431315"/>
            <a:ext cx="3116906" cy="4226524"/>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4"/>
          <p:cNvSpPr>
            <a:spLocks noChangeArrowheads="1"/>
          </p:cNvSpPr>
          <p:nvPr/>
        </p:nvSpPr>
        <p:spPr bwMode="auto">
          <a:xfrm rot="10800000" flipV="1">
            <a:off x="976286" y="1373994"/>
            <a:ext cx="6706225" cy="4154984"/>
          </a:xfrm>
          <a:prstGeom prst="rect">
            <a:avLst/>
          </a:prstGeom>
          <a:noFill/>
          <a:ln>
            <a:noFill/>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Рассказ о том, как снежной зимой заяц от лисы убегал. Сначала на снегу следы зайчишки обозначились, за ними следы от лисьих лап показались. Понял заяц, что за ним лиса гонится, стал составлять хитроумные сплетения, чтобы рыжая его не догнала. А по снегу всю погоню прочитать можно. Сначала по кругу следы нарисовались, затем в сторону увильнули. Заячьи следы такие мелкие, подушечками на снегу обозначены. И лисьи следы рядом, почти на самих заячьих.</a:t>
            </a:r>
            <a:endParaRPr kumimoji="0" lang="ru-RU" altLang="ru-RU"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7" name="TextBox 6"/>
          <p:cNvSpPr txBox="1"/>
          <p:nvPr/>
        </p:nvSpPr>
        <p:spPr>
          <a:xfrm>
            <a:off x="3183119" y="358304"/>
            <a:ext cx="6800018" cy="707886"/>
          </a:xfrm>
          <a:prstGeom prst="rect">
            <a:avLst/>
          </a:prstGeom>
          <a:noFill/>
        </p:spPr>
        <p:txBody>
          <a:bodyPr wrap="square" rtlCol="0">
            <a:spAutoFit/>
          </a:bodyPr>
          <a:lstStyle/>
          <a:p>
            <a:r>
              <a:rPr lang="ru-RU" sz="4000" dirty="0" smtClean="0">
                <a:latin typeface="Times New Roman" panose="02020603050405020304" pitchFamily="18" charset="0"/>
                <a:cs typeface="Times New Roman" panose="02020603050405020304" pitchFamily="18" charset="0"/>
              </a:rPr>
              <a:t>По следам: снежная книга</a:t>
            </a:r>
            <a:endParaRPr lang="ru-RU" sz="4000" dirty="0">
              <a:latin typeface="Times New Roman" panose="02020603050405020304" pitchFamily="18" charset="0"/>
              <a:cs typeface="Times New Roman" panose="02020603050405020304" pitchFamily="18" charset="0"/>
            </a:endParaRPr>
          </a:p>
        </p:txBody>
      </p:sp>
      <p:sp>
        <p:nvSpPr>
          <p:cNvPr id="9" name="Управляющая кнопка: домой 8">
            <a:hlinkClick r:id="rId4" action="ppaction://hlinksldjump" highlightClick="1"/>
          </p:cNvPr>
          <p:cNvSpPr/>
          <p:nvPr/>
        </p:nvSpPr>
        <p:spPr>
          <a:xfrm>
            <a:off x="0" y="6101569"/>
            <a:ext cx="838200" cy="75643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4674889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Picture 2" descr="Презентация исследовательской работы &quot;Картошка&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1" cy="6902972"/>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Книга &quot;Плавунчик&quot; Бианки Виталий Валентинович – купить книгу с быстрой  доставкой в интернет-магазине OZ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38476" y="1207948"/>
            <a:ext cx="3695700" cy="47625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rot="10800000" flipV="1">
            <a:off x="721712" y="1027906"/>
            <a:ext cx="7200275"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Сын автора увидел на реке ярких, как поплавки птичек. отец рассказал ему, что это кулики-плавунчики. Са­мочки носят яркий наряд. Весной они несут яички, а высиживают яйца самцы. Мальчик пошел на рыбалку и спас от ворон плавунчика. Принес его домой. Птичка людей совсем не боялась. Но отец предложил выпустить плавунчика на волю. В деревне его выпускать побоялись. Плавунчика отнесли в лес и выпустили у глубокой ямы с водой. Плавунчик там плавал, он прилетал к яме каждый день. Из-за этого автор перестал ходить к той яме и бить уток. Осенью к яме прилетели самцы плавунчиков с птенцами. Затем все плавунчики улетели. В конце автор призывает людей, не пугать и не обижать плавунчиков.</a:t>
            </a:r>
            <a:r>
              <a:rPr kumimoji="0" lang="ru-RU" altLang="ru-RU"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a:t>
            </a:r>
          </a:p>
        </p:txBody>
      </p:sp>
      <p:sp>
        <p:nvSpPr>
          <p:cNvPr id="6" name="TextBox 5"/>
          <p:cNvSpPr txBox="1"/>
          <p:nvPr/>
        </p:nvSpPr>
        <p:spPr>
          <a:xfrm>
            <a:off x="4512038" y="365125"/>
            <a:ext cx="4512039" cy="707886"/>
          </a:xfrm>
          <a:prstGeom prst="rect">
            <a:avLst/>
          </a:prstGeom>
          <a:noFill/>
        </p:spPr>
        <p:txBody>
          <a:bodyPr wrap="square" rtlCol="0">
            <a:spAutoFit/>
          </a:bodyPr>
          <a:lstStyle/>
          <a:p>
            <a:r>
              <a:rPr lang="ru-RU" sz="4000" dirty="0" smtClean="0">
                <a:latin typeface="Times New Roman" panose="02020603050405020304" pitchFamily="18" charset="0"/>
                <a:cs typeface="Times New Roman" panose="02020603050405020304" pitchFamily="18" charset="0"/>
              </a:rPr>
              <a:t>«Плавунчик»</a:t>
            </a:r>
            <a:endParaRPr lang="ru-RU" sz="4000" dirty="0">
              <a:latin typeface="Times New Roman" panose="02020603050405020304" pitchFamily="18" charset="0"/>
              <a:cs typeface="Times New Roman" panose="02020603050405020304" pitchFamily="18" charset="0"/>
            </a:endParaRPr>
          </a:p>
        </p:txBody>
      </p:sp>
      <p:sp>
        <p:nvSpPr>
          <p:cNvPr id="8" name="Управляющая кнопка: домой 7">
            <a:hlinkClick r:id="rId4" action="ppaction://hlinksldjump" highlightClick="1"/>
          </p:cNvPr>
          <p:cNvSpPr/>
          <p:nvPr/>
        </p:nvSpPr>
        <p:spPr>
          <a:xfrm>
            <a:off x="0" y="6101569"/>
            <a:ext cx="838200" cy="75643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1043314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Picture 2" descr="Презентация исследовательской работы &quot;Картошка&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92001" cy="690297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288466" y="610736"/>
            <a:ext cx="6949816" cy="707886"/>
          </a:xfrm>
          <a:prstGeom prst="rect">
            <a:avLst/>
          </a:prstGeom>
          <a:noFill/>
        </p:spPr>
        <p:txBody>
          <a:bodyPr wrap="square" rtlCol="0">
            <a:spAutoFit/>
          </a:bodyPr>
          <a:lstStyle/>
          <a:p>
            <a:r>
              <a:rPr lang="ru-RU" sz="4000" dirty="0" smtClean="0">
                <a:latin typeface="Times New Roman" panose="02020603050405020304" pitchFamily="18" charset="0"/>
                <a:cs typeface="Times New Roman" panose="02020603050405020304" pitchFamily="18" charset="0"/>
              </a:rPr>
              <a:t>Использованная литература:</a:t>
            </a:r>
            <a:endParaRPr lang="ru-RU" sz="4000" dirty="0">
              <a:latin typeface="Times New Roman" panose="02020603050405020304" pitchFamily="18" charset="0"/>
              <a:cs typeface="Times New Roman" panose="02020603050405020304" pitchFamily="18" charset="0"/>
            </a:endParaRPr>
          </a:p>
        </p:txBody>
      </p:sp>
      <p:sp>
        <p:nvSpPr>
          <p:cNvPr id="6" name="TextBox 5"/>
          <p:cNvSpPr txBox="1"/>
          <p:nvPr/>
        </p:nvSpPr>
        <p:spPr>
          <a:xfrm>
            <a:off x="1123014" y="1995180"/>
            <a:ext cx="9430062" cy="2215991"/>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hlinkClick r:id="rId3"/>
              </a:rPr>
              <a:t>https://mishka-knizhka.ru/rasskazy-bianki/</a:t>
            </a:r>
            <a:endParaRPr lang="ru-RU" sz="2400" dirty="0" smtClean="0">
              <a:latin typeface="Times New Roman" panose="02020603050405020304" pitchFamily="18" charset="0"/>
              <a:cs typeface="Times New Roman" panose="02020603050405020304" pitchFamily="18" charset="0"/>
            </a:endParaRPr>
          </a:p>
          <a:p>
            <a:endParaRPr lang="ru-RU" sz="2400" dirty="0" smtClean="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hlinkClick r:id="rId4"/>
              </a:rPr>
              <a:t>https://uchim-klass.ru/biografiya/bianki-vitalij</a:t>
            </a:r>
            <a:endParaRPr lang="ru-RU" sz="2400" dirty="0" smtClean="0">
              <a:latin typeface="Times New Roman" panose="02020603050405020304" pitchFamily="18" charset="0"/>
              <a:cs typeface="Times New Roman" panose="02020603050405020304" pitchFamily="18" charset="0"/>
            </a:endParaRPr>
          </a:p>
          <a:p>
            <a:endParaRPr lang="ru-RU" sz="2400" dirty="0" smtClean="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hlinkClick r:id="rId5"/>
              </a:rPr>
              <a:t>https://www.labirint.ru/books/33661/</a:t>
            </a:r>
            <a:endParaRPr lang="ru-RU" sz="2400" dirty="0" smtClean="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25543364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Picture 2" descr="Презентация исследовательской работы &quot;Картошка&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1" cy="690297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838200" y="943107"/>
            <a:ext cx="9803568" cy="5016758"/>
          </a:xfrm>
          <a:prstGeom prst="rect">
            <a:avLst/>
          </a:prstGeom>
          <a:noFill/>
        </p:spPr>
        <p:txBody>
          <a:bodyPr wrap="square" rtlCol="0">
            <a:spAutoFit/>
          </a:bodyPr>
          <a:lstStyle/>
          <a:p>
            <a:pPr marL="457200" indent="-457200" algn="just">
              <a:buFont typeface="Arial" panose="020B0604020202020204" pitchFamily="34" charset="0"/>
              <a:buChar char="•"/>
            </a:pPr>
            <a:r>
              <a:rPr lang="ru-RU" sz="3200" dirty="0" smtClean="0">
                <a:latin typeface="Times New Roman" panose="02020603050405020304" pitchFamily="18" charset="0"/>
                <a:cs typeface="Times New Roman" panose="02020603050405020304" pitchFamily="18" charset="0"/>
              </a:rPr>
              <a:t>Виталий Бианки-известный детский писатель.</a:t>
            </a:r>
          </a:p>
          <a:p>
            <a:pPr algn="just"/>
            <a:endParaRPr lang="ru-RU" sz="3200" dirty="0" smtClean="0">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Char char="•"/>
            </a:pPr>
            <a:r>
              <a:rPr lang="ru-RU" sz="3200" dirty="0" smtClean="0">
                <a:latin typeface="Times New Roman" panose="02020603050405020304" pitchFamily="18" charset="0"/>
                <a:cs typeface="Times New Roman" panose="02020603050405020304" pitchFamily="18" charset="0"/>
              </a:rPr>
              <a:t>В своих произведениях он описывает прекрасный мир природы.</a:t>
            </a:r>
          </a:p>
          <a:p>
            <a:pPr algn="just"/>
            <a:endParaRPr lang="ru-RU" sz="3200" dirty="0" smtClean="0">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Char char="•"/>
            </a:pPr>
            <a:r>
              <a:rPr lang="ru-RU" sz="3200" dirty="0" smtClean="0">
                <a:latin typeface="Times New Roman" panose="02020603050405020304" pitchFamily="18" charset="0"/>
                <a:cs typeface="Times New Roman" panose="02020603050405020304" pitchFamily="18" charset="0"/>
              </a:rPr>
              <a:t>Он часто записывал свои наблюдения за природой, животными, насекомыми.</a:t>
            </a:r>
          </a:p>
          <a:p>
            <a:pPr algn="just"/>
            <a:endParaRPr lang="ru-RU" sz="3200" dirty="0" smtClean="0">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Char char="•"/>
            </a:pPr>
            <a:r>
              <a:rPr lang="ru-RU" sz="3200" dirty="0" smtClean="0">
                <a:latin typeface="Times New Roman" panose="02020603050405020304" pitchFamily="18" charset="0"/>
                <a:cs typeface="Times New Roman" panose="02020603050405020304" pitchFamily="18" charset="0"/>
              </a:rPr>
              <a:t>Его произведения влюбляют в мир природы, воспитывают доброту и гуманность к ней.  </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146415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Picture 2" descr="Презентация исследовательской работы &quot;Картошка&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1" cy="690297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517097" y="505398"/>
            <a:ext cx="8950377" cy="707886"/>
          </a:xfrm>
          <a:prstGeom prst="rect">
            <a:avLst/>
          </a:prstGeom>
          <a:noFill/>
        </p:spPr>
        <p:txBody>
          <a:bodyPr wrap="square" rtlCol="0">
            <a:spAutoFit/>
          </a:bodyPr>
          <a:lstStyle/>
          <a:p>
            <a:r>
              <a:rPr lang="ru-RU" sz="4000" dirty="0" smtClean="0">
                <a:latin typeface="Times New Roman" panose="02020603050405020304" pitchFamily="18" charset="0"/>
                <a:cs typeface="Times New Roman" panose="02020603050405020304" pitchFamily="18" charset="0"/>
              </a:rPr>
              <a:t>Перечень произведений о природе:</a:t>
            </a:r>
            <a:endParaRPr lang="ru-RU" sz="4000" dirty="0">
              <a:latin typeface="Times New Roman" panose="02020603050405020304" pitchFamily="18" charset="0"/>
              <a:cs typeface="Times New Roman" panose="02020603050405020304" pitchFamily="18" charset="0"/>
            </a:endParaRPr>
          </a:p>
        </p:txBody>
      </p:sp>
      <p:sp>
        <p:nvSpPr>
          <p:cNvPr id="6" name="TextBox 5"/>
          <p:cNvSpPr txBox="1"/>
          <p:nvPr/>
        </p:nvSpPr>
        <p:spPr>
          <a:xfrm>
            <a:off x="838200" y="1252893"/>
            <a:ext cx="8515662" cy="5386090"/>
          </a:xfrm>
          <a:prstGeom prst="rect">
            <a:avLst/>
          </a:prstGeom>
          <a:noFill/>
        </p:spPr>
        <p:txBody>
          <a:bodyPr wrap="square" rtlCol="0">
            <a:spAutoFit/>
          </a:bodyPr>
          <a:lstStyle/>
          <a:p>
            <a:pPr marL="457200" indent="-457200" algn="just">
              <a:buFont typeface="Arial" panose="020B0604020202020204" pitchFamily="34" charset="0"/>
              <a:buChar char="•"/>
            </a:pPr>
            <a:r>
              <a:rPr lang="ru-RU" sz="2800" dirty="0" smtClean="0">
                <a:latin typeface="Times New Roman" panose="02020603050405020304" pitchFamily="18" charset="0"/>
                <a:cs typeface="Times New Roman" panose="02020603050405020304" pitchFamily="18" charset="0"/>
                <a:hlinkClick r:id="rId3" action="ppaction://hlinksldjump"/>
              </a:rPr>
              <a:t>Мышонок Пик</a:t>
            </a:r>
            <a:endParaRPr lang="ru-RU" sz="2800" dirty="0" smtClean="0">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Char char="•"/>
            </a:pPr>
            <a:r>
              <a:rPr lang="ru-RU" sz="2800" dirty="0" smtClean="0">
                <a:latin typeface="Times New Roman" panose="02020603050405020304" pitchFamily="18" charset="0"/>
                <a:cs typeface="Times New Roman" panose="02020603050405020304" pitchFamily="18" charset="0"/>
                <a:hlinkClick r:id="rId4" action="ppaction://hlinksldjump"/>
              </a:rPr>
              <a:t>Латка</a:t>
            </a:r>
            <a:endParaRPr lang="ru-RU" sz="2800" dirty="0" smtClean="0">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Char char="•"/>
            </a:pPr>
            <a:r>
              <a:rPr lang="ru-RU" sz="2800" dirty="0" smtClean="0">
                <a:latin typeface="Times New Roman" panose="02020603050405020304" pitchFamily="18" charset="0"/>
                <a:cs typeface="Times New Roman" panose="02020603050405020304" pitchFamily="18" charset="0"/>
                <a:hlinkClick r:id="rId5" action="ppaction://hlinksldjump"/>
              </a:rPr>
              <a:t>Аришка-Трусишка</a:t>
            </a:r>
            <a:endParaRPr lang="ru-RU" sz="2800" dirty="0" smtClean="0">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Char char="•"/>
            </a:pPr>
            <a:r>
              <a:rPr lang="ru-RU" sz="2800" dirty="0" smtClean="0">
                <a:latin typeface="Times New Roman" panose="02020603050405020304" pitchFamily="18" charset="0"/>
                <a:cs typeface="Times New Roman" panose="02020603050405020304" pitchFamily="18" charset="0"/>
                <a:hlinkClick r:id="rId6" action="ppaction://hlinksldjump"/>
              </a:rPr>
              <a:t>Зоопарк</a:t>
            </a:r>
            <a:endParaRPr lang="ru-RU" sz="2800" dirty="0" smtClean="0">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Char char="•"/>
            </a:pPr>
            <a:r>
              <a:rPr lang="ru-RU" sz="2800" dirty="0" smtClean="0">
                <a:latin typeface="Times New Roman" panose="02020603050405020304" pitchFamily="18" charset="0"/>
                <a:cs typeface="Times New Roman" panose="02020603050405020304" pitchFamily="18" charset="0"/>
                <a:hlinkClick r:id="rId7" action="ppaction://hlinksldjump"/>
              </a:rPr>
              <a:t>Синичкин календарь</a:t>
            </a:r>
            <a:endParaRPr lang="ru-RU" sz="2800" dirty="0" smtClean="0">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Char char="•"/>
            </a:pPr>
            <a:r>
              <a:rPr lang="ru-RU" sz="2800" dirty="0" smtClean="0">
                <a:latin typeface="Times New Roman" panose="02020603050405020304" pitchFamily="18" charset="0"/>
                <a:cs typeface="Times New Roman" panose="02020603050405020304" pitchFamily="18" charset="0"/>
                <a:hlinkClick r:id="rId8" action="ppaction://hlinksldjump"/>
              </a:rPr>
              <a:t>Подкидыш</a:t>
            </a:r>
            <a:endParaRPr lang="ru-RU" sz="2800" dirty="0" smtClean="0">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Char char="•"/>
            </a:pPr>
            <a:r>
              <a:rPr lang="ru-RU" sz="2800" dirty="0" smtClean="0">
                <a:latin typeface="Times New Roman" panose="02020603050405020304" pitchFamily="18" charset="0"/>
                <a:cs typeface="Times New Roman" panose="02020603050405020304" pitchFamily="18" charset="0"/>
                <a:hlinkClick r:id="rId9" action="ppaction://hlinksldjump"/>
              </a:rPr>
              <a:t>Рыбий дом</a:t>
            </a:r>
            <a:endParaRPr lang="ru-RU" sz="2800" dirty="0" smtClean="0">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Char char="•"/>
            </a:pPr>
            <a:r>
              <a:rPr lang="ru-RU" sz="2800" dirty="0" smtClean="0">
                <a:latin typeface="Times New Roman" panose="02020603050405020304" pitchFamily="18" charset="0"/>
                <a:cs typeface="Times New Roman" panose="02020603050405020304" pitchFamily="18" charset="0"/>
                <a:hlinkClick r:id="rId10" action="ppaction://hlinksldjump"/>
              </a:rPr>
              <a:t>Как муха медведя от смерти спасла</a:t>
            </a:r>
            <a:endParaRPr lang="ru-RU" sz="2800" dirty="0" smtClean="0">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Char char="•"/>
            </a:pPr>
            <a:r>
              <a:rPr lang="ru-RU" sz="2800" dirty="0" smtClean="0">
                <a:latin typeface="Times New Roman" panose="02020603050405020304" pitchFamily="18" charset="0"/>
                <a:cs typeface="Times New Roman" panose="02020603050405020304" pitchFamily="18" charset="0"/>
                <a:hlinkClick r:id="rId11" action="ppaction://hlinksldjump"/>
              </a:rPr>
              <a:t>По следам: снежная книга</a:t>
            </a:r>
            <a:endParaRPr lang="ru-RU" sz="2800" dirty="0" smtClean="0">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Char char="•"/>
            </a:pPr>
            <a:r>
              <a:rPr lang="ru-RU" sz="2800" dirty="0" smtClean="0">
                <a:latin typeface="Times New Roman" panose="02020603050405020304" pitchFamily="18" charset="0"/>
                <a:cs typeface="Times New Roman" panose="02020603050405020304" pitchFamily="18" charset="0"/>
                <a:hlinkClick r:id="rId12" action="ppaction://hlinksldjump"/>
              </a:rPr>
              <a:t>Плавунчик</a:t>
            </a:r>
            <a:endParaRPr lang="ru-RU" sz="2800" dirty="0" smtClean="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endParaRPr lang="ru-RU" sz="3200" dirty="0" smtClean="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41150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1026" name="Picture 2" descr="Презентация исследовательской работы &quot;Картошка&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1" cy="6902972"/>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082415" y="1558033"/>
            <a:ext cx="4641954" cy="2308324"/>
          </a:xfrm>
          <a:prstGeom prst="rect">
            <a:avLst/>
          </a:prstGeom>
        </p:spPr>
        <p:txBody>
          <a:bodyPr wrap="square">
            <a:spAutoFit/>
          </a:bodyPr>
          <a:lstStyle/>
          <a:p>
            <a:pPr algn="just"/>
            <a:r>
              <a:rPr lang="ru-RU" sz="2400" b="0" i="0" dirty="0" smtClean="0">
                <a:solidFill>
                  <a:srgbClr val="111111"/>
                </a:solidFill>
                <a:effectLst/>
                <a:latin typeface="Times New Roman" panose="02020603050405020304" pitchFamily="18" charset="0"/>
                <a:cs typeface="Times New Roman" panose="02020603050405020304" pitchFamily="18" charset="0"/>
              </a:rPr>
              <a:t>«Мышонок Пик» – добрая история об отважном и сообразительном мышонке, который без чьей-либо помощи учился всем жизненным премудростям.</a:t>
            </a:r>
            <a:endParaRPr lang="ru-RU" sz="2400"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1004965" y="4001294"/>
            <a:ext cx="4421473" cy="2308324"/>
          </a:xfrm>
          <a:prstGeom prst="rect">
            <a:avLst/>
          </a:prstGeom>
        </p:spPr>
        <p:txBody>
          <a:bodyPr wrap="square">
            <a:spAutoFit/>
          </a:bodyPr>
          <a:lstStyle/>
          <a:p>
            <a:pPr algn="just"/>
            <a:r>
              <a:rPr lang="ru-RU" sz="2400" b="0" i="0" dirty="0" smtClean="0">
                <a:effectLst/>
                <a:latin typeface="Times New Roman" panose="02020603050405020304" pitchFamily="18" charset="0"/>
                <a:cs typeface="Times New Roman" panose="02020603050405020304" pitchFamily="18" charset="0"/>
              </a:rPr>
              <a:t>Пик – отважный, смелый, самостоятельный мышонок, который смог в одиночку выжить сред </a:t>
            </a:r>
            <a:r>
              <a:rPr lang="ru-RU" sz="2400" b="0" i="0" dirty="0" err="1" smtClean="0">
                <a:effectLst/>
                <a:latin typeface="Times New Roman" panose="02020603050405020304" pitchFamily="18" charset="0"/>
                <a:cs typeface="Times New Roman" panose="02020603050405020304" pitchFamily="18" charset="0"/>
              </a:rPr>
              <a:t>и</a:t>
            </a:r>
            <a:r>
              <a:rPr lang="ru-RU" sz="2400" b="0" i="0" dirty="0" err="1" smtClean="0">
                <a:effectLst/>
                <a:latin typeface="Times New Roman" panose="02020603050405020304" pitchFamily="18" charset="0"/>
                <a:cs typeface="Times New Roman" panose="02020603050405020304" pitchFamily="18" charset="0"/>
              </a:rPr>
              <a:t>опасностей</a:t>
            </a:r>
            <a:r>
              <a:rPr lang="ru-RU" sz="2400" b="0" i="0" dirty="0" smtClean="0">
                <a:effectLst/>
                <a:latin typeface="Times New Roman" panose="02020603050405020304" pitchFamily="18" charset="0"/>
                <a:cs typeface="Times New Roman" panose="02020603050405020304" pitchFamily="18" charset="0"/>
              </a:rPr>
              <a:t>, подстерегавших его на каждом шагу.</a:t>
            </a:r>
            <a:endParaRPr lang="ru-RU" sz="2400" dirty="0">
              <a:latin typeface="Times New Roman" panose="02020603050405020304" pitchFamily="18" charset="0"/>
              <a:cs typeface="Times New Roman" panose="02020603050405020304" pitchFamily="18" charset="0"/>
            </a:endParaRPr>
          </a:p>
        </p:txBody>
      </p:sp>
      <p:pic>
        <p:nvPicPr>
          <p:cNvPr id="1028" name="Picture 4" descr="Мышонок пик (Бианки) - краткое содержание для читательского дневника"/>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20212" y="1825625"/>
            <a:ext cx="4275944" cy="427594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4122297" y="521068"/>
            <a:ext cx="5921114" cy="707886"/>
          </a:xfrm>
          <a:prstGeom prst="rect">
            <a:avLst/>
          </a:prstGeom>
          <a:noFill/>
        </p:spPr>
        <p:txBody>
          <a:bodyPr wrap="square" rtlCol="0">
            <a:spAutoFit/>
          </a:bodyPr>
          <a:lstStyle/>
          <a:p>
            <a:r>
              <a:rPr lang="ru-RU" sz="4000" dirty="0" smtClean="0">
                <a:latin typeface="Times New Roman" panose="02020603050405020304" pitchFamily="18" charset="0"/>
                <a:cs typeface="Times New Roman" panose="02020603050405020304" pitchFamily="18" charset="0"/>
              </a:rPr>
              <a:t>«Мышонок Пик»</a:t>
            </a:r>
            <a:endParaRPr lang="ru-RU" sz="4000" dirty="0">
              <a:latin typeface="Times New Roman" panose="02020603050405020304" pitchFamily="18" charset="0"/>
              <a:cs typeface="Times New Roman" panose="02020603050405020304" pitchFamily="18" charset="0"/>
            </a:endParaRPr>
          </a:p>
        </p:txBody>
      </p:sp>
      <p:sp>
        <p:nvSpPr>
          <p:cNvPr id="8" name="Управляющая кнопка: домой 7">
            <a:hlinkClick r:id="rId4" action="ppaction://hlinksldjump" highlightClick="1"/>
          </p:cNvPr>
          <p:cNvSpPr/>
          <p:nvPr/>
        </p:nvSpPr>
        <p:spPr>
          <a:xfrm>
            <a:off x="0" y="6101569"/>
            <a:ext cx="838200" cy="75643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1832114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Picture 2" descr="Презентация исследовательской работы &quot;Картошка&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1" cy="690297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762371" y="1073011"/>
            <a:ext cx="7391400" cy="6247864"/>
          </a:xfrm>
          <a:prstGeom prst="rect">
            <a:avLst/>
          </a:prstGeom>
        </p:spPr>
        <p:txBody>
          <a:bodyPr wrap="square">
            <a:spAutoFit/>
          </a:bodyPr>
          <a:lstStyle/>
          <a:p>
            <a:pPr algn="just" fontAlgn="base"/>
            <a:r>
              <a:rPr lang="ru-RU" sz="2400" b="0" i="0" dirty="0" smtClean="0">
                <a:effectLst/>
                <a:latin typeface="Times New Roman" panose="02020603050405020304" pitchFamily="18" charset="0"/>
                <a:cs typeface="Times New Roman" panose="02020603050405020304" pitchFamily="18" charset="0"/>
              </a:rPr>
              <a:t>Учитель принес Танюшке щенка с забавной мордочкой — с пятнами на глазках, похожие на заплатки. Так Танюша и назвала щенка Латкой. Она стала учить малышку разным командам и резвиться с ней. Когда девочка потеряла башмак, она велела собаке найти его, но Латка притащила мышку. Тогда Таня дала ей понюхать второй башмак, и малышка тотчас нашла пропажу. Когда они с семьей пошли на охоту, не смогли подстрелить ни одну утку, а на привале Латка прибежала с 6 утками, которых поймала сама. Малышка помогла хозяйке и в лесу — пошел ливень, и девочка с одноклассниками, не дожидаясь родителей, пошла домой через лес, и дети заблудились. Умница Латка вывела их на тропу и привела домой.</a:t>
            </a:r>
          </a:p>
          <a:p>
            <a:r>
              <a:rPr lang="ru-RU" sz="3200" b="1" i="0" dirty="0" smtClean="0">
                <a:effectLst/>
                <a:latin typeface="Times New Roman" panose="02020603050405020304" pitchFamily="18" charset="0"/>
                <a:cs typeface="Times New Roman" panose="02020603050405020304" pitchFamily="18" charset="0"/>
              </a:rPr>
              <a:t/>
            </a:r>
            <a:br>
              <a:rPr lang="ru-RU" sz="3200" b="1" i="0" dirty="0" smtClean="0">
                <a:effectLst/>
                <a:latin typeface="Times New Roman" panose="02020603050405020304" pitchFamily="18" charset="0"/>
                <a:cs typeface="Times New Roman" panose="02020603050405020304" pitchFamily="18" charset="0"/>
              </a:rPr>
            </a:br>
            <a:endParaRPr lang="ru-RU" sz="3200" dirty="0">
              <a:latin typeface="Times New Roman" panose="02020603050405020304" pitchFamily="18" charset="0"/>
              <a:cs typeface="Times New Roman" panose="02020603050405020304" pitchFamily="18" charset="0"/>
            </a:endParaRPr>
          </a:p>
        </p:txBody>
      </p:sp>
      <p:pic>
        <p:nvPicPr>
          <p:cNvPr id="7170" name="Picture 2" descr="Виталий Бианки &quot;Латка&quot; читать онлайн с картинками, скачать"/>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34531" y="1690688"/>
            <a:ext cx="3319319" cy="384578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304143" y="267301"/>
            <a:ext cx="2863121" cy="707886"/>
          </a:xfrm>
          <a:prstGeom prst="rect">
            <a:avLst/>
          </a:prstGeom>
          <a:noFill/>
        </p:spPr>
        <p:txBody>
          <a:bodyPr wrap="square" rtlCol="0">
            <a:spAutoFit/>
          </a:bodyPr>
          <a:lstStyle/>
          <a:p>
            <a:r>
              <a:rPr lang="ru-RU" sz="4000" dirty="0" smtClean="0">
                <a:latin typeface="Times New Roman" panose="02020603050405020304" pitchFamily="18" charset="0"/>
                <a:cs typeface="Times New Roman" panose="02020603050405020304" pitchFamily="18" charset="0"/>
              </a:rPr>
              <a:t>«Латка»</a:t>
            </a:r>
            <a:endParaRPr lang="ru-RU" sz="4000" dirty="0">
              <a:latin typeface="Times New Roman" panose="02020603050405020304" pitchFamily="18" charset="0"/>
              <a:cs typeface="Times New Roman" panose="02020603050405020304" pitchFamily="18" charset="0"/>
            </a:endParaRPr>
          </a:p>
        </p:txBody>
      </p:sp>
      <p:sp>
        <p:nvSpPr>
          <p:cNvPr id="8" name="Управляющая кнопка: домой 7">
            <a:hlinkClick r:id="rId4" action="ppaction://hlinksldjump" highlightClick="1"/>
          </p:cNvPr>
          <p:cNvSpPr/>
          <p:nvPr/>
        </p:nvSpPr>
        <p:spPr>
          <a:xfrm>
            <a:off x="0" y="6101569"/>
            <a:ext cx="838200" cy="75643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0582841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Picture 2" descr="Презентация исследовательской работы &quot;Картошка&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1" cy="690297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026891" y="1681770"/>
            <a:ext cx="5172856" cy="2677656"/>
          </a:xfrm>
          <a:prstGeom prst="rect">
            <a:avLst/>
          </a:prstGeom>
        </p:spPr>
        <p:txBody>
          <a:bodyPr wrap="square">
            <a:spAutoFit/>
          </a:bodyPr>
          <a:lstStyle/>
          <a:p>
            <a:pPr algn="just"/>
            <a:r>
              <a:rPr lang="ru-RU" sz="2400" b="0" i="0" dirty="0" smtClean="0">
                <a:solidFill>
                  <a:srgbClr val="111111"/>
                </a:solidFill>
                <a:effectLst/>
                <a:latin typeface="Times New Roman" panose="02020603050405020304" pitchFamily="18" charset="0"/>
                <a:cs typeface="Times New Roman" panose="02020603050405020304" pitchFamily="18" charset="0"/>
              </a:rPr>
              <a:t>«</a:t>
            </a:r>
            <a:r>
              <a:rPr lang="ru-RU" sz="2400" b="0" i="0" dirty="0" err="1" smtClean="0">
                <a:solidFill>
                  <a:srgbClr val="111111"/>
                </a:solidFill>
                <a:effectLst/>
                <a:latin typeface="Times New Roman" panose="02020603050405020304" pitchFamily="18" charset="0"/>
                <a:cs typeface="Times New Roman" panose="02020603050405020304" pitchFamily="18" charset="0"/>
              </a:rPr>
              <a:t>Аришка</a:t>
            </a:r>
            <a:r>
              <a:rPr lang="ru-RU" sz="2400" b="0" i="0" dirty="0" smtClean="0">
                <a:solidFill>
                  <a:srgbClr val="111111"/>
                </a:solidFill>
                <a:effectLst/>
                <a:latin typeface="Times New Roman" panose="02020603050405020304" pitchFamily="18" charset="0"/>
                <a:cs typeface="Times New Roman" panose="02020603050405020304" pitchFamily="18" charset="0"/>
              </a:rPr>
              <a:t>-Трусишка» – веселый и поучительный рассказ о трусливой девочке, которая всего боялась и ничего не умела делать. Помог ей исправиться и побороть собственные страхи маленький медвежонок Мишка, которого она нашла в лесу.</a:t>
            </a:r>
            <a:endParaRPr lang="ru-RU" sz="2400" dirty="0">
              <a:latin typeface="Times New Roman" panose="02020603050405020304" pitchFamily="18" charset="0"/>
              <a:cs typeface="Times New Roman" panose="02020603050405020304" pitchFamily="18" charset="0"/>
            </a:endParaRPr>
          </a:p>
        </p:txBody>
      </p:sp>
      <p:pic>
        <p:nvPicPr>
          <p:cNvPr id="11266" name="Picture 2" descr="Книга: &quot;Аришка-трусишка&quot; - Виталий Бианки. Купить книгу, читать рецензии |  ISBN 978-5-906889-68-3 | Лабиринт"/>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20984" y="1209611"/>
            <a:ext cx="3749779" cy="511333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613319" y="372064"/>
            <a:ext cx="6655633" cy="707886"/>
          </a:xfrm>
          <a:prstGeom prst="rect">
            <a:avLst/>
          </a:prstGeom>
          <a:noFill/>
        </p:spPr>
        <p:txBody>
          <a:bodyPr wrap="square" rtlCol="0">
            <a:spAutoFit/>
          </a:bodyPr>
          <a:lstStyle/>
          <a:p>
            <a:r>
              <a:rPr lang="ru-RU" sz="4000" dirty="0" smtClean="0">
                <a:latin typeface="Times New Roman" panose="02020603050405020304" pitchFamily="18" charset="0"/>
                <a:cs typeface="Times New Roman" panose="02020603050405020304" pitchFamily="18" charset="0"/>
              </a:rPr>
              <a:t>«</a:t>
            </a:r>
            <a:r>
              <a:rPr lang="ru-RU" sz="4000" dirty="0" err="1" smtClean="0">
                <a:latin typeface="Times New Roman" panose="02020603050405020304" pitchFamily="18" charset="0"/>
                <a:cs typeface="Times New Roman" panose="02020603050405020304" pitchFamily="18" charset="0"/>
              </a:rPr>
              <a:t>Аришка</a:t>
            </a:r>
            <a:r>
              <a:rPr lang="ru-RU" sz="4000" dirty="0" smtClean="0">
                <a:latin typeface="Times New Roman" panose="02020603050405020304" pitchFamily="18" charset="0"/>
                <a:cs typeface="Times New Roman" panose="02020603050405020304" pitchFamily="18" charset="0"/>
              </a:rPr>
              <a:t>-Трусишка»</a:t>
            </a:r>
            <a:endParaRPr lang="ru-RU" sz="4000" dirty="0">
              <a:latin typeface="Times New Roman" panose="02020603050405020304" pitchFamily="18" charset="0"/>
              <a:cs typeface="Times New Roman" panose="02020603050405020304" pitchFamily="18" charset="0"/>
            </a:endParaRPr>
          </a:p>
        </p:txBody>
      </p:sp>
      <p:sp>
        <p:nvSpPr>
          <p:cNvPr id="8" name="Управляющая кнопка: домой 7">
            <a:hlinkClick r:id="rId4" action="ppaction://hlinksldjump" highlightClick="1"/>
          </p:cNvPr>
          <p:cNvSpPr/>
          <p:nvPr/>
        </p:nvSpPr>
        <p:spPr>
          <a:xfrm>
            <a:off x="0" y="6101569"/>
            <a:ext cx="838200" cy="75643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40558626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Picture 2" descr="Презентация исследовательской работы &quot;Картошка&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1" cy="6902972"/>
          </a:xfrm>
          <a:prstGeom prst="rect">
            <a:avLst/>
          </a:prstGeom>
          <a:noFill/>
          <a:extLst>
            <a:ext uri="{909E8E84-426E-40DD-AFC4-6F175D3DCCD1}">
              <a14:hiddenFill xmlns:a14="http://schemas.microsoft.com/office/drawing/2010/main">
                <a:solidFill>
                  <a:srgbClr val="FFFFFF"/>
                </a:solidFill>
              </a14:hiddenFill>
            </a:ext>
          </a:extLst>
        </p:spPr>
      </p:pic>
      <p:pic>
        <p:nvPicPr>
          <p:cNvPr id="10242" name="Picture 2" descr="Зоопарк"/>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79172" y="1277599"/>
            <a:ext cx="3810000" cy="5067301"/>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557728" y="2851321"/>
            <a:ext cx="4538272" cy="1200329"/>
          </a:xfrm>
          <a:prstGeom prst="rect">
            <a:avLst/>
          </a:prstGeom>
        </p:spPr>
        <p:txBody>
          <a:bodyPr wrap="square">
            <a:spAutoFit/>
          </a:bodyPr>
          <a:lstStyle/>
          <a:p>
            <a:pPr algn="just"/>
            <a:r>
              <a:rPr lang="ru-RU" sz="2400" b="0" i="0" dirty="0" smtClean="0">
                <a:effectLst/>
                <a:latin typeface="Times New Roman" panose="02020603050405020304" pitchFamily="18" charset="0"/>
                <a:ea typeface="DFKai-SB" panose="03000509000000000000" pitchFamily="65" charset="-120"/>
                <a:cs typeface="Times New Roman" panose="02020603050405020304" pitchFamily="18" charset="0"/>
              </a:rPr>
              <a:t>Рассказ о том, как животные попали в зоопарк, и как жили в природе.</a:t>
            </a:r>
            <a:endParaRPr lang="ru-RU" sz="2400" dirty="0">
              <a:latin typeface="Times New Roman" panose="02020603050405020304" pitchFamily="18" charset="0"/>
              <a:ea typeface="DFKai-SB" panose="03000509000000000000" pitchFamily="65" charset="-120"/>
              <a:cs typeface="Times New Roman" panose="02020603050405020304" pitchFamily="18" charset="0"/>
            </a:endParaRPr>
          </a:p>
        </p:txBody>
      </p:sp>
      <p:sp>
        <p:nvSpPr>
          <p:cNvPr id="6" name="TextBox 5"/>
          <p:cNvSpPr txBox="1"/>
          <p:nvPr/>
        </p:nvSpPr>
        <p:spPr>
          <a:xfrm>
            <a:off x="5080416" y="300927"/>
            <a:ext cx="3372787" cy="707886"/>
          </a:xfrm>
          <a:prstGeom prst="rect">
            <a:avLst/>
          </a:prstGeom>
          <a:noFill/>
        </p:spPr>
        <p:txBody>
          <a:bodyPr wrap="square" rtlCol="0">
            <a:spAutoFit/>
          </a:bodyPr>
          <a:lstStyle/>
          <a:p>
            <a:r>
              <a:rPr lang="ru-RU" sz="4000" dirty="0" smtClean="0">
                <a:latin typeface="Times New Roman" panose="02020603050405020304" pitchFamily="18" charset="0"/>
                <a:cs typeface="Times New Roman" panose="02020603050405020304" pitchFamily="18" charset="0"/>
              </a:rPr>
              <a:t>«Зоопарк»</a:t>
            </a:r>
            <a:endParaRPr lang="ru-RU" sz="4000" dirty="0">
              <a:latin typeface="Times New Roman" panose="02020603050405020304" pitchFamily="18" charset="0"/>
              <a:cs typeface="Times New Roman" panose="02020603050405020304" pitchFamily="18" charset="0"/>
            </a:endParaRPr>
          </a:p>
        </p:txBody>
      </p:sp>
      <p:sp>
        <p:nvSpPr>
          <p:cNvPr id="8" name="Управляющая кнопка: домой 7">
            <a:hlinkClick r:id="rId4" action="ppaction://hlinksldjump" highlightClick="1"/>
          </p:cNvPr>
          <p:cNvSpPr/>
          <p:nvPr/>
        </p:nvSpPr>
        <p:spPr>
          <a:xfrm>
            <a:off x="0" y="6101569"/>
            <a:ext cx="838200" cy="75643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260806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Picture 2" descr="Презентация исследовательской работы &quot;Картошка&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92001" cy="690297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177352" y="1595876"/>
            <a:ext cx="5706256" cy="3046988"/>
          </a:xfrm>
          <a:prstGeom prst="rect">
            <a:avLst/>
          </a:prstGeom>
        </p:spPr>
        <p:txBody>
          <a:bodyPr wrap="square">
            <a:spAutoFit/>
          </a:bodyPr>
          <a:lstStyle/>
          <a:p>
            <a:pPr algn="just"/>
            <a:r>
              <a:rPr lang="ru-RU" sz="2400" b="0" i="0" dirty="0" smtClean="0">
                <a:effectLst/>
                <a:latin typeface="Times New Roman" panose="02020603050405020304" pitchFamily="18" charset="0"/>
                <a:cs typeface="Times New Roman" panose="02020603050405020304" pitchFamily="18" charset="0"/>
              </a:rPr>
              <a:t>В произведении "Синичкин календарь" повествуется о птичке, которая в силу своей молодости и неопытности пока еще не обзавелась жильем. С утра до вечера синичка </a:t>
            </a:r>
            <a:r>
              <a:rPr lang="ru-RU" sz="2400" b="0" i="0" dirty="0" err="1" smtClean="0">
                <a:effectLst/>
                <a:latin typeface="Times New Roman" panose="02020603050405020304" pitchFamily="18" charset="0"/>
                <a:cs typeface="Times New Roman" panose="02020603050405020304" pitchFamily="18" charset="0"/>
              </a:rPr>
              <a:t>Зинька</a:t>
            </a:r>
            <a:r>
              <a:rPr lang="ru-RU" sz="2400" b="0" i="0" dirty="0" smtClean="0">
                <a:effectLst/>
                <a:latin typeface="Times New Roman" panose="02020603050405020304" pitchFamily="18" charset="0"/>
                <a:cs typeface="Times New Roman" panose="02020603050405020304" pitchFamily="18" charset="0"/>
              </a:rPr>
              <a:t> беззаботно перемещалась по городу с места на место, а на ночь находила себе удобный уголок, будь то крыша или дупло.</a:t>
            </a:r>
            <a:endParaRPr lang="ru-RU" sz="2400" b="0" i="0" dirty="0">
              <a:effectLst/>
              <a:latin typeface="Times New Roman" panose="02020603050405020304" pitchFamily="18" charset="0"/>
              <a:cs typeface="Times New Roman" panose="02020603050405020304" pitchFamily="18" charset="0"/>
            </a:endParaRPr>
          </a:p>
        </p:txBody>
      </p:sp>
      <p:pic>
        <p:nvPicPr>
          <p:cNvPr id="9218" name="Picture 2" descr="Книга: &quot;Синичкин календарь&quot; - Виталий Бианки. Купить книгу, читать рецензии  | ISBN 978-5-04-090549-2 | Лабиринт"/>
          <p:cNvPicPr>
            <a:picLocks noChangeAspect="1" noChangeArrowheads="1"/>
          </p:cNvPicPr>
          <p:nvPr/>
        </p:nvPicPr>
        <p:blipFill rotWithShape="1">
          <a:blip r:embed="rId3">
            <a:extLst>
              <a:ext uri="{28A0092B-C50C-407E-A947-70E740481C1C}">
                <a14:useLocalDpi xmlns:a14="http://schemas.microsoft.com/office/drawing/2010/main" val="0"/>
              </a:ext>
            </a:extLst>
          </a:blip>
          <a:srcRect l="4569" t="4358" r="4319" b="5833"/>
          <a:stretch/>
        </p:blipFill>
        <p:spPr bwMode="auto">
          <a:xfrm>
            <a:off x="7254615" y="1027906"/>
            <a:ext cx="3967395" cy="530703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287217" y="430158"/>
            <a:ext cx="5951095" cy="707886"/>
          </a:xfrm>
          <a:prstGeom prst="rect">
            <a:avLst/>
          </a:prstGeom>
          <a:noFill/>
        </p:spPr>
        <p:txBody>
          <a:bodyPr wrap="square" rtlCol="0">
            <a:spAutoFit/>
          </a:bodyPr>
          <a:lstStyle/>
          <a:p>
            <a:r>
              <a:rPr lang="ru-RU" sz="4000" dirty="0" smtClean="0">
                <a:latin typeface="Times New Roman" panose="02020603050405020304" pitchFamily="18" charset="0"/>
                <a:cs typeface="Times New Roman" panose="02020603050405020304" pitchFamily="18" charset="0"/>
              </a:rPr>
              <a:t>«Синичкин календарь»</a:t>
            </a:r>
            <a:endParaRPr lang="ru-RU" sz="4000" dirty="0">
              <a:latin typeface="Times New Roman" panose="02020603050405020304" pitchFamily="18" charset="0"/>
              <a:cs typeface="Times New Roman" panose="02020603050405020304" pitchFamily="18" charset="0"/>
            </a:endParaRPr>
          </a:p>
        </p:txBody>
      </p:sp>
      <p:sp>
        <p:nvSpPr>
          <p:cNvPr id="8" name="Управляющая кнопка: домой 7">
            <a:hlinkClick r:id="rId4" action="ppaction://hlinksldjump" highlightClick="1"/>
          </p:cNvPr>
          <p:cNvSpPr/>
          <p:nvPr/>
        </p:nvSpPr>
        <p:spPr>
          <a:xfrm>
            <a:off x="0" y="6101569"/>
            <a:ext cx="838200" cy="75643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746755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Picture 2" descr="Презентация исследовательской работы &quot;Картошка&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92001" cy="690297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838200" y="1073011"/>
            <a:ext cx="5646295" cy="5632311"/>
          </a:xfrm>
          <a:prstGeom prst="rect">
            <a:avLst/>
          </a:prstGeom>
        </p:spPr>
        <p:txBody>
          <a:bodyPr wrap="square">
            <a:spAutoFit/>
          </a:bodyPr>
          <a:lstStyle/>
          <a:p>
            <a:pPr algn="just"/>
            <a:r>
              <a:rPr lang="ru-RU" sz="2400" dirty="0">
                <a:latin typeface="Times New Roman" panose="02020603050405020304" pitchFamily="18" charset="0"/>
                <a:cs typeface="Times New Roman" panose="02020603050405020304" pitchFamily="18" charset="0"/>
              </a:rPr>
              <a:t>Г</a:t>
            </a:r>
            <a:r>
              <a:rPr lang="ru-RU" sz="2400" b="0" i="0" dirty="0" smtClean="0">
                <a:effectLst/>
                <a:latin typeface="Times New Roman" panose="02020603050405020304" pitchFamily="18" charset="0"/>
                <a:cs typeface="Times New Roman" panose="02020603050405020304" pitchFamily="18" charset="0"/>
              </a:rPr>
              <a:t>лупые мальчишки разорили гнездо птички Каменки и разбили яйца, из которых вот-вот должны были вылупиться птенцы. Автор успел спасти одно яйцо и подложил его в гнездо другой птицы - Пересмешки. Та тоже высиживала яйца и приняла чужое яйцо.</a:t>
            </a:r>
          </a:p>
          <a:p>
            <a:pPr algn="just"/>
            <a:r>
              <a:rPr lang="ru-RU" sz="2400" b="0" i="0" dirty="0" smtClean="0">
                <a:effectLst/>
                <a:latin typeface="Times New Roman" panose="02020603050405020304" pitchFamily="18" charset="0"/>
                <a:cs typeface="Times New Roman" panose="02020603050405020304" pitchFamily="18" charset="0"/>
              </a:rPr>
              <a:t>Уже на следующий день из яйца вылупился птенчик и Пересмешка стала кормить его. Целую неделю автор наблюдал за хлопотами маленькой птички. А потом увидел, что птенец стал таким большим, что сам стал согревать яйца Пересмешки, помогая своей приемной маме.</a:t>
            </a:r>
            <a:endParaRPr lang="ru-RU" sz="2400" b="0" i="0" dirty="0">
              <a:effectLst/>
              <a:latin typeface="Times New Roman" panose="02020603050405020304" pitchFamily="18" charset="0"/>
              <a:cs typeface="Times New Roman" panose="02020603050405020304" pitchFamily="18" charset="0"/>
            </a:endParaRPr>
          </a:p>
        </p:txBody>
      </p:sp>
      <p:pic>
        <p:nvPicPr>
          <p:cNvPr id="8194" name="Picture 2" descr="Рассказ Подкидыш - Виталий Бианки: Читать онлайн"/>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9031" y="1288448"/>
            <a:ext cx="4118461" cy="520143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394615" y="336464"/>
            <a:ext cx="3402767" cy="707886"/>
          </a:xfrm>
          <a:prstGeom prst="rect">
            <a:avLst/>
          </a:prstGeom>
          <a:noFill/>
        </p:spPr>
        <p:txBody>
          <a:bodyPr wrap="square" rtlCol="0">
            <a:spAutoFit/>
          </a:bodyPr>
          <a:lstStyle/>
          <a:p>
            <a:r>
              <a:rPr lang="ru-RU" sz="4000" dirty="0" smtClean="0">
                <a:latin typeface="Times New Roman" panose="02020603050405020304" pitchFamily="18" charset="0"/>
                <a:cs typeface="Times New Roman" panose="02020603050405020304" pitchFamily="18" charset="0"/>
              </a:rPr>
              <a:t>«Подкидыш»</a:t>
            </a:r>
            <a:endParaRPr lang="ru-RU" sz="4000" dirty="0">
              <a:latin typeface="Times New Roman" panose="02020603050405020304" pitchFamily="18" charset="0"/>
              <a:cs typeface="Times New Roman" panose="02020603050405020304" pitchFamily="18" charset="0"/>
            </a:endParaRPr>
          </a:p>
        </p:txBody>
      </p:sp>
      <p:sp>
        <p:nvSpPr>
          <p:cNvPr id="8" name="Управляющая кнопка: домой 7">
            <a:hlinkClick r:id="rId4" action="ppaction://hlinksldjump" highlightClick="1"/>
          </p:cNvPr>
          <p:cNvSpPr/>
          <p:nvPr/>
        </p:nvSpPr>
        <p:spPr>
          <a:xfrm>
            <a:off x="0" y="6101569"/>
            <a:ext cx="838200" cy="75643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6088564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TotalTime>
  <Words>941</Words>
  <Application>Microsoft Office PowerPoint</Application>
  <PresentationFormat>Широкоэкранный</PresentationFormat>
  <Paragraphs>52</Paragraphs>
  <Slides>14</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14</vt:i4>
      </vt:variant>
    </vt:vector>
  </HeadingPairs>
  <TitlesOfParts>
    <vt:vector size="20" baseType="lpstr">
      <vt:lpstr>DFKai-SB</vt:lpstr>
      <vt:lpstr>Arial</vt:lpstr>
      <vt:lpstr>Calibri</vt:lpstr>
      <vt:lpstr>Calibri Light</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Аня</dc:creator>
  <cp:lastModifiedBy>Аня</cp:lastModifiedBy>
  <cp:revision>10</cp:revision>
  <dcterms:created xsi:type="dcterms:W3CDTF">2021-03-31T02:44:22Z</dcterms:created>
  <dcterms:modified xsi:type="dcterms:W3CDTF">2021-03-31T04:21:12Z</dcterms:modified>
</cp:coreProperties>
</file>